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42" r:id="rId1"/>
    <p:sldMasterId id="2147484410" r:id="rId2"/>
    <p:sldMasterId id="2147484427" r:id="rId3"/>
    <p:sldMasterId id="2147484444" r:id="rId4"/>
    <p:sldMasterId id="2147484461" r:id="rId5"/>
    <p:sldMasterId id="2147484478" r:id="rId6"/>
    <p:sldMasterId id="2147484495" r:id="rId7"/>
    <p:sldMasterId id="2147484512" r:id="rId8"/>
  </p:sldMasterIdLst>
  <p:notesMasterIdLst>
    <p:notesMasterId r:id="rId25"/>
  </p:notesMasterIdLst>
  <p:handoutMasterIdLst>
    <p:handoutMasterId r:id="rId26"/>
  </p:handoutMasterIdLst>
  <p:sldIdLst>
    <p:sldId id="263" r:id="rId9"/>
    <p:sldId id="301" r:id="rId10"/>
    <p:sldId id="303" r:id="rId11"/>
    <p:sldId id="288" r:id="rId12"/>
    <p:sldId id="308" r:id="rId13"/>
    <p:sldId id="304" r:id="rId14"/>
    <p:sldId id="306" r:id="rId15"/>
    <p:sldId id="305" r:id="rId16"/>
    <p:sldId id="307" r:id="rId17"/>
    <p:sldId id="309" r:id="rId18"/>
    <p:sldId id="316" r:id="rId19"/>
    <p:sldId id="320" r:id="rId20"/>
    <p:sldId id="317" r:id="rId21"/>
    <p:sldId id="319" r:id="rId22"/>
    <p:sldId id="282" r:id="rId23"/>
    <p:sldId id="25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80851" autoAdjust="0"/>
  </p:normalViewPr>
  <p:slideViewPr>
    <p:cSldViewPr snapToGrid="0">
      <p:cViewPr varScale="1">
        <p:scale>
          <a:sx n="105" d="100"/>
          <a:sy n="105" d="100"/>
        </p:scale>
        <p:origin x="72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1D884F-A13D-4BBE-82B5-1CBEB2367318}" type="doc">
      <dgm:prSet loTypeId="urn:microsoft.com/office/officeart/2005/8/layout/pyramid2" loCatId="list" qsTypeId="urn:microsoft.com/office/officeart/2005/8/quickstyle/simple1" qsCatId="simple" csTypeId="urn:microsoft.com/office/officeart/2005/8/colors/colorful4" csCatId="colorful" phldr="1"/>
      <dgm:spPr/>
    </dgm:pt>
    <dgm:pt modelId="{CFD238B2-0985-4D1A-AD34-B2F5E74A2A95}">
      <dgm:prSet phldrT="[Text]"/>
      <dgm:spPr/>
      <dgm:t>
        <a:bodyPr/>
        <a:lstStyle/>
        <a:p>
          <a:r>
            <a:rPr lang="sv-SE" dirty="0"/>
            <a:t>Tekniska brister</a:t>
          </a:r>
        </a:p>
      </dgm:t>
    </dgm:pt>
    <dgm:pt modelId="{8BE9B615-E15A-4EAE-84B7-EAC492FD5624}" type="parTrans" cxnId="{83E2CB1A-B646-4341-9CF0-1B993D108A57}">
      <dgm:prSet/>
      <dgm:spPr/>
      <dgm:t>
        <a:bodyPr/>
        <a:lstStyle/>
        <a:p>
          <a:endParaRPr lang="sv-SE"/>
        </a:p>
      </dgm:t>
    </dgm:pt>
    <dgm:pt modelId="{B1534EE7-48CD-40BC-A8CF-984950304AEA}" type="sibTrans" cxnId="{83E2CB1A-B646-4341-9CF0-1B993D108A57}">
      <dgm:prSet/>
      <dgm:spPr/>
      <dgm:t>
        <a:bodyPr/>
        <a:lstStyle/>
        <a:p>
          <a:endParaRPr lang="sv-SE"/>
        </a:p>
      </dgm:t>
    </dgm:pt>
    <dgm:pt modelId="{680DE4EF-DCDA-4202-9C21-78925F97B5AE}">
      <dgm:prSet phldrT="[Text]"/>
      <dgm:spPr/>
      <dgm:t>
        <a:bodyPr/>
        <a:lstStyle/>
        <a:p>
          <a:r>
            <a:rPr lang="sv-SE" dirty="0"/>
            <a:t>Bristande styrning, ledning och rutiner</a:t>
          </a:r>
        </a:p>
      </dgm:t>
    </dgm:pt>
    <dgm:pt modelId="{F944EC8E-D909-4D91-B571-E40EEF623D4F}" type="parTrans" cxnId="{7FCF2C39-2968-4D93-B5F3-8DA94E819525}">
      <dgm:prSet/>
      <dgm:spPr/>
      <dgm:t>
        <a:bodyPr/>
        <a:lstStyle/>
        <a:p>
          <a:endParaRPr lang="sv-SE"/>
        </a:p>
      </dgm:t>
    </dgm:pt>
    <dgm:pt modelId="{74E905EE-2FFB-46EF-BC62-424318E7D3CC}" type="sibTrans" cxnId="{7FCF2C39-2968-4D93-B5F3-8DA94E819525}">
      <dgm:prSet/>
      <dgm:spPr/>
      <dgm:t>
        <a:bodyPr/>
        <a:lstStyle/>
        <a:p>
          <a:endParaRPr lang="sv-SE"/>
        </a:p>
      </dgm:t>
    </dgm:pt>
    <dgm:pt modelId="{38666DC6-A892-43A8-9737-C1E81E3AD14D}">
      <dgm:prSet phldrT="[Text]"/>
      <dgm:spPr/>
      <dgm:t>
        <a:bodyPr/>
        <a:lstStyle/>
        <a:p>
          <a:r>
            <a:rPr lang="sv-SE" dirty="0"/>
            <a:t>Den mänskliga faktorn - handhavandefel</a:t>
          </a:r>
        </a:p>
      </dgm:t>
    </dgm:pt>
    <dgm:pt modelId="{41C26E9B-4BDB-4F20-B592-CD1C8096C049}" type="parTrans" cxnId="{8CE9AE26-2D79-4ACD-B905-E0C6DFA3CDC1}">
      <dgm:prSet/>
      <dgm:spPr/>
      <dgm:t>
        <a:bodyPr/>
        <a:lstStyle/>
        <a:p>
          <a:endParaRPr lang="sv-SE"/>
        </a:p>
      </dgm:t>
    </dgm:pt>
    <dgm:pt modelId="{CC34A0CF-80CB-4EBB-A370-EFD64C39FA73}" type="sibTrans" cxnId="{8CE9AE26-2D79-4ACD-B905-E0C6DFA3CDC1}">
      <dgm:prSet/>
      <dgm:spPr/>
      <dgm:t>
        <a:bodyPr/>
        <a:lstStyle/>
        <a:p>
          <a:endParaRPr lang="sv-SE"/>
        </a:p>
      </dgm:t>
    </dgm:pt>
    <dgm:pt modelId="{4C5AC8BF-0D67-4594-A96D-B4C8ADD71A85}" type="pres">
      <dgm:prSet presAssocID="{F11D884F-A13D-4BBE-82B5-1CBEB2367318}" presName="compositeShape" presStyleCnt="0">
        <dgm:presLayoutVars>
          <dgm:dir/>
          <dgm:resizeHandles/>
        </dgm:presLayoutVars>
      </dgm:prSet>
      <dgm:spPr/>
    </dgm:pt>
    <dgm:pt modelId="{F3AB398E-C0E4-45A2-8407-0E37C6275305}" type="pres">
      <dgm:prSet presAssocID="{F11D884F-A13D-4BBE-82B5-1CBEB2367318}" presName="pyramid" presStyleLbl="node1" presStyleIdx="0" presStyleCnt="1" custScaleX="182131"/>
      <dgm:spPr/>
    </dgm:pt>
    <dgm:pt modelId="{093DC8D2-1B20-465B-BCC2-3351843E26A5}" type="pres">
      <dgm:prSet presAssocID="{F11D884F-A13D-4BBE-82B5-1CBEB2367318}" presName="theList" presStyleCnt="0"/>
      <dgm:spPr/>
    </dgm:pt>
    <dgm:pt modelId="{F0344878-C15E-43A3-AD6E-1F03E35ACA8D}" type="pres">
      <dgm:prSet presAssocID="{CFD238B2-0985-4D1A-AD34-B2F5E74A2A95}" presName="aNode" presStyleLbl="fgAcc1" presStyleIdx="0" presStyleCnt="3" custScaleX="79872" custScaleY="42032" custLinFactNeighborX="-48193" custLinFactNeighborY="25936">
        <dgm:presLayoutVars>
          <dgm:bulletEnabled val="1"/>
        </dgm:presLayoutVars>
      </dgm:prSet>
      <dgm:spPr/>
    </dgm:pt>
    <dgm:pt modelId="{2B2EADB8-091C-474B-A017-F595C59482DF}" type="pres">
      <dgm:prSet presAssocID="{CFD238B2-0985-4D1A-AD34-B2F5E74A2A95}" presName="aSpace" presStyleCnt="0"/>
      <dgm:spPr/>
    </dgm:pt>
    <dgm:pt modelId="{2EFE4BB4-F4E4-47EA-A3EF-12269FE1B707}" type="pres">
      <dgm:prSet presAssocID="{680DE4EF-DCDA-4202-9C21-78925F97B5AE}" presName="aNode" presStyleLbl="fgAcc1" presStyleIdx="1" presStyleCnt="3" custScaleX="156060" custScaleY="85740" custLinFactNeighborX="-47601" custLinFactNeighborY="64840">
        <dgm:presLayoutVars>
          <dgm:bulletEnabled val="1"/>
        </dgm:presLayoutVars>
      </dgm:prSet>
      <dgm:spPr/>
    </dgm:pt>
    <dgm:pt modelId="{DD7C55AD-6F8A-46F7-9C54-2DF92B501C41}" type="pres">
      <dgm:prSet presAssocID="{680DE4EF-DCDA-4202-9C21-78925F97B5AE}" presName="aSpace" presStyleCnt="0"/>
      <dgm:spPr/>
    </dgm:pt>
    <dgm:pt modelId="{FD91D2E9-D254-4469-AED3-7ADFD8B04938}" type="pres">
      <dgm:prSet presAssocID="{38666DC6-A892-43A8-9737-C1E81E3AD14D}" presName="aNode" presStyleLbl="fgAcc1" presStyleIdx="2" presStyleCnt="3" custScaleX="224132" custScaleY="117851" custLinFactY="8573" custLinFactNeighborX="-45532" custLinFactNeighborY="100000">
        <dgm:presLayoutVars>
          <dgm:bulletEnabled val="1"/>
        </dgm:presLayoutVars>
      </dgm:prSet>
      <dgm:spPr/>
    </dgm:pt>
    <dgm:pt modelId="{AB97807E-5FB8-49F6-8FE4-752AE3893841}" type="pres">
      <dgm:prSet presAssocID="{38666DC6-A892-43A8-9737-C1E81E3AD14D}" presName="aSpace" presStyleCnt="0"/>
      <dgm:spPr/>
    </dgm:pt>
  </dgm:ptLst>
  <dgm:cxnLst>
    <dgm:cxn modelId="{83E2CB1A-B646-4341-9CF0-1B993D108A57}" srcId="{F11D884F-A13D-4BBE-82B5-1CBEB2367318}" destId="{CFD238B2-0985-4D1A-AD34-B2F5E74A2A95}" srcOrd="0" destOrd="0" parTransId="{8BE9B615-E15A-4EAE-84B7-EAC492FD5624}" sibTransId="{B1534EE7-48CD-40BC-A8CF-984950304AEA}"/>
    <dgm:cxn modelId="{8CE9AE26-2D79-4ACD-B905-E0C6DFA3CDC1}" srcId="{F11D884F-A13D-4BBE-82B5-1CBEB2367318}" destId="{38666DC6-A892-43A8-9737-C1E81E3AD14D}" srcOrd="2" destOrd="0" parTransId="{41C26E9B-4BDB-4F20-B592-CD1C8096C049}" sibTransId="{CC34A0CF-80CB-4EBB-A370-EFD64C39FA73}"/>
    <dgm:cxn modelId="{6AE01F2D-CE5F-4AB1-B6C9-C293D8ABE6B9}" type="presOf" srcId="{38666DC6-A892-43A8-9737-C1E81E3AD14D}" destId="{FD91D2E9-D254-4469-AED3-7ADFD8B04938}" srcOrd="0" destOrd="0" presId="urn:microsoft.com/office/officeart/2005/8/layout/pyramid2"/>
    <dgm:cxn modelId="{7FCF2C39-2968-4D93-B5F3-8DA94E819525}" srcId="{F11D884F-A13D-4BBE-82B5-1CBEB2367318}" destId="{680DE4EF-DCDA-4202-9C21-78925F97B5AE}" srcOrd="1" destOrd="0" parTransId="{F944EC8E-D909-4D91-B571-E40EEF623D4F}" sibTransId="{74E905EE-2FFB-46EF-BC62-424318E7D3CC}"/>
    <dgm:cxn modelId="{2DFB0163-49B4-4DDB-8501-2FFC88B43501}" type="presOf" srcId="{CFD238B2-0985-4D1A-AD34-B2F5E74A2A95}" destId="{F0344878-C15E-43A3-AD6E-1F03E35ACA8D}" srcOrd="0" destOrd="0" presId="urn:microsoft.com/office/officeart/2005/8/layout/pyramid2"/>
    <dgm:cxn modelId="{9F9F1DAA-B60C-4A19-B18A-447E0655EA11}" type="presOf" srcId="{680DE4EF-DCDA-4202-9C21-78925F97B5AE}" destId="{2EFE4BB4-F4E4-47EA-A3EF-12269FE1B707}" srcOrd="0" destOrd="0" presId="urn:microsoft.com/office/officeart/2005/8/layout/pyramid2"/>
    <dgm:cxn modelId="{E9C0B7B8-362F-470A-B651-B39D1B2926DE}" type="presOf" srcId="{F11D884F-A13D-4BBE-82B5-1CBEB2367318}" destId="{4C5AC8BF-0D67-4594-A96D-B4C8ADD71A85}" srcOrd="0" destOrd="0" presId="urn:microsoft.com/office/officeart/2005/8/layout/pyramid2"/>
    <dgm:cxn modelId="{BB5D48AC-A026-4CBE-970F-2AA1C07C59C4}" type="presParOf" srcId="{4C5AC8BF-0D67-4594-A96D-B4C8ADD71A85}" destId="{F3AB398E-C0E4-45A2-8407-0E37C6275305}" srcOrd="0" destOrd="0" presId="urn:microsoft.com/office/officeart/2005/8/layout/pyramid2"/>
    <dgm:cxn modelId="{C7DAD8C8-CAA4-4273-BD98-BF5FD88E0DA8}" type="presParOf" srcId="{4C5AC8BF-0D67-4594-A96D-B4C8ADD71A85}" destId="{093DC8D2-1B20-465B-BCC2-3351843E26A5}" srcOrd="1" destOrd="0" presId="urn:microsoft.com/office/officeart/2005/8/layout/pyramid2"/>
    <dgm:cxn modelId="{3BCF4BB8-7662-4664-8C9C-53C5BA2E6E23}" type="presParOf" srcId="{093DC8D2-1B20-465B-BCC2-3351843E26A5}" destId="{F0344878-C15E-43A3-AD6E-1F03E35ACA8D}" srcOrd="0" destOrd="0" presId="urn:microsoft.com/office/officeart/2005/8/layout/pyramid2"/>
    <dgm:cxn modelId="{72DB568D-6FEA-4E00-AA88-41EF4307CEF2}" type="presParOf" srcId="{093DC8D2-1B20-465B-BCC2-3351843E26A5}" destId="{2B2EADB8-091C-474B-A017-F595C59482DF}" srcOrd="1" destOrd="0" presId="urn:microsoft.com/office/officeart/2005/8/layout/pyramid2"/>
    <dgm:cxn modelId="{6E6B0300-A3BF-4F8E-8F83-0021B19147B7}" type="presParOf" srcId="{093DC8D2-1B20-465B-BCC2-3351843E26A5}" destId="{2EFE4BB4-F4E4-47EA-A3EF-12269FE1B707}" srcOrd="2" destOrd="0" presId="urn:microsoft.com/office/officeart/2005/8/layout/pyramid2"/>
    <dgm:cxn modelId="{DCE66552-E5BB-4D42-BA94-4AD7D92B2837}" type="presParOf" srcId="{093DC8D2-1B20-465B-BCC2-3351843E26A5}" destId="{DD7C55AD-6F8A-46F7-9C54-2DF92B501C41}" srcOrd="3" destOrd="0" presId="urn:microsoft.com/office/officeart/2005/8/layout/pyramid2"/>
    <dgm:cxn modelId="{FB30940D-2035-4728-94E7-90F26A2A59FC}" type="presParOf" srcId="{093DC8D2-1B20-465B-BCC2-3351843E26A5}" destId="{FD91D2E9-D254-4469-AED3-7ADFD8B04938}" srcOrd="4" destOrd="0" presId="urn:microsoft.com/office/officeart/2005/8/layout/pyramid2"/>
    <dgm:cxn modelId="{A72046B6-00E3-4BC3-B448-EC0179F6B3E3}" type="presParOf" srcId="{093DC8D2-1B20-465B-BCC2-3351843E26A5}" destId="{AB97807E-5FB8-49F6-8FE4-752AE389384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B398E-C0E4-45A2-8407-0E37C6275305}">
      <dsp:nvSpPr>
        <dsp:cNvPr id="0" name=""/>
        <dsp:cNvSpPr/>
      </dsp:nvSpPr>
      <dsp:spPr>
        <a:xfrm>
          <a:off x="-420747" y="0"/>
          <a:ext cx="4248531" cy="2332679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44878-C15E-43A3-AD6E-1F03E35ACA8D}">
      <dsp:nvSpPr>
        <dsp:cNvPr id="0" name=""/>
        <dsp:cNvSpPr/>
      </dsp:nvSpPr>
      <dsp:spPr>
        <a:xfrm>
          <a:off x="1125390" y="255091"/>
          <a:ext cx="1211052" cy="2769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Tekniska brister</a:t>
          </a:r>
        </a:p>
      </dsp:txBody>
      <dsp:txXfrm>
        <a:off x="1138907" y="268608"/>
        <a:ext cx="1184018" cy="249872"/>
      </dsp:txXfrm>
    </dsp:sp>
    <dsp:sp modelId="{2EFE4BB4-F4E4-47EA-A3EF-12269FE1B707}">
      <dsp:nvSpPr>
        <dsp:cNvPr id="0" name=""/>
        <dsp:cNvSpPr/>
      </dsp:nvSpPr>
      <dsp:spPr>
        <a:xfrm>
          <a:off x="556769" y="646385"/>
          <a:ext cx="2366246" cy="5648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5089799"/>
              <a:satOff val="17428"/>
              <a:lumOff val="-130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Bristande styrning, ledning och rutiner</a:t>
          </a:r>
        </a:p>
      </dsp:txBody>
      <dsp:txXfrm>
        <a:off x="584343" y="673959"/>
        <a:ext cx="2311098" cy="509706"/>
      </dsp:txXfrm>
    </dsp:sp>
    <dsp:sp modelId="{FD91D2E9-D254-4469-AED3-7ADFD8B04938}">
      <dsp:nvSpPr>
        <dsp:cNvPr id="0" name=""/>
        <dsp:cNvSpPr/>
      </dsp:nvSpPr>
      <dsp:spPr>
        <a:xfrm>
          <a:off x="72072" y="1379023"/>
          <a:ext cx="3398382" cy="7764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10179597"/>
              <a:satOff val="34855"/>
              <a:lumOff val="-260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Den mänskliga faktorn - handhavandefel</a:t>
          </a:r>
        </a:p>
      </dsp:txBody>
      <dsp:txXfrm>
        <a:off x="109973" y="1416924"/>
        <a:ext cx="3322580" cy="700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BB566-3845-4DC0-8CE2-DC15231A2062}" type="datetime1">
              <a:rPr lang="sv-SE" smtClean="0"/>
              <a:t>2019-05-09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Kunskapsutbyte och förankringsinformation med aktuella iakttagelser, gamla och nya råd.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3947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/>
              <a:t>Syftet: DSF ska vara en integrerad del av bolagets arbetssätt och en strävan är att uppnå tillräcklig säkerhet.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/>
              <a:t>Vad måste styrelsen ha koll på mera exakt?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1748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Planera återkommande och regelbundna säkerhetsverifieringar. </a:t>
            </a:r>
          </a:p>
          <a:p>
            <a:r>
              <a:rPr lang="sv-SE" dirty="0"/>
              <a:t>Systematiskt arbete och metod för att styrka en fortvarig efterlevnad mot DSF.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50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Utifrån DSO råd/checklistan 2018 och nu 2019 är resultatet att Störningsjouren AB arbetar aktivt med dataskyddsfrågor.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Ett annat konkret exempel framgent är ta fram styrande dokument, </a:t>
            </a:r>
            <a:r>
              <a:rPr lang="sv-SE" b="1" dirty="0"/>
              <a:t>årligen</a:t>
            </a:r>
            <a:r>
              <a:rPr lang="sv-SE" dirty="0"/>
              <a:t> </a:t>
            </a:r>
            <a:r>
              <a:rPr lang="sv-SE" b="1" dirty="0"/>
              <a:t>se över behovet av att fortsätta behandla </a:t>
            </a:r>
            <a:r>
              <a:rPr lang="sv-SE" b="1" dirty="0" err="1"/>
              <a:t>pu</a:t>
            </a:r>
            <a:r>
              <a:rPr lang="sv-SE" dirty="0"/>
              <a:t>. = visar </a:t>
            </a:r>
            <a:r>
              <a:rPr lang="sv-SE" dirty="0" err="1"/>
              <a:t>PuAs</a:t>
            </a:r>
            <a:r>
              <a:rPr lang="sv-SE" dirty="0"/>
              <a:t> </a:t>
            </a:r>
            <a:r>
              <a:rPr lang="sv-SE" b="1" dirty="0"/>
              <a:t>principföljsamhet.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2241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/>
              <a:t>Knyter ihop säcken med en återblick - Viktigt att inte tappa bort grunden och principerna för behandling!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2348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Slutligt budskap - behåll fart och fokus.</a:t>
            </a:r>
          </a:p>
          <a:p>
            <a:r>
              <a:rPr lang="sv-SE" dirty="0"/>
              <a:t>DSF är inte millenniebugg.</a:t>
            </a:r>
          </a:p>
          <a:p>
            <a:r>
              <a:rPr lang="sv-SE" dirty="0"/>
              <a:t>En fortsatt aktiv styrelse då majoriteten av alla skyldigheter vilar på den högsta förvaltningsnivån.</a:t>
            </a:r>
          </a:p>
          <a:p>
            <a:endParaRPr lang="sv-SE" dirty="0"/>
          </a:p>
          <a:p>
            <a:r>
              <a:rPr lang="sv-SE" dirty="0"/>
              <a:t>Tillsynsmyndigheten/DI inleder fler och fler granskningar. Ex: Klarna, 1177.</a:t>
            </a: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 de verksamheter som ska granskas finns hälso- och sjukvård, skolan och detaljhandeln.</a:t>
            </a: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en oförutsedd händelse inträffar kan scenariot ändras snabbt och då ska vi stå stadigt på surfingbrädan.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4243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BFA50B-E819-411C-B95B-B3FD3A3FC2B7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2735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a) Laglighet, öppenhet, korrekthet</a:t>
            </a:r>
          </a:p>
          <a:p>
            <a:r>
              <a:rPr lang="sv-SE" dirty="0"/>
              <a:t>b) Ändamålsbegränsning</a:t>
            </a:r>
          </a:p>
          <a:p>
            <a:r>
              <a:rPr lang="sv-SE" dirty="0"/>
              <a:t>c) Uppgiftsminimering</a:t>
            </a:r>
          </a:p>
          <a:p>
            <a:r>
              <a:rPr lang="sv-SE" dirty="0"/>
              <a:t>d) Korrekthet</a:t>
            </a:r>
          </a:p>
          <a:p>
            <a:r>
              <a:rPr lang="sv-SE" dirty="0"/>
              <a:t>e) Lagringsminimering</a:t>
            </a:r>
          </a:p>
          <a:p>
            <a:r>
              <a:rPr lang="sv-SE" dirty="0"/>
              <a:t>f) Integritet och konfidentialitet – fr eng. säkerhetsprincipen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676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3520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86 bolag och 10 DSO, av 11personer totalt, dedikerade och knutna till bolagen.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0682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DSO ska ses som en diskussionspartner.</a:t>
            </a:r>
          </a:p>
          <a:p>
            <a:r>
              <a:rPr lang="sv-SE" dirty="0" err="1"/>
              <a:t>PuA</a:t>
            </a:r>
            <a:r>
              <a:rPr lang="sv-SE" dirty="0"/>
              <a:t> =styrelsen är ytterst ansvarig för all behandling. Bestämmer över ändamål och </a:t>
            </a:r>
            <a:r>
              <a:rPr lang="sv-SE"/>
              <a:t>medel dvs.” varför ”och ”hur” </a:t>
            </a:r>
            <a:r>
              <a:rPr lang="sv-SE" dirty="0"/>
              <a:t>en behandling ska utföras.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27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783" lvl="1" indent="0">
              <a:buNone/>
            </a:pPr>
            <a:r>
              <a:rPr lang="sv-SE" dirty="0"/>
              <a:t>- </a:t>
            </a:r>
            <a:r>
              <a:rPr lang="sv-SE" i="0" dirty="0"/>
              <a:t>Regelbundet bjuds in till ledningsmöten på högsta beslutande och mellannivå, </a:t>
            </a:r>
          </a:p>
          <a:p>
            <a:pPr marL="226783" lvl="1" indent="0">
              <a:buNone/>
            </a:pPr>
            <a:r>
              <a:rPr lang="sv-SE" i="0" dirty="0"/>
              <a:t>- Att ombudet närvarar vid beslut som påverkar dataskydd och att all relevant information görs tillgänglig i god tid, </a:t>
            </a:r>
          </a:p>
          <a:p>
            <a:pPr marL="226783" lvl="1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8203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783" lvl="1" indent="0">
              <a:buNone/>
            </a:pPr>
            <a:r>
              <a:rPr lang="sv-SE" i="1" dirty="0"/>
              <a:t>- </a:t>
            </a:r>
            <a:r>
              <a:rPr lang="sv-SE" b="0" i="0" dirty="0"/>
              <a:t>Att ombudets bedömning alltid måste övervägas och om ombudets råd inte följs ska organisationen dokumentera skälen. </a:t>
            </a:r>
          </a:p>
          <a:p>
            <a:pPr marL="226783" lvl="1" indent="0">
              <a:buFontTx/>
              <a:buNone/>
            </a:pPr>
            <a:r>
              <a:rPr lang="sv-SE" b="0" i="0" dirty="0"/>
              <a:t>- Att dataskyddsombudet kontaktas vid personuppgiftsincidenter som kan medföra olovlig åtkomst av information. </a:t>
            </a:r>
          </a:p>
          <a:p>
            <a:pPr marL="398233" lvl="1" indent="-171450">
              <a:buFontTx/>
              <a:buChar char="-"/>
            </a:pPr>
            <a:endParaRPr lang="sv-SE" b="0" i="0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2028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i="0" dirty="0"/>
              <a:t>Följden kan bli: skadat anseende, sanktionsavgifter och att enskilda kan föra </a:t>
            </a:r>
            <a:r>
              <a:rPr lang="sv-SE" b="0" i="0" dirty="0" err="1"/>
              <a:t>skststalan</a:t>
            </a:r>
            <a:r>
              <a:rPr lang="sv-SE" b="0" i="0" dirty="0"/>
              <a:t> vid allmän domstol mot </a:t>
            </a:r>
            <a:r>
              <a:rPr lang="sv-SE" b="0" i="0" dirty="0" err="1"/>
              <a:t>PuA</a:t>
            </a:r>
            <a:r>
              <a:rPr lang="sv-SE" b="0" i="0" dirty="0"/>
              <a:t>  vid överträdelser enligt DSF.</a:t>
            </a:r>
            <a:endParaRPr lang="sv-SE" b="1" dirty="0"/>
          </a:p>
          <a:p>
            <a:pPr marL="228600" indent="-228600">
              <a:buAutoNum type="arabicPeriod"/>
            </a:pPr>
            <a:r>
              <a:rPr lang="sv-SE" b="1" dirty="0"/>
              <a:t>PUI ca 2300 anmälda till DI under 2018.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dirty="0"/>
              <a:t>2. DSO ska på begäran ge råd gällande konsekvensbedömningen avs. dataskydd och övervaka genomförandet av den (art. 35). </a:t>
            </a:r>
          </a:p>
          <a:p>
            <a:r>
              <a:rPr lang="sv-S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Varför konsekvensbedömning? SVAR: Verktyg/Hjälp att uppfylla kraven men också för att visa DI att DSF följs.</a:t>
            </a: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konsekvensbedömning är en pågående process som behöver omprövas och uppdateras kontinuerligt. </a:t>
            </a:r>
          </a:p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God nytta oavsett hög/låg risk för de reg. fri-och rättigheter. </a:t>
            </a:r>
          </a:p>
          <a:p>
            <a:r>
              <a:rPr lang="sv-S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Viktigt att konsekvensbedömningar avseende dataskydd införlivas i arbetsordningen eller projektplaner. </a:t>
            </a:r>
          </a:p>
          <a:p>
            <a:r>
              <a:rPr lang="sv-SE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Konkret exempel: 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byte av ärendehanteringssystem till Lime, för bostadsbolagen i koncernen förändring av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UHverksamheten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–BF/Boplats.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Likaså kan integritetsskyddsperspektivet synliggöras i alla relevanta dokument t.ex. rapporter, förslag till beslut m.m. (Barn-, mångfald-, jämställdhet-, miljö- och omvärldsperspektivet)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3987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Förutom traditionell utbildning förslag sedan tidigare: nano utbildning/e-</a:t>
            </a:r>
            <a:r>
              <a:rPr lang="sv-SE" dirty="0" err="1"/>
              <a:t>learning</a:t>
            </a:r>
            <a:r>
              <a:rPr lang="sv-SE" dirty="0"/>
              <a:t>/</a:t>
            </a:r>
            <a:r>
              <a:rPr lang="sv-SE" b="1" dirty="0"/>
              <a:t>mikrolärande</a:t>
            </a:r>
            <a:r>
              <a:rPr lang="sv-SE" dirty="0"/>
              <a:t>.</a:t>
            </a:r>
          </a:p>
          <a:p>
            <a:r>
              <a:rPr lang="sv-SE" dirty="0"/>
              <a:t>Använda </a:t>
            </a:r>
            <a:r>
              <a:rPr lang="sv-SE" b="1" dirty="0"/>
              <a:t>nudging</a:t>
            </a:r>
            <a:r>
              <a:rPr lang="sv-SE" dirty="0"/>
              <a:t> för att påverka rutinbeteenden osv…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2019-05-09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9990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373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4303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87165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08323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40355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8765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367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6726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39428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77547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5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8642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388E3460-7228-4DB3-A6B8-F304B211BC3F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0014148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553C1A9-DB36-4729-A526-0352AB7C6E25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8212309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653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684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12937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56983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53569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85428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80063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115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9523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694464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193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72873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370054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167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2599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7532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2F5E2AC-A457-4DE9-9A2C-4BE86BC0052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76441280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10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4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120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211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11878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621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49" r:id="rId10"/>
    <p:sldLayoutId id="2147484057" r:id="rId11"/>
    <p:sldLayoutId id="2147484058" r:id="rId12"/>
    <p:sldLayoutId id="2147484047" r:id="rId13"/>
    <p:sldLayoutId id="2147484408" r:id="rId14"/>
    <p:sldLayoutId id="2147484409" r:id="rId15"/>
    <p:sldLayoutId id="21474840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30862AA-79CD-47D7-A508-195920CF797F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0B5FE696-6F97-4D3C-86EA-DA1B9AC17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83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6" r:id="rId1"/>
    <p:sldLayoutId id="2147484497" r:id="rId2"/>
    <p:sldLayoutId id="2147484498" r:id="rId3"/>
    <p:sldLayoutId id="2147484499" r:id="rId4"/>
    <p:sldLayoutId id="2147484500" r:id="rId5"/>
    <p:sldLayoutId id="2147484501" r:id="rId6"/>
    <p:sldLayoutId id="2147484502" r:id="rId7"/>
    <p:sldLayoutId id="2147484503" r:id="rId8"/>
    <p:sldLayoutId id="2147484504" r:id="rId9"/>
    <p:sldLayoutId id="2147484505" r:id="rId10"/>
    <p:sldLayoutId id="2147484506" r:id="rId11"/>
    <p:sldLayoutId id="2147484507" r:id="rId12"/>
    <p:sldLayoutId id="2147484508" r:id="rId13"/>
    <p:sldLayoutId id="2147484509" r:id="rId14"/>
    <p:sldLayoutId id="2147484510" r:id="rId15"/>
    <p:sldLayoutId id="2147484511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6A2100A-00F3-4208-962E-587779F2E0C0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F508861A-5DB9-448E-9A9B-FD5CEF06B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276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  <p:sldLayoutId id="2147484514" r:id="rId2"/>
    <p:sldLayoutId id="2147484515" r:id="rId3"/>
    <p:sldLayoutId id="2147484516" r:id="rId4"/>
    <p:sldLayoutId id="2147484517" r:id="rId5"/>
    <p:sldLayoutId id="2147484518" r:id="rId6"/>
    <p:sldLayoutId id="2147484519" r:id="rId7"/>
    <p:sldLayoutId id="2147484520" r:id="rId8"/>
    <p:sldLayoutId id="2147484521" r:id="rId9"/>
    <p:sldLayoutId id="2147484522" r:id="rId10"/>
    <p:sldLayoutId id="2147484523" r:id="rId11"/>
    <p:sldLayoutId id="2147484524" r:id="rId12"/>
    <p:sldLayoutId id="2147484525" r:id="rId13"/>
    <p:sldLayoutId id="2147484526" r:id="rId14"/>
    <p:sldLayoutId id="2147484527" r:id="rId15"/>
    <p:sldLayoutId id="2147484528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se/imgres?imgurl=https://cdn.pixabay.com/photo/2017/09/04/14/06/job-2714178_960_720.jpg&amp;imgrefurl=https://pixabay.com/de/images/search/wei%C3%9Fe%20m%C3%A4nnchen/&amp;docid=gcnV5iUoN89HyM&amp;tbnid=_XLnUmem4TmdvM:&amp;vet=10ahUKEwi5nKL1k8DhAhUkpYsKHc0uCqkQMwhDKAIwAg..i&amp;w=720&amp;h=720&amp;safe=strict&amp;bih=1444&amp;biw=2560&amp;q=konsekvens&amp;ved=0ahUKEwi5nKL1k8DhAhUkpYsKHc0uCqkQMwhDKAIwAg&amp;iact=mrc&amp;uact=8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nina.havner@intraservice.goteborg.s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0.jp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20628-F32D-4B59-82A3-068B45983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Dataskyddsförordningen </a:t>
            </a:r>
            <a:br>
              <a:rPr lang="sv-SE" dirty="0"/>
            </a:br>
            <a:r>
              <a:rPr lang="sv-SE" dirty="0"/>
              <a:t>(DSF/GDPR)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097D5D-E399-4255-9468-0116A1B0B0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sv-SE" dirty="0"/>
              <a:t>Styrelseinformation – Störningsjouren AB</a:t>
            </a:r>
          </a:p>
          <a:p>
            <a:r>
              <a:rPr lang="sv-SE" dirty="0"/>
              <a:t>2019-05-09</a:t>
            </a:r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7432880-EABA-4426-91B8-2D839C20B2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Nina Havner</a:t>
            </a:r>
          </a:p>
          <a:p>
            <a:r>
              <a:rPr lang="sv-SE" dirty="0"/>
              <a:t>Dataskyddsombud</a:t>
            </a:r>
          </a:p>
        </p:txBody>
      </p:sp>
    </p:spTree>
    <p:extLst>
      <p:ext uri="{BB962C8B-B14F-4D97-AF65-F5344CB8AC3E}">
        <p14:creationId xmlns:p14="http://schemas.microsoft.com/office/powerpoint/2010/main" val="357878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3E3838C7-5133-44A8-AB5E-E9E94DF19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152" y="1536192"/>
            <a:ext cx="4663440" cy="3502152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CE273F28-C863-47BB-A838-D8A66B8EF1FA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98EF3A7-8C75-49D9-BE65-483A8C240FA1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51144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EEFD65-7B79-4FB1-8A6D-EFECBDC0D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DSO:s</a:t>
            </a:r>
            <a:r>
              <a:rPr lang="sv-SE" dirty="0"/>
              <a:t> råd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26EADC-C7CE-43C0-AC68-05677C977ECA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/>
          </a:bodyPr>
          <a:lstStyle/>
          <a:p>
            <a:r>
              <a:rPr lang="sv-SE" dirty="0"/>
              <a:t>Säkerställ och förbättra/anpassa rutiner för personuppgiftsincidenter tillsammans.</a:t>
            </a:r>
          </a:p>
          <a:p>
            <a:r>
              <a:rPr lang="sv-SE" dirty="0"/>
              <a:t>Vid allvarliga personuppgiftsincidenter bör styrelsen informeras.</a:t>
            </a:r>
          </a:p>
          <a:p>
            <a:r>
              <a:rPr lang="sv-SE" dirty="0"/>
              <a:t>Säkerställ att konsekvensbedömningar görs och DSO involveras.</a:t>
            </a:r>
          </a:p>
          <a:p>
            <a:r>
              <a:rPr lang="sv-SE" dirty="0"/>
              <a:t>Säkerställ rutiner för att följa upp behörigheter.</a:t>
            </a:r>
          </a:p>
          <a:p>
            <a:r>
              <a:rPr lang="sv-SE" dirty="0"/>
              <a:t>Säkerställ rutiner för att följa upp om det skett processförändringar, organisationsförändringar m.m. som kan påverka </a:t>
            </a:r>
            <a:r>
              <a:rPr lang="sv-SE" dirty="0" err="1"/>
              <a:t>pu</a:t>
            </a:r>
            <a:r>
              <a:rPr lang="sv-SE" dirty="0"/>
              <a:t>-hantering, roller och ansvar.</a:t>
            </a:r>
          </a:p>
          <a:p>
            <a:r>
              <a:rPr lang="sv-SE" dirty="0"/>
              <a:t>Säkerställ biträdesavtal – rutiner för att följa upp förändringar i tjänst, avtal etc.</a:t>
            </a:r>
          </a:p>
          <a:p>
            <a:r>
              <a:rPr lang="sv-SE" dirty="0"/>
              <a:t>Säkerställ rutiner för förvaltning av </a:t>
            </a:r>
            <a:r>
              <a:rPr lang="sv-SE" dirty="0" err="1"/>
              <a:t>pu</a:t>
            </a:r>
            <a:r>
              <a:rPr lang="sv-SE" dirty="0"/>
              <a:t>-registret.</a:t>
            </a:r>
          </a:p>
          <a:p>
            <a:r>
              <a:rPr lang="sv-SE" dirty="0"/>
              <a:t>Säkerställ information till de registrerade om sina rättigheter.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Picture 3" descr="Bildresultat för konsekvens">
            <a:hlinkClick r:id="rId3"/>
            <a:extLst>
              <a:ext uri="{FF2B5EF4-FFF2-40B4-BE49-F238E27FC236}">
                <a16:creationId xmlns:a16="http://schemas.microsoft.com/office/drawing/2014/main" id="{84EDC154-9998-40C4-B662-A731A81C5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860" y="4722312"/>
            <a:ext cx="2492680" cy="178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342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8BDFA8-227F-4A1A-81CE-50027C359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Bolagets följsamhet och aktuella händelser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1E0E99-72A1-41CA-9385-11C779E25EF4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sv-SE" dirty="0"/>
              <a:t>Avstämningsrapport - organisatoriska förutsättningar.</a:t>
            </a:r>
          </a:p>
          <a:p>
            <a:r>
              <a:rPr lang="sv-SE" dirty="0"/>
              <a:t>Genomfört konsekvensanalys – nytt ärendehanteringssystem.</a:t>
            </a:r>
          </a:p>
          <a:p>
            <a:r>
              <a:rPr lang="sv-SE" dirty="0"/>
              <a:t>Råd – </a:t>
            </a:r>
            <a:r>
              <a:rPr lang="sv-SE" dirty="0" err="1"/>
              <a:t>PuB</a:t>
            </a:r>
            <a:r>
              <a:rPr lang="sv-SE" dirty="0"/>
              <a:t> avtal, allmänna handlingar, OSL, diariet.</a:t>
            </a:r>
          </a:p>
          <a:p>
            <a:r>
              <a:rPr lang="sv-SE" dirty="0"/>
              <a:t>PUI – obehörig åtkomst, mindre allvarlig, ej anmälningsbar men dokumenterat.</a:t>
            </a:r>
          </a:p>
          <a:p>
            <a:r>
              <a:rPr lang="sv-SE" dirty="0"/>
              <a:t>Informationsinsatser till medarbetare.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0022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6164D4-BAB7-4C1A-8BA9-EE6B78F1A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Artikel 5 DSF - principer för behandling av personuppgifter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43B8EB-4159-4AB5-9959-CAC86E8FD377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a) Laglighet, öppenhet, korrekthet</a:t>
            </a:r>
          </a:p>
          <a:p>
            <a:pPr marL="0" indent="0">
              <a:buNone/>
            </a:pPr>
            <a:r>
              <a:rPr lang="sv-SE" dirty="0"/>
              <a:t>b) Ändamålsbegränsning</a:t>
            </a:r>
          </a:p>
          <a:p>
            <a:pPr marL="0" indent="0">
              <a:buNone/>
            </a:pPr>
            <a:r>
              <a:rPr lang="sv-SE" dirty="0"/>
              <a:t>c) Uppgiftsminimering</a:t>
            </a:r>
          </a:p>
          <a:p>
            <a:pPr marL="0" indent="0">
              <a:buNone/>
            </a:pPr>
            <a:r>
              <a:rPr lang="sv-SE" dirty="0"/>
              <a:t>d) Korrekthet</a:t>
            </a:r>
          </a:p>
          <a:p>
            <a:pPr marL="0" indent="0">
              <a:buNone/>
            </a:pPr>
            <a:r>
              <a:rPr lang="sv-SE" dirty="0"/>
              <a:t>e) Lagringsminimering</a:t>
            </a:r>
          </a:p>
          <a:p>
            <a:pPr marL="0" indent="0">
              <a:buNone/>
            </a:pPr>
            <a:r>
              <a:rPr lang="sv-SE" dirty="0"/>
              <a:t>f)  Integritet och konfidentialitet.</a:t>
            </a:r>
          </a:p>
        </p:txBody>
      </p:sp>
    </p:spTree>
    <p:extLst>
      <p:ext uri="{BB962C8B-B14F-4D97-AF65-F5344CB8AC3E}">
        <p14:creationId xmlns:p14="http://schemas.microsoft.com/office/powerpoint/2010/main" val="1734934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3F8C753-48E8-4605-8824-DF4F332A5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1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3B627823-2A3C-4954-98C0-45DB61AED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964" y="1597891"/>
            <a:ext cx="3759200" cy="329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11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4FCA14-D569-4621-9ECA-81A8239362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Dataskyddsenheten</a:t>
            </a:r>
          </a:p>
          <a:p>
            <a:r>
              <a:rPr lang="sv-SE" dirty="0"/>
              <a:t>Intraservice Ekonomi/ledning/styrning, Göteborgs Stad</a:t>
            </a:r>
          </a:p>
          <a:p>
            <a:endParaRPr lang="sv-SE" dirty="0"/>
          </a:p>
          <a:p>
            <a:r>
              <a:rPr lang="sv-SE" dirty="0"/>
              <a:t>Nina Havner</a:t>
            </a:r>
          </a:p>
          <a:p>
            <a:r>
              <a:rPr lang="sv-SE" dirty="0"/>
              <a:t>Dataskyddsombud </a:t>
            </a:r>
          </a:p>
          <a:p>
            <a:r>
              <a:rPr lang="sv-SE" dirty="0"/>
              <a:t>Mejl: </a:t>
            </a:r>
            <a:r>
              <a:rPr lang="sv-S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nina.havner@intraservice.goteborg.se</a:t>
            </a:r>
            <a:endParaRPr lang="sv-SE" dirty="0"/>
          </a:p>
          <a:p>
            <a:r>
              <a:rPr lang="sv-SE" dirty="0"/>
              <a:t>Tfn: 031-368 65 69</a:t>
            </a:r>
          </a:p>
        </p:txBody>
      </p:sp>
    </p:spTree>
    <p:extLst>
      <p:ext uri="{BB962C8B-B14F-4D97-AF65-F5344CB8AC3E}">
        <p14:creationId xmlns:p14="http://schemas.microsoft.com/office/powerpoint/2010/main" val="2441568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BAB196-475C-4AE8-8666-04B413731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Artikel 5 DSF - rim av Håkan Karlsson ingenjör och Ny Teknik-läsaren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934D2C-FDB2-4FA3-9ADA-40C733D9AC0C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dirty="0"/>
              <a:t>”a) Behandling av personuppgift ska ske på laglig grund</a:t>
            </a:r>
          </a:p>
          <a:p>
            <a:pPr marL="0" indent="0">
              <a:buNone/>
            </a:pPr>
            <a:r>
              <a:rPr lang="sv-SE" dirty="0"/>
              <a:t>    Och öppet redovisat ska det ske från första stund</a:t>
            </a:r>
          </a:p>
          <a:p>
            <a:pPr marL="0" indent="0">
              <a:buNone/>
            </a:pPr>
            <a:r>
              <a:rPr lang="sv-SE" dirty="0"/>
              <a:t>b) Ett klart och tydligt syfte måste all behandling ha</a:t>
            </a:r>
          </a:p>
          <a:p>
            <a:pPr marL="0" indent="0">
              <a:buNone/>
            </a:pPr>
            <a:r>
              <a:rPr lang="sv-SE" dirty="0"/>
              <a:t>    Och syftet måste vara specifikt, då är det bra </a:t>
            </a:r>
          </a:p>
          <a:p>
            <a:pPr marL="0" indent="0">
              <a:buNone/>
            </a:pPr>
            <a:r>
              <a:rPr lang="sv-SE" dirty="0"/>
              <a:t>c) Behandla blott ett minimum, det är ju vett och sans</a:t>
            </a:r>
          </a:p>
          <a:p>
            <a:pPr marL="0" indent="0">
              <a:buNone/>
            </a:pPr>
            <a:r>
              <a:rPr lang="sv-SE" dirty="0"/>
              <a:t>    Och varje uppgift ska för syftet ha en relevans</a:t>
            </a:r>
          </a:p>
          <a:p>
            <a:pPr marL="0" indent="0">
              <a:buNone/>
            </a:pPr>
            <a:r>
              <a:rPr lang="sv-SE" dirty="0"/>
              <a:t>d. Efter att personuppgiften blivit integrerad</a:t>
            </a:r>
          </a:p>
          <a:p>
            <a:pPr marL="0" indent="0">
              <a:buNone/>
            </a:pPr>
            <a:r>
              <a:rPr lang="sv-SE" dirty="0"/>
              <a:t>   Ska den hållas helt korrekt och vara uppdaterad </a:t>
            </a:r>
          </a:p>
          <a:p>
            <a:pPr marL="0" indent="0">
              <a:buNone/>
            </a:pPr>
            <a:r>
              <a:rPr lang="sv-SE" dirty="0"/>
              <a:t>e) När den inte längre relevans för syftet har</a:t>
            </a:r>
          </a:p>
          <a:p>
            <a:pPr marL="0" indent="0">
              <a:buNone/>
            </a:pPr>
            <a:r>
              <a:rPr lang="sv-SE" dirty="0"/>
              <a:t>    Ska personuppgiften faktiskt inte ligga kvar</a:t>
            </a:r>
          </a:p>
          <a:p>
            <a:pPr marL="0" indent="0">
              <a:buNone/>
            </a:pPr>
            <a:r>
              <a:rPr lang="sv-SE" dirty="0"/>
              <a:t> f) Rätt nivå av säkerhet är viktigt hela tiden</a:t>
            </a:r>
          </a:p>
          <a:p>
            <a:pPr marL="0" indent="0">
              <a:buNone/>
            </a:pPr>
            <a:r>
              <a:rPr lang="sv-SE" dirty="0"/>
              <a:t>    Så det inte uppstår någon risk för individen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224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5C663C-1A12-4B99-89B5-A987A3CC7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Forts. DSF rim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DD53A1-929A-4181-BAE3-7F1AF7BEE06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Det här är saker som jag tror vi allihop begriper</a:t>
            </a:r>
          </a:p>
          <a:p>
            <a:pPr marL="0" indent="0">
              <a:buNone/>
            </a:pPr>
            <a:r>
              <a:rPr lang="sv-SE" dirty="0"/>
              <a:t>Och det var det, där har vi </a:t>
            </a:r>
            <a:r>
              <a:rPr lang="sv-SE" dirty="0" err="1"/>
              <a:t>gdpr:s</a:t>
            </a:r>
            <a:r>
              <a:rPr lang="sv-SE" dirty="0"/>
              <a:t> grundprinciper!”</a:t>
            </a:r>
          </a:p>
          <a:p>
            <a:pPr marL="0" indent="0">
              <a:buNone/>
            </a:pPr>
            <a:endParaRPr lang="sv-SE" u="sng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05F0F1A-58C0-4B81-BED9-283020155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330" y="3174009"/>
            <a:ext cx="5194997" cy="290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116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F94ADAC-F174-415A-A029-5356B53E7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084" y="2391956"/>
            <a:ext cx="3069280" cy="251949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C3F782A-62B2-4442-87A5-504B89EC2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532" y="2391956"/>
            <a:ext cx="2991329" cy="261741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C4668A-A8C6-4E46-A5B4-14FAF071F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Organisatoriska förutsättningar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8FF175A-6D48-400A-943C-B65160F96F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492" y="1640360"/>
            <a:ext cx="5350092" cy="4120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		</a:t>
            </a:r>
            <a:r>
              <a:rPr lang="sv-SE" b="1" dirty="0"/>
              <a:t>DSK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		Bolag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8EADF5CA-82D9-46D8-93CF-7CFBF57ED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1861" y="1640361"/>
            <a:ext cx="5118456" cy="41206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		 </a:t>
            </a:r>
            <a:r>
              <a:rPr lang="sv-SE" b="1" dirty="0"/>
              <a:t>DSO</a:t>
            </a:r>
          </a:p>
          <a:p>
            <a:pPr marL="0" indent="0">
              <a:buNone/>
            </a:pPr>
            <a:r>
              <a:rPr lang="sv-SE" dirty="0"/>
              <a:t>Stödja				Informera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Rådgivning			Granskning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    </a:t>
            </a:r>
            <a:r>
              <a:rPr lang="sv-SE" sz="2200" b="1" dirty="0"/>
              <a:t>Dataskyddsenheten</a:t>
            </a:r>
          </a:p>
        </p:txBody>
      </p:sp>
      <p:sp>
        <p:nvSpPr>
          <p:cNvPr id="12" name="Pil: höger 11">
            <a:extLst>
              <a:ext uri="{FF2B5EF4-FFF2-40B4-BE49-F238E27FC236}">
                <a16:creationId xmlns:a16="http://schemas.microsoft.com/office/drawing/2014/main" id="{F137DD18-9DFD-458A-AD9B-E6E62C51EE59}"/>
              </a:ext>
            </a:extLst>
          </p:cNvPr>
          <p:cNvSpPr/>
          <p:nvPr/>
        </p:nvSpPr>
        <p:spPr>
          <a:xfrm>
            <a:off x="5005137" y="3071846"/>
            <a:ext cx="978408" cy="932235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Pil: vänster 12">
            <a:extLst>
              <a:ext uri="{FF2B5EF4-FFF2-40B4-BE49-F238E27FC236}">
                <a16:creationId xmlns:a16="http://schemas.microsoft.com/office/drawing/2014/main" id="{5DDED157-5EA7-479C-8441-1E588CDFF03E}"/>
              </a:ext>
            </a:extLst>
          </p:cNvPr>
          <p:cNvSpPr/>
          <p:nvPr/>
        </p:nvSpPr>
        <p:spPr>
          <a:xfrm>
            <a:off x="4959177" y="4004081"/>
            <a:ext cx="978407" cy="932235"/>
          </a:xfrm>
          <a:prstGeom prst="lef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0670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0905C22-0A08-4A20-B1CD-BED5F3697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40" y="1141772"/>
            <a:ext cx="6461760" cy="5716228"/>
          </a:xfrm>
          <a:prstGeom prst="rect">
            <a:avLst/>
          </a:prstGeom>
        </p:spPr>
      </p:pic>
      <p:sp>
        <p:nvSpPr>
          <p:cNvPr id="6" name="Rubrik 5">
            <a:extLst>
              <a:ext uri="{FF2B5EF4-FFF2-40B4-BE49-F238E27FC236}">
                <a16:creationId xmlns:a16="http://schemas.microsoft.com/office/drawing/2014/main" id="{6E5E6992-140D-45E1-9BAA-199868373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Dataskyddsombud (DSO) är en resurs för styrelsen och verksamheten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79B89B96-6F7D-46E3-BFF6-8730ADC7FF56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3763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60A692-706A-458C-A3EA-88C57F0E2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Informera, ge råd och rekommendationer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3B5CC085-CD60-4291-8AD0-B1DDED08AA1A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778" y="1738313"/>
            <a:ext cx="7422444" cy="4175125"/>
          </a:xfrm>
        </p:spPr>
      </p:pic>
    </p:spTree>
    <p:extLst>
      <p:ext uri="{BB962C8B-B14F-4D97-AF65-F5344CB8AC3E}">
        <p14:creationId xmlns:p14="http://schemas.microsoft.com/office/powerpoint/2010/main" val="2803959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67C832-4710-4DCE-A258-6718F6B56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Kontrollera efterlevnaden av DSF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DFC5256F-0928-40EB-9711-E0E545B8AFBE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70" y="1738313"/>
            <a:ext cx="4521660" cy="4175125"/>
          </a:xfrm>
        </p:spPr>
      </p:pic>
    </p:spTree>
    <p:extLst>
      <p:ext uri="{BB962C8B-B14F-4D97-AF65-F5344CB8AC3E}">
        <p14:creationId xmlns:p14="http://schemas.microsoft.com/office/powerpoint/2010/main" val="2250286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29085C12-3D4E-46E7-87B8-258DA02D9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668" y="1141772"/>
            <a:ext cx="5987442" cy="5311415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470F1563-A532-4258-B9F2-8BE42CDCA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Fokus på personuppgiftsincidenter (PUI) och konsekvensbedömningar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8463A835-1847-45CF-812E-8CC3D0F59A39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074" y="3758184"/>
            <a:ext cx="3048333" cy="2332679"/>
          </a:xfrm>
        </p:spPr>
      </p:pic>
      <p:graphicFrame>
        <p:nvGraphicFramePr>
          <p:cNvPr id="7" name="Platshållare för innehåll 3">
            <a:extLst>
              <a:ext uri="{FF2B5EF4-FFF2-40B4-BE49-F238E27FC236}">
                <a16:creationId xmlns:a16="http://schemas.microsoft.com/office/drawing/2014/main" id="{0E7A4D4D-5115-44AC-877E-86AB4EFDAD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7886239"/>
              </p:ext>
            </p:extLst>
          </p:nvPr>
        </p:nvGraphicFramePr>
        <p:xfrm>
          <a:off x="1195173" y="3758184"/>
          <a:ext cx="3740082" cy="2332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5114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89B162F1-4ADE-460B-A7E6-E8EC82EFE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899839"/>
            <a:ext cx="9365293" cy="527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37031"/>
      </p:ext>
    </p:extLst>
  </p:cSld>
  <p:clrMapOvr>
    <a:masterClrMapping/>
  </p:clrMapOvr>
</p:sld>
</file>

<file path=ppt/theme/theme1.xml><?xml version="1.0" encoding="utf-8"?>
<a:theme xmlns:a="http://schemas.openxmlformats.org/drawingml/2006/main" name="Göteborgs Stad – Blå dekor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041D6236-F139-49B8-9C55-FA8EC16B8F54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teborgs Stad – Mörkblå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14E48037-BB97-4A8F-8C26-33E1CC1D761F}"/>
    </a:ext>
  </a:extLst>
</a:theme>
</file>

<file path=ppt/theme/theme3.xml><?xml version="1.0" encoding="utf-8"?>
<a:theme xmlns:a="http://schemas.openxmlformats.org/drawingml/2006/main" name="Göteborgs Stad – Röd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944EDF24-292A-4D16-8503-7A5D8C0879CB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90C0188D-6053-480F-977A-5F8370CEA316}"/>
    </a:ext>
  </a:extLst>
</a:theme>
</file>

<file path=ppt/theme/theme5.xml><?xml version="1.0" encoding="utf-8"?>
<a:theme xmlns:a="http://schemas.openxmlformats.org/drawingml/2006/main" name="Göteborgs Stad – Ros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C2E2B02D-F08C-4173-B859-A66A31FE74B6}"/>
    </a:ext>
  </a:extLst>
</a:theme>
</file>

<file path=ppt/theme/theme6.xml><?xml version="1.0" encoding="utf-8"?>
<a:theme xmlns:a="http://schemas.openxmlformats.org/drawingml/2006/main" name="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CA5B6547-1412-45FD-B395-D91F55755ECD}"/>
    </a:ext>
  </a:extLst>
</a:theme>
</file>

<file path=ppt/theme/theme7.xml><?xml version="1.0" encoding="utf-8"?>
<a:theme xmlns:a="http://schemas.openxmlformats.org/drawingml/2006/main" name="Göteborgs Stad – Lil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F8DAE66C-3D07-4824-870B-B915C57E4A70}"/>
    </a:ext>
  </a:extLst>
</a:theme>
</file>

<file path=ppt/theme/theme8.xml><?xml version="1.0" encoding="utf-8"?>
<a:theme xmlns:a="http://schemas.openxmlformats.org/drawingml/2006/main" name="Göteborgs Stad – Gul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121012FF-7880-43A9-B075-8464BF8624C8}"/>
    </a:ext>
  </a:extLst>
</a:theme>
</file>

<file path=ppt/theme/theme9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879</Words>
  <Application>Microsoft Office PowerPoint</Application>
  <PresentationFormat>Bredbild</PresentationFormat>
  <Paragraphs>156</Paragraphs>
  <Slides>16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8</vt:i4>
      </vt:variant>
      <vt:variant>
        <vt:lpstr>Bildrubriker</vt:lpstr>
      </vt:variant>
      <vt:variant>
        <vt:i4>16</vt:i4>
      </vt:variant>
    </vt:vector>
  </HeadingPairs>
  <TitlesOfParts>
    <vt:vector size="29" baseType="lpstr">
      <vt:lpstr>Arial</vt:lpstr>
      <vt:lpstr>Arial Black</vt:lpstr>
      <vt:lpstr>Calibri</vt:lpstr>
      <vt:lpstr>Times New Roman</vt:lpstr>
      <vt:lpstr>Wingdings</vt:lpstr>
      <vt:lpstr>Göteborgs Stad – Blå dekor</vt:lpstr>
      <vt:lpstr>Göteborgs Stad – Mörkblå dekor</vt:lpstr>
      <vt:lpstr>Göteborgs Stad – Röd dekor</vt:lpstr>
      <vt:lpstr>Göteborgs Stad – Turkos dekor</vt:lpstr>
      <vt:lpstr>Göteborgs Stad – Rosa dekor</vt:lpstr>
      <vt:lpstr>Göteborgs Stad – Grön dekor</vt:lpstr>
      <vt:lpstr>Göteborgs Stad – Lila dekor</vt:lpstr>
      <vt:lpstr>Göteborgs Stad – Gul dekor</vt:lpstr>
      <vt:lpstr>Dataskyddsförordningen  (DSF/GDPR)</vt:lpstr>
      <vt:lpstr>Artikel 5 DSF - rim av Håkan Karlsson ingenjör och Ny Teknik-läsaren </vt:lpstr>
      <vt:lpstr>Forts. DSF rim </vt:lpstr>
      <vt:lpstr>Organisatoriska förutsättningar</vt:lpstr>
      <vt:lpstr>Dataskyddsombud (DSO) är en resurs för styrelsen och verksamheten</vt:lpstr>
      <vt:lpstr>Informera, ge råd och rekommendationer</vt:lpstr>
      <vt:lpstr>Kontrollera efterlevnaden av DSF</vt:lpstr>
      <vt:lpstr>Fokus på personuppgiftsincidenter (PUI) och konsekvensbedömningar</vt:lpstr>
      <vt:lpstr>PowerPoint-presentation</vt:lpstr>
      <vt:lpstr>PowerPoint-presentation</vt:lpstr>
      <vt:lpstr>DSO:s råd </vt:lpstr>
      <vt:lpstr>Bolagets följsamhet och aktuella händelser</vt:lpstr>
      <vt:lpstr>Artikel 5 DSF - principer för behandling av personuppgifter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16:9</dc:title>
  <dc:creator/>
  <cp:lastModifiedBy/>
  <cp:revision>1</cp:revision>
  <dcterms:created xsi:type="dcterms:W3CDTF">2018-09-13T15:17:52Z</dcterms:created>
  <dcterms:modified xsi:type="dcterms:W3CDTF">2019-05-09T11:34:27Z</dcterms:modified>
  <cp:contentStatus/>
</cp:coreProperties>
</file>