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4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5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6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7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4042" r:id="rId1"/>
    <p:sldMasterId id="2147484410" r:id="rId2"/>
    <p:sldMasterId id="2147484427" r:id="rId3"/>
    <p:sldMasterId id="2147484444" r:id="rId4"/>
    <p:sldMasterId id="2147484461" r:id="rId5"/>
    <p:sldMasterId id="2147484478" r:id="rId6"/>
    <p:sldMasterId id="2147484495" r:id="rId7"/>
    <p:sldMasterId id="2147484512" r:id="rId8"/>
  </p:sldMasterIdLst>
  <p:notesMasterIdLst>
    <p:notesMasterId r:id="rId25"/>
  </p:notesMasterIdLst>
  <p:handoutMasterIdLst>
    <p:handoutMasterId r:id="rId26"/>
  </p:handoutMasterIdLst>
  <p:sldIdLst>
    <p:sldId id="263" r:id="rId9"/>
    <p:sldId id="301" r:id="rId10"/>
    <p:sldId id="303" r:id="rId11"/>
    <p:sldId id="288" r:id="rId12"/>
    <p:sldId id="308" r:id="rId13"/>
    <p:sldId id="304" r:id="rId14"/>
    <p:sldId id="306" r:id="rId15"/>
    <p:sldId id="305" r:id="rId16"/>
    <p:sldId id="307" r:id="rId17"/>
    <p:sldId id="309" r:id="rId18"/>
    <p:sldId id="316" r:id="rId19"/>
    <p:sldId id="320" r:id="rId20"/>
    <p:sldId id="317" r:id="rId21"/>
    <p:sldId id="319" r:id="rId22"/>
    <p:sldId id="282" r:id="rId23"/>
    <p:sldId id="259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5564"/>
    <a:srgbClr val="0077BC"/>
    <a:srgbClr val="D53878"/>
    <a:srgbClr val="008391"/>
    <a:srgbClr val="FBF2B4"/>
    <a:srgbClr val="F0CD50"/>
    <a:srgbClr val="4675B7"/>
    <a:srgbClr val="DBD1E6"/>
    <a:srgbClr val="D2D8DB"/>
    <a:srgbClr val="CBE2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28" autoAdjust="0"/>
    <p:restoredTop sz="80851" autoAdjust="0"/>
  </p:normalViewPr>
  <p:slideViewPr>
    <p:cSldViewPr snapToGrid="0">
      <p:cViewPr varScale="1">
        <p:scale>
          <a:sx n="105" d="100"/>
          <a:sy n="105" d="100"/>
        </p:scale>
        <p:origin x="720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notesViewPr>
    <p:cSldViewPr snapToGrid="0">
      <p:cViewPr varScale="1">
        <p:scale>
          <a:sx n="93" d="100"/>
          <a:sy n="93" d="100"/>
        </p:scale>
        <p:origin x="3624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1D884F-A13D-4BBE-82B5-1CBEB2367318}" type="doc">
      <dgm:prSet loTypeId="urn:microsoft.com/office/officeart/2005/8/layout/pyramid2" loCatId="list" qsTypeId="urn:microsoft.com/office/officeart/2005/8/quickstyle/simple1" qsCatId="simple" csTypeId="urn:microsoft.com/office/officeart/2005/8/colors/colorful4" csCatId="colorful" phldr="1"/>
      <dgm:spPr/>
    </dgm:pt>
    <dgm:pt modelId="{CFD238B2-0985-4D1A-AD34-B2F5E74A2A95}">
      <dgm:prSet phldrT="[Text]"/>
      <dgm:spPr/>
      <dgm:t>
        <a:bodyPr/>
        <a:lstStyle/>
        <a:p>
          <a:r>
            <a:rPr lang="sv-SE" dirty="0"/>
            <a:t>Tekniska brister</a:t>
          </a:r>
        </a:p>
      </dgm:t>
    </dgm:pt>
    <dgm:pt modelId="{8BE9B615-E15A-4EAE-84B7-EAC492FD5624}" type="parTrans" cxnId="{83E2CB1A-B646-4341-9CF0-1B993D108A57}">
      <dgm:prSet/>
      <dgm:spPr/>
      <dgm:t>
        <a:bodyPr/>
        <a:lstStyle/>
        <a:p>
          <a:endParaRPr lang="sv-SE"/>
        </a:p>
      </dgm:t>
    </dgm:pt>
    <dgm:pt modelId="{B1534EE7-48CD-40BC-A8CF-984950304AEA}" type="sibTrans" cxnId="{83E2CB1A-B646-4341-9CF0-1B993D108A57}">
      <dgm:prSet/>
      <dgm:spPr/>
      <dgm:t>
        <a:bodyPr/>
        <a:lstStyle/>
        <a:p>
          <a:endParaRPr lang="sv-SE"/>
        </a:p>
      </dgm:t>
    </dgm:pt>
    <dgm:pt modelId="{680DE4EF-DCDA-4202-9C21-78925F97B5AE}">
      <dgm:prSet phldrT="[Text]"/>
      <dgm:spPr/>
      <dgm:t>
        <a:bodyPr/>
        <a:lstStyle/>
        <a:p>
          <a:r>
            <a:rPr lang="sv-SE" dirty="0"/>
            <a:t>Bristande styrning, ledning och rutiner</a:t>
          </a:r>
        </a:p>
      </dgm:t>
    </dgm:pt>
    <dgm:pt modelId="{F944EC8E-D909-4D91-B571-E40EEF623D4F}" type="parTrans" cxnId="{7FCF2C39-2968-4D93-B5F3-8DA94E819525}">
      <dgm:prSet/>
      <dgm:spPr/>
      <dgm:t>
        <a:bodyPr/>
        <a:lstStyle/>
        <a:p>
          <a:endParaRPr lang="sv-SE"/>
        </a:p>
      </dgm:t>
    </dgm:pt>
    <dgm:pt modelId="{74E905EE-2FFB-46EF-BC62-424318E7D3CC}" type="sibTrans" cxnId="{7FCF2C39-2968-4D93-B5F3-8DA94E819525}">
      <dgm:prSet/>
      <dgm:spPr/>
      <dgm:t>
        <a:bodyPr/>
        <a:lstStyle/>
        <a:p>
          <a:endParaRPr lang="sv-SE"/>
        </a:p>
      </dgm:t>
    </dgm:pt>
    <dgm:pt modelId="{38666DC6-A892-43A8-9737-C1E81E3AD14D}">
      <dgm:prSet phldrT="[Text]"/>
      <dgm:spPr/>
      <dgm:t>
        <a:bodyPr/>
        <a:lstStyle/>
        <a:p>
          <a:r>
            <a:rPr lang="sv-SE" dirty="0"/>
            <a:t>Den mänskliga faktorn - handhavandefel</a:t>
          </a:r>
        </a:p>
      </dgm:t>
    </dgm:pt>
    <dgm:pt modelId="{41C26E9B-4BDB-4F20-B592-CD1C8096C049}" type="parTrans" cxnId="{8CE9AE26-2D79-4ACD-B905-E0C6DFA3CDC1}">
      <dgm:prSet/>
      <dgm:spPr/>
      <dgm:t>
        <a:bodyPr/>
        <a:lstStyle/>
        <a:p>
          <a:endParaRPr lang="sv-SE"/>
        </a:p>
      </dgm:t>
    </dgm:pt>
    <dgm:pt modelId="{CC34A0CF-80CB-4EBB-A370-EFD64C39FA73}" type="sibTrans" cxnId="{8CE9AE26-2D79-4ACD-B905-E0C6DFA3CDC1}">
      <dgm:prSet/>
      <dgm:spPr/>
      <dgm:t>
        <a:bodyPr/>
        <a:lstStyle/>
        <a:p>
          <a:endParaRPr lang="sv-SE"/>
        </a:p>
      </dgm:t>
    </dgm:pt>
    <dgm:pt modelId="{4C5AC8BF-0D67-4594-A96D-B4C8ADD71A85}" type="pres">
      <dgm:prSet presAssocID="{F11D884F-A13D-4BBE-82B5-1CBEB2367318}" presName="compositeShape" presStyleCnt="0">
        <dgm:presLayoutVars>
          <dgm:dir/>
          <dgm:resizeHandles/>
        </dgm:presLayoutVars>
      </dgm:prSet>
      <dgm:spPr/>
    </dgm:pt>
    <dgm:pt modelId="{F3AB398E-C0E4-45A2-8407-0E37C6275305}" type="pres">
      <dgm:prSet presAssocID="{F11D884F-A13D-4BBE-82B5-1CBEB2367318}" presName="pyramid" presStyleLbl="node1" presStyleIdx="0" presStyleCnt="1" custScaleX="182131"/>
      <dgm:spPr/>
    </dgm:pt>
    <dgm:pt modelId="{093DC8D2-1B20-465B-BCC2-3351843E26A5}" type="pres">
      <dgm:prSet presAssocID="{F11D884F-A13D-4BBE-82B5-1CBEB2367318}" presName="theList" presStyleCnt="0"/>
      <dgm:spPr/>
    </dgm:pt>
    <dgm:pt modelId="{F0344878-C15E-43A3-AD6E-1F03E35ACA8D}" type="pres">
      <dgm:prSet presAssocID="{CFD238B2-0985-4D1A-AD34-B2F5E74A2A95}" presName="aNode" presStyleLbl="fgAcc1" presStyleIdx="0" presStyleCnt="3" custScaleX="79872" custScaleY="42032" custLinFactNeighborX="-48193" custLinFactNeighborY="25936">
        <dgm:presLayoutVars>
          <dgm:bulletEnabled val="1"/>
        </dgm:presLayoutVars>
      </dgm:prSet>
      <dgm:spPr/>
    </dgm:pt>
    <dgm:pt modelId="{2B2EADB8-091C-474B-A017-F595C59482DF}" type="pres">
      <dgm:prSet presAssocID="{CFD238B2-0985-4D1A-AD34-B2F5E74A2A95}" presName="aSpace" presStyleCnt="0"/>
      <dgm:spPr/>
    </dgm:pt>
    <dgm:pt modelId="{2EFE4BB4-F4E4-47EA-A3EF-12269FE1B707}" type="pres">
      <dgm:prSet presAssocID="{680DE4EF-DCDA-4202-9C21-78925F97B5AE}" presName="aNode" presStyleLbl="fgAcc1" presStyleIdx="1" presStyleCnt="3" custScaleX="156060" custScaleY="85740" custLinFactNeighborX="-47601" custLinFactNeighborY="64840">
        <dgm:presLayoutVars>
          <dgm:bulletEnabled val="1"/>
        </dgm:presLayoutVars>
      </dgm:prSet>
      <dgm:spPr/>
    </dgm:pt>
    <dgm:pt modelId="{DD7C55AD-6F8A-46F7-9C54-2DF92B501C41}" type="pres">
      <dgm:prSet presAssocID="{680DE4EF-DCDA-4202-9C21-78925F97B5AE}" presName="aSpace" presStyleCnt="0"/>
      <dgm:spPr/>
    </dgm:pt>
    <dgm:pt modelId="{FD91D2E9-D254-4469-AED3-7ADFD8B04938}" type="pres">
      <dgm:prSet presAssocID="{38666DC6-A892-43A8-9737-C1E81E3AD14D}" presName="aNode" presStyleLbl="fgAcc1" presStyleIdx="2" presStyleCnt="3" custScaleX="224132" custScaleY="117851" custLinFactY="8573" custLinFactNeighborX="-45532" custLinFactNeighborY="100000">
        <dgm:presLayoutVars>
          <dgm:bulletEnabled val="1"/>
        </dgm:presLayoutVars>
      </dgm:prSet>
      <dgm:spPr/>
    </dgm:pt>
    <dgm:pt modelId="{AB97807E-5FB8-49F6-8FE4-752AE3893841}" type="pres">
      <dgm:prSet presAssocID="{38666DC6-A892-43A8-9737-C1E81E3AD14D}" presName="aSpace" presStyleCnt="0"/>
      <dgm:spPr/>
    </dgm:pt>
  </dgm:ptLst>
  <dgm:cxnLst>
    <dgm:cxn modelId="{83E2CB1A-B646-4341-9CF0-1B993D108A57}" srcId="{F11D884F-A13D-4BBE-82B5-1CBEB2367318}" destId="{CFD238B2-0985-4D1A-AD34-B2F5E74A2A95}" srcOrd="0" destOrd="0" parTransId="{8BE9B615-E15A-4EAE-84B7-EAC492FD5624}" sibTransId="{B1534EE7-48CD-40BC-A8CF-984950304AEA}"/>
    <dgm:cxn modelId="{8CE9AE26-2D79-4ACD-B905-E0C6DFA3CDC1}" srcId="{F11D884F-A13D-4BBE-82B5-1CBEB2367318}" destId="{38666DC6-A892-43A8-9737-C1E81E3AD14D}" srcOrd="2" destOrd="0" parTransId="{41C26E9B-4BDB-4F20-B592-CD1C8096C049}" sibTransId="{CC34A0CF-80CB-4EBB-A370-EFD64C39FA73}"/>
    <dgm:cxn modelId="{6AE01F2D-CE5F-4AB1-B6C9-C293D8ABE6B9}" type="presOf" srcId="{38666DC6-A892-43A8-9737-C1E81E3AD14D}" destId="{FD91D2E9-D254-4469-AED3-7ADFD8B04938}" srcOrd="0" destOrd="0" presId="urn:microsoft.com/office/officeart/2005/8/layout/pyramid2"/>
    <dgm:cxn modelId="{7FCF2C39-2968-4D93-B5F3-8DA94E819525}" srcId="{F11D884F-A13D-4BBE-82B5-1CBEB2367318}" destId="{680DE4EF-DCDA-4202-9C21-78925F97B5AE}" srcOrd="1" destOrd="0" parTransId="{F944EC8E-D909-4D91-B571-E40EEF623D4F}" sibTransId="{74E905EE-2FFB-46EF-BC62-424318E7D3CC}"/>
    <dgm:cxn modelId="{2DFB0163-49B4-4DDB-8501-2FFC88B43501}" type="presOf" srcId="{CFD238B2-0985-4D1A-AD34-B2F5E74A2A95}" destId="{F0344878-C15E-43A3-AD6E-1F03E35ACA8D}" srcOrd="0" destOrd="0" presId="urn:microsoft.com/office/officeart/2005/8/layout/pyramid2"/>
    <dgm:cxn modelId="{9F9F1DAA-B60C-4A19-B18A-447E0655EA11}" type="presOf" srcId="{680DE4EF-DCDA-4202-9C21-78925F97B5AE}" destId="{2EFE4BB4-F4E4-47EA-A3EF-12269FE1B707}" srcOrd="0" destOrd="0" presId="urn:microsoft.com/office/officeart/2005/8/layout/pyramid2"/>
    <dgm:cxn modelId="{E9C0B7B8-362F-470A-B651-B39D1B2926DE}" type="presOf" srcId="{F11D884F-A13D-4BBE-82B5-1CBEB2367318}" destId="{4C5AC8BF-0D67-4594-A96D-B4C8ADD71A85}" srcOrd="0" destOrd="0" presId="urn:microsoft.com/office/officeart/2005/8/layout/pyramid2"/>
    <dgm:cxn modelId="{BB5D48AC-A026-4CBE-970F-2AA1C07C59C4}" type="presParOf" srcId="{4C5AC8BF-0D67-4594-A96D-B4C8ADD71A85}" destId="{F3AB398E-C0E4-45A2-8407-0E37C6275305}" srcOrd="0" destOrd="0" presId="urn:microsoft.com/office/officeart/2005/8/layout/pyramid2"/>
    <dgm:cxn modelId="{C7DAD8C8-CAA4-4273-BD98-BF5FD88E0DA8}" type="presParOf" srcId="{4C5AC8BF-0D67-4594-A96D-B4C8ADD71A85}" destId="{093DC8D2-1B20-465B-BCC2-3351843E26A5}" srcOrd="1" destOrd="0" presId="urn:microsoft.com/office/officeart/2005/8/layout/pyramid2"/>
    <dgm:cxn modelId="{3BCF4BB8-7662-4664-8C9C-53C5BA2E6E23}" type="presParOf" srcId="{093DC8D2-1B20-465B-BCC2-3351843E26A5}" destId="{F0344878-C15E-43A3-AD6E-1F03E35ACA8D}" srcOrd="0" destOrd="0" presId="urn:microsoft.com/office/officeart/2005/8/layout/pyramid2"/>
    <dgm:cxn modelId="{72DB568D-6FEA-4E00-AA88-41EF4307CEF2}" type="presParOf" srcId="{093DC8D2-1B20-465B-BCC2-3351843E26A5}" destId="{2B2EADB8-091C-474B-A017-F595C59482DF}" srcOrd="1" destOrd="0" presId="urn:microsoft.com/office/officeart/2005/8/layout/pyramid2"/>
    <dgm:cxn modelId="{6E6B0300-A3BF-4F8E-8F83-0021B19147B7}" type="presParOf" srcId="{093DC8D2-1B20-465B-BCC2-3351843E26A5}" destId="{2EFE4BB4-F4E4-47EA-A3EF-12269FE1B707}" srcOrd="2" destOrd="0" presId="urn:microsoft.com/office/officeart/2005/8/layout/pyramid2"/>
    <dgm:cxn modelId="{DCE66552-E5BB-4D42-BA94-4AD7D92B2837}" type="presParOf" srcId="{093DC8D2-1B20-465B-BCC2-3351843E26A5}" destId="{DD7C55AD-6F8A-46F7-9C54-2DF92B501C41}" srcOrd="3" destOrd="0" presId="urn:microsoft.com/office/officeart/2005/8/layout/pyramid2"/>
    <dgm:cxn modelId="{FB30940D-2035-4728-94E7-90F26A2A59FC}" type="presParOf" srcId="{093DC8D2-1B20-465B-BCC2-3351843E26A5}" destId="{FD91D2E9-D254-4469-AED3-7ADFD8B04938}" srcOrd="4" destOrd="0" presId="urn:microsoft.com/office/officeart/2005/8/layout/pyramid2"/>
    <dgm:cxn modelId="{A72046B6-00E3-4BC3-B448-EC0179F6B3E3}" type="presParOf" srcId="{093DC8D2-1B20-465B-BCC2-3351843E26A5}" destId="{AB97807E-5FB8-49F6-8FE4-752AE3893841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AB398E-C0E4-45A2-8407-0E37C6275305}">
      <dsp:nvSpPr>
        <dsp:cNvPr id="0" name=""/>
        <dsp:cNvSpPr/>
      </dsp:nvSpPr>
      <dsp:spPr>
        <a:xfrm>
          <a:off x="-420747" y="0"/>
          <a:ext cx="4248531" cy="2332679"/>
        </a:xfrm>
        <a:prstGeom prst="triangl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344878-C15E-43A3-AD6E-1F03E35ACA8D}">
      <dsp:nvSpPr>
        <dsp:cNvPr id="0" name=""/>
        <dsp:cNvSpPr/>
      </dsp:nvSpPr>
      <dsp:spPr>
        <a:xfrm>
          <a:off x="1125390" y="255091"/>
          <a:ext cx="1211052" cy="27690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200" kern="1200" dirty="0"/>
            <a:t>Tekniska brister</a:t>
          </a:r>
        </a:p>
      </dsp:txBody>
      <dsp:txXfrm>
        <a:off x="1138907" y="268608"/>
        <a:ext cx="1184018" cy="249872"/>
      </dsp:txXfrm>
    </dsp:sp>
    <dsp:sp modelId="{2EFE4BB4-F4E4-47EA-A3EF-12269FE1B707}">
      <dsp:nvSpPr>
        <dsp:cNvPr id="0" name=""/>
        <dsp:cNvSpPr/>
      </dsp:nvSpPr>
      <dsp:spPr>
        <a:xfrm>
          <a:off x="556769" y="646385"/>
          <a:ext cx="2366246" cy="56485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-5089799"/>
              <a:satOff val="17428"/>
              <a:lumOff val="-1303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200" kern="1200" dirty="0"/>
            <a:t>Bristande styrning, ledning och rutiner</a:t>
          </a:r>
        </a:p>
      </dsp:txBody>
      <dsp:txXfrm>
        <a:off x="584343" y="673959"/>
        <a:ext cx="2311098" cy="509706"/>
      </dsp:txXfrm>
    </dsp:sp>
    <dsp:sp modelId="{FD91D2E9-D254-4469-AED3-7ADFD8B04938}">
      <dsp:nvSpPr>
        <dsp:cNvPr id="0" name=""/>
        <dsp:cNvSpPr/>
      </dsp:nvSpPr>
      <dsp:spPr>
        <a:xfrm>
          <a:off x="72072" y="1379023"/>
          <a:ext cx="3398382" cy="77640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-10179597"/>
              <a:satOff val="34855"/>
              <a:lumOff val="-2607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200" kern="1200" dirty="0"/>
            <a:t>Den mänskliga faktorn - handhavandefel</a:t>
          </a:r>
        </a:p>
      </dsp:txBody>
      <dsp:txXfrm>
        <a:off x="109973" y="1416924"/>
        <a:ext cx="3322580" cy="7005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28D75527-1052-40CF-90A7-805EC4F7728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82182B2-420A-475A-83CF-72C9A1964B5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1BB566-3845-4DC0-8CE2-DC15231A2062}" type="datetime1">
              <a:rPr lang="sv-SE" smtClean="0"/>
              <a:t>2019-05-09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3CFEBD13-AD79-4726-9C7A-9E5C531A1A5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00A28DF-4169-4B51-B8D3-AA9A5D61235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9A0780-C7EB-45E8-96EB-66D0986C42C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10337014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95FFDC-F934-4037-B505-500B08CD3B8C}" type="datetime1">
              <a:rPr lang="sv-SE" smtClean="0"/>
              <a:t>2019-05-09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1086EF-3011-429C-976B-61D9CA3A2B5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79586871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Kunskapsutbyte och förankringsinformation med aktuella iakttagelser, gamla och nya råd.</a:t>
            </a:r>
          </a:p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F995FFDC-F934-4037-B505-500B08CD3B8C}" type="datetime1">
              <a:rPr lang="sv-SE" smtClean="0"/>
              <a:t>2019-05-09</a:t>
            </a:fld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1086EF-3011-429C-976B-61D9CA3A2B54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139471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b="1" dirty="0"/>
              <a:t>Syftet: DSF ska vara en integrerad del av bolagets arbetssätt och en strävan är att uppnå tillräcklig säkerhet.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b="1" dirty="0"/>
              <a:t>Vad måste styrelsen ha koll på mera exakt?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F995FFDC-F934-4037-B505-500B08CD3B8C}" type="datetime1">
              <a:rPr lang="sv-SE" smtClean="0"/>
              <a:t>2019-05-09</a:t>
            </a:fld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1086EF-3011-429C-976B-61D9CA3A2B54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517487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Planera återkommande och regelbundna säkerhetsverifieringar. </a:t>
            </a:r>
          </a:p>
          <a:p>
            <a:r>
              <a:rPr lang="sv-SE" dirty="0"/>
              <a:t>Systematiskt arbete och metod för att styrka en fortvarig efterlevnad mot DSF.</a:t>
            </a:r>
          </a:p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F995FFDC-F934-4037-B505-500B08CD3B8C}" type="datetime1">
              <a:rPr lang="sv-SE" smtClean="0"/>
              <a:t>2019-05-09</a:t>
            </a:fld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1086EF-3011-429C-976B-61D9CA3A2B54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05052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Utifrån DSO råd/checklistan 2018 och nu 2019 är resultatet att Störningsjouren AB arbetar aktivt med dataskyddsfrågor.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Ett annat konkret exempel framgent är ta fram styrande dokument, </a:t>
            </a:r>
            <a:r>
              <a:rPr lang="sv-SE" b="1" dirty="0"/>
              <a:t>årligen</a:t>
            </a:r>
            <a:r>
              <a:rPr lang="sv-SE" dirty="0"/>
              <a:t> </a:t>
            </a:r>
            <a:r>
              <a:rPr lang="sv-SE" b="1" dirty="0"/>
              <a:t>se över behovet av att fortsätta behandla </a:t>
            </a:r>
            <a:r>
              <a:rPr lang="sv-SE" b="1" dirty="0" err="1"/>
              <a:t>pu</a:t>
            </a:r>
            <a:r>
              <a:rPr lang="sv-SE" dirty="0"/>
              <a:t>. = visar </a:t>
            </a:r>
            <a:r>
              <a:rPr lang="sv-SE" dirty="0" err="1"/>
              <a:t>PuAs</a:t>
            </a:r>
            <a:r>
              <a:rPr lang="sv-SE" dirty="0"/>
              <a:t> </a:t>
            </a:r>
            <a:r>
              <a:rPr lang="sv-SE" b="1" dirty="0"/>
              <a:t>principföljsamhet.</a:t>
            </a:r>
          </a:p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F995FFDC-F934-4037-B505-500B08CD3B8C}" type="datetime1">
              <a:rPr lang="sv-SE" smtClean="0"/>
              <a:t>2019-05-09</a:t>
            </a:fld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1086EF-3011-429C-976B-61D9CA3A2B54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422418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b="1" dirty="0"/>
              <a:t>Knyter ihop säcken med en återblick - Viktigt att inte tappa bort grunden och principerna för behandling!</a:t>
            </a:r>
          </a:p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F995FFDC-F934-4037-B505-500B08CD3B8C}" type="datetime1">
              <a:rPr lang="sv-SE" smtClean="0"/>
              <a:t>2019-05-09</a:t>
            </a:fld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1086EF-3011-429C-976B-61D9CA3A2B54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423484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Slutligt budskap - behåll fart och fokus.</a:t>
            </a:r>
          </a:p>
          <a:p>
            <a:r>
              <a:rPr lang="sv-SE" dirty="0"/>
              <a:t>DSF är inte millenniebugg.</a:t>
            </a:r>
          </a:p>
          <a:p>
            <a:r>
              <a:rPr lang="sv-SE" dirty="0"/>
              <a:t>En fortsatt aktiv styrelse då majoriteten av alla skyldigheter vilar på den högsta förvaltningsnivån.</a:t>
            </a:r>
          </a:p>
          <a:p>
            <a:endParaRPr lang="sv-SE" dirty="0"/>
          </a:p>
          <a:p>
            <a:r>
              <a:rPr lang="sv-SE" dirty="0"/>
              <a:t>Tillsynsmyndigheten/DI inleder fler och fler granskningar. Ex: Klarna, 1177.</a:t>
            </a:r>
          </a:p>
          <a:p>
            <a:r>
              <a:rPr lang="sv-S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Bland de verksamheter som ska granskas finns hälso- och sjukvård, skolan och detaljhandeln.</a:t>
            </a:r>
          </a:p>
          <a:p>
            <a:r>
              <a:rPr lang="sv-S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Om en oförutsedd händelse inträffar kan scenariot ändras snabbt och då ska vi stå stadigt på surfingbrädan.</a:t>
            </a:r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F995FFDC-F934-4037-B505-500B08CD3B8C}" type="datetime1">
              <a:rPr lang="sv-SE" smtClean="0"/>
              <a:t>2019-05-09</a:t>
            </a:fld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1086EF-3011-429C-976B-61D9CA3A2B54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442439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FBBFA50B-E819-411C-B95B-B3FD3A3FC2B7}" type="datetime1">
              <a:rPr lang="sv-SE" smtClean="0"/>
              <a:t>2019-05-09</a:t>
            </a:fld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1086EF-3011-429C-976B-61D9CA3A2B54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127358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a) Laglighet, öppenhet, korrekthet</a:t>
            </a:r>
          </a:p>
          <a:p>
            <a:r>
              <a:rPr lang="sv-SE" dirty="0"/>
              <a:t>b) Ändamålsbegränsning</a:t>
            </a:r>
          </a:p>
          <a:p>
            <a:r>
              <a:rPr lang="sv-SE" dirty="0"/>
              <a:t>c) Uppgiftsminimering</a:t>
            </a:r>
          </a:p>
          <a:p>
            <a:r>
              <a:rPr lang="sv-SE" dirty="0"/>
              <a:t>d) Korrekthet</a:t>
            </a:r>
          </a:p>
          <a:p>
            <a:r>
              <a:rPr lang="sv-SE" dirty="0"/>
              <a:t>e) Lagringsminimering</a:t>
            </a:r>
          </a:p>
          <a:p>
            <a:r>
              <a:rPr lang="sv-SE" dirty="0"/>
              <a:t>f) Integritet och konfidentialitet – fr eng. säkerhetsprincipen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F995FFDC-F934-4037-B505-500B08CD3B8C}" type="datetime1">
              <a:rPr lang="sv-SE" smtClean="0"/>
              <a:t>2019-05-09</a:t>
            </a:fld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1086EF-3011-429C-976B-61D9CA3A2B54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196761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F995FFDC-F934-4037-B505-500B08CD3B8C}" type="datetime1">
              <a:rPr lang="sv-SE" smtClean="0"/>
              <a:t>2019-05-09</a:t>
            </a:fld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1086EF-3011-429C-976B-61D9CA3A2B54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435204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86 bolag och 10 DSO, av 11personer totalt, dedikerade och knutna till bolagen.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F995FFDC-F934-4037-B505-500B08CD3B8C}" type="datetime1">
              <a:rPr lang="sv-SE" smtClean="0"/>
              <a:t>2019-05-09</a:t>
            </a:fld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1086EF-3011-429C-976B-61D9CA3A2B54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306824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DSO ska ses som en diskussionspartner.</a:t>
            </a:r>
          </a:p>
          <a:p>
            <a:r>
              <a:rPr lang="sv-SE" dirty="0" err="1"/>
              <a:t>PuA</a:t>
            </a:r>
            <a:r>
              <a:rPr lang="sv-SE" dirty="0"/>
              <a:t> =styrelsen är ytterst ansvarig för all behandling. Bestämmer över ändamål och </a:t>
            </a:r>
            <a:r>
              <a:rPr lang="sv-SE"/>
              <a:t>medel dvs.” varför ”och ”hur” </a:t>
            </a:r>
            <a:r>
              <a:rPr lang="sv-SE" dirty="0"/>
              <a:t>en behandling ska utföras.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F995FFDC-F934-4037-B505-500B08CD3B8C}" type="datetime1">
              <a:rPr lang="sv-SE" smtClean="0"/>
              <a:t>2019-05-09</a:t>
            </a:fld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1086EF-3011-429C-976B-61D9CA3A2B54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66270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6783" lvl="1" indent="0">
              <a:buNone/>
            </a:pPr>
            <a:r>
              <a:rPr lang="sv-SE" dirty="0"/>
              <a:t>- </a:t>
            </a:r>
            <a:r>
              <a:rPr lang="sv-SE" i="0" dirty="0"/>
              <a:t>Regelbundet bjuds in till ledningsmöten på högsta beslutande och mellannivå, </a:t>
            </a:r>
          </a:p>
          <a:p>
            <a:pPr marL="226783" lvl="1" indent="0">
              <a:buNone/>
            </a:pPr>
            <a:r>
              <a:rPr lang="sv-SE" i="0" dirty="0"/>
              <a:t>- Att ombudet närvarar vid beslut som påverkar dataskydd och att all relevant information görs tillgänglig i god tid, </a:t>
            </a:r>
          </a:p>
          <a:p>
            <a:pPr marL="226783" lvl="1" indent="0">
              <a:buNone/>
            </a:pP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F995FFDC-F934-4037-B505-500B08CD3B8C}" type="datetime1">
              <a:rPr lang="sv-SE" smtClean="0"/>
              <a:t>2019-05-09</a:t>
            </a:fld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1086EF-3011-429C-976B-61D9CA3A2B54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282035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6783" lvl="1" indent="0">
              <a:buNone/>
            </a:pPr>
            <a:r>
              <a:rPr lang="sv-SE" i="1" dirty="0"/>
              <a:t>- </a:t>
            </a:r>
            <a:r>
              <a:rPr lang="sv-SE" b="0" i="0" dirty="0"/>
              <a:t>Att ombudets bedömning alltid måste övervägas och om ombudets råd inte följs ska organisationen dokumentera skälen. </a:t>
            </a:r>
          </a:p>
          <a:p>
            <a:pPr marL="226783" lvl="1" indent="0">
              <a:buFontTx/>
              <a:buNone/>
            </a:pPr>
            <a:r>
              <a:rPr lang="sv-SE" b="0" i="0" dirty="0"/>
              <a:t>- Att dataskyddsombudet kontaktas vid personuppgiftsincidenter som kan medföra olovlig åtkomst av information. </a:t>
            </a:r>
          </a:p>
          <a:p>
            <a:pPr marL="398233" lvl="1" indent="-171450">
              <a:buFontTx/>
              <a:buChar char="-"/>
            </a:pPr>
            <a:endParaRPr lang="sv-SE" b="0" i="0" dirty="0"/>
          </a:p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F995FFDC-F934-4037-B505-500B08CD3B8C}" type="datetime1">
              <a:rPr lang="sv-SE" smtClean="0"/>
              <a:t>2019-05-09</a:t>
            </a:fld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1086EF-3011-429C-976B-61D9CA3A2B54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620289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b="0" i="0" dirty="0"/>
              <a:t>Följden kan bli: skadat anseende, sanktionsavgifter och att enskilda kan föra </a:t>
            </a:r>
            <a:r>
              <a:rPr lang="sv-SE" b="0" i="0" dirty="0" err="1"/>
              <a:t>skststalan</a:t>
            </a:r>
            <a:r>
              <a:rPr lang="sv-SE" b="0" i="0" dirty="0"/>
              <a:t> vid allmän domstol mot </a:t>
            </a:r>
            <a:r>
              <a:rPr lang="sv-SE" b="0" i="0" dirty="0" err="1"/>
              <a:t>PuA</a:t>
            </a:r>
            <a:r>
              <a:rPr lang="sv-SE" b="0" i="0" dirty="0"/>
              <a:t>  vid överträdelser enligt DSF.</a:t>
            </a:r>
            <a:endParaRPr lang="sv-SE" b="1" dirty="0"/>
          </a:p>
          <a:p>
            <a:pPr marL="228600" indent="-228600">
              <a:buAutoNum type="arabicPeriod"/>
            </a:pPr>
            <a:r>
              <a:rPr lang="sv-SE" b="1" dirty="0"/>
              <a:t>PUI ca 2300 anmälda till DI under 2018.</a:t>
            </a:r>
          </a:p>
          <a:p>
            <a:pPr marL="0" indent="0">
              <a:buNone/>
            </a:pPr>
            <a:endParaRPr lang="sv-SE" b="1" dirty="0"/>
          </a:p>
          <a:p>
            <a:r>
              <a:rPr lang="sv-SE" dirty="0"/>
              <a:t>2. DSO ska på begäran ge råd gällande konsekvensbedömningen avs. dataskydd och övervaka genomförandet av den (art. 35). </a:t>
            </a:r>
          </a:p>
          <a:p>
            <a:r>
              <a:rPr lang="sv-S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Varför konsekvensbedömning? SVAR: Verktyg/Hjälp att uppfylla kraven men också för att visa DI att DSF följs.</a:t>
            </a:r>
          </a:p>
          <a:p>
            <a:r>
              <a:rPr lang="sv-S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konsekvensbedömning är en pågående process som behöver omprövas och uppdateras kontinuerligt. </a:t>
            </a:r>
          </a:p>
          <a:p>
            <a:r>
              <a:rPr lang="sv-S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God nytta oavsett hög/låg risk för de reg. fri-och rättigheter. </a:t>
            </a:r>
          </a:p>
          <a:p>
            <a:r>
              <a:rPr lang="sv-S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Viktigt att konsekvensbedömningar avseende dataskydd införlivas i arbetsordningen eller projektplaner. </a:t>
            </a:r>
          </a:p>
          <a:p>
            <a:r>
              <a:rPr lang="sv-SE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Konkret exempel: </a:t>
            </a:r>
            <a:r>
              <a:rPr lang="sv-S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byte av ärendehanteringssystem till Lime, för bostadsbolagen i koncernen förändring av </a:t>
            </a:r>
            <a:r>
              <a:rPr lang="sv-SE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UHverksamheten</a:t>
            </a:r>
            <a:r>
              <a:rPr lang="sv-S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–BF/Boplats.</a:t>
            </a:r>
          </a:p>
          <a:p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Likaså kan integritetsskyddsperspektivet synliggöras i alla relevanta dokument t.ex. rapporter, förslag till beslut m.m. (Barn-, mångfald-, jämställdhet-, miljö- och omvärldsperspektivet)</a:t>
            </a:r>
          </a:p>
          <a:p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sv-SE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F995FFDC-F934-4037-B505-500B08CD3B8C}" type="datetime1">
              <a:rPr lang="sv-SE" smtClean="0"/>
              <a:t>2019-05-09</a:t>
            </a:fld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1086EF-3011-429C-976B-61D9CA3A2B54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839878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Förutom traditionell utbildning förslag sedan tidigare: nano utbildning/e-</a:t>
            </a:r>
            <a:r>
              <a:rPr lang="sv-SE" dirty="0" err="1"/>
              <a:t>learning</a:t>
            </a:r>
            <a:r>
              <a:rPr lang="sv-SE" dirty="0"/>
              <a:t>/</a:t>
            </a:r>
            <a:r>
              <a:rPr lang="sv-SE" b="1" dirty="0"/>
              <a:t>mikrolärande</a:t>
            </a:r>
            <a:r>
              <a:rPr lang="sv-SE" dirty="0"/>
              <a:t>.</a:t>
            </a:r>
          </a:p>
          <a:p>
            <a:r>
              <a:rPr lang="sv-SE" dirty="0"/>
              <a:t>Använda </a:t>
            </a:r>
            <a:r>
              <a:rPr lang="sv-SE" b="1" dirty="0"/>
              <a:t>nudging</a:t>
            </a:r>
            <a:r>
              <a:rPr lang="sv-SE" dirty="0"/>
              <a:t> för att påverka rutinbeteenden osv…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F995FFDC-F934-4037-B505-500B08CD3B8C}" type="datetime1">
              <a:rPr lang="sv-SE" smtClean="0"/>
              <a:t>2019-05-09</a:t>
            </a:fld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1086EF-3011-429C-976B-61D9CA3A2B54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09990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id="{2DF30E6D-8B83-4DA1-ADDE-3B45462766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997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4C2CB002-9FCD-48CA-BEF4-9C216A36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999" y="6376989"/>
            <a:ext cx="5616000" cy="147636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1130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23735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8" y="2281031"/>
            <a:ext cx="5278080" cy="3524684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B0B39BD-A593-4A83-AD46-53A96C2F7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5430389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1AB884-926D-4607-993A-83391A779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0871652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B6397E3-2F6A-46E7-B952-9659618249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1083233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0" y="1736728"/>
            <a:ext cx="5688013" cy="4194629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040355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988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84013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84013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3227AAC-52A1-439E-A66E-B8A4CE23E2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787650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33670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4C2CB002-9FCD-48CA-BEF4-9C216A36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999" y="6376989"/>
            <a:ext cx="5616000" cy="147636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1130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67267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4BC2FFEF-6434-4E63-AD0D-37B93846A0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2394286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077547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AB74EFB-B5F9-4503-84BF-A1C8C3809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600" y="1973603"/>
            <a:ext cx="8483640" cy="8851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/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A42DC399-9929-4DB1-86A7-EDD1619A0A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552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4F5195-589E-4BA5-AA31-A11EABAE75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1486421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966CA57-627C-4882-9601-245D15D92392}"/>
              </a:ext>
            </a:extLst>
          </p:cNvPr>
          <p:cNvSpPr/>
          <p:nvPr userDrawn="1"/>
        </p:nvSpPr>
        <p:spPr>
          <a:xfrm>
            <a:off x="407988" y="404813"/>
            <a:ext cx="11376025" cy="550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pic>
        <p:nvPicPr>
          <p:cNvPr id="6" name="Bildobjekt 5" descr="Logo" title="Logo">
            <a:extLst>
              <a:ext uri="{FF2B5EF4-FFF2-40B4-BE49-F238E27FC236}">
                <a16:creationId xmlns:a16="http://schemas.microsoft.com/office/drawing/2014/main" id="{1BFA490F-F636-4FBD-9551-5FE7BB924C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388E3460-7228-4DB3-A6B8-F304B211BC3F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100141488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791AD600-C07A-4C4F-816C-2BE89532B957}"/>
              </a:ext>
            </a:extLst>
          </p:cNvPr>
          <p:cNvSpPr txBox="1"/>
          <p:nvPr userDrawn="1"/>
        </p:nvSpPr>
        <p:spPr>
          <a:xfrm>
            <a:off x="1420650" y="2405064"/>
            <a:ext cx="3026004" cy="30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lvl="0" indent="0" defTabSz="91433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700" kern="0" baseline="0">
                <a:solidFill>
                  <a:schemeClr val="bg1"/>
                </a:solidFill>
                <a:latin typeface="+mj-lt"/>
              </a:defRPr>
            </a:lvl1pPr>
            <a:lvl2pPr marL="457167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700"/>
            </a:lvl2pPr>
            <a:lvl3pPr marL="687548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 sz="1700"/>
            </a:lvl3pPr>
            <a:lvl4pPr marL="914332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4pPr>
            <a:lvl5pPr marL="1144714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5pPr>
            <a:lvl6pPr marL="2514412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578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8744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5910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sv-SE" dirty="0"/>
              <a:t>Kontakt</a:t>
            </a:r>
          </a:p>
        </p:txBody>
      </p:sp>
      <p:pic>
        <p:nvPicPr>
          <p:cNvPr id="13" name="Bildobjekt 12" descr="Logo" title="Logo">
            <a:extLst>
              <a:ext uri="{FF2B5EF4-FFF2-40B4-BE49-F238E27FC236}">
                <a16:creationId xmlns:a16="http://schemas.microsoft.com/office/drawing/2014/main" id="{8FA31A6C-4824-4084-8D71-178D8B56B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483A67E9-807F-424F-890D-A3A5CA39AF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Avdelning</a:t>
            </a:r>
            <a:br>
              <a:rPr lang="sv-SE" dirty="0"/>
            </a:br>
            <a:r>
              <a:rPr lang="sv-SE" dirty="0"/>
              <a:t>Område, Göteborgs Stad</a:t>
            </a:r>
            <a:br>
              <a:rPr lang="sv-SE" dirty="0"/>
            </a:br>
            <a:r>
              <a:rPr lang="sv-SE" dirty="0"/>
              <a:t>Namn</a:t>
            </a:r>
            <a:br>
              <a:rPr lang="sv-SE" dirty="0"/>
            </a:br>
            <a:r>
              <a:rPr lang="sv-SE" dirty="0"/>
              <a:t>namn@namn.se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6553C1A9-DB36-4729-A526-0352AB7C6E25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38212309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1F12769C-ECF3-448E-A565-83EEEC398E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96530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latin typeface="+mn-lt"/>
              </a:rPr>
              <a:t>Hållbar stad – öppen för världen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id="{2DF30E6D-8B83-4DA1-ADDE-3B45462766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86840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AF1C70CC-B8D4-4719-BB1B-23D6C9B71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2129371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250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C9B43C6-89FD-4564-BB62-9B67C1AE2E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5569838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8" y="2281031"/>
            <a:ext cx="5278080" cy="3524684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B0B39BD-A593-4A83-AD46-53A96C2F7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6535697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1AB884-926D-4607-993A-83391A779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2854282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B6397E3-2F6A-46E7-B952-9659618249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1800635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0" y="1736728"/>
            <a:ext cx="5688013" cy="4194629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431153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095238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988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84013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84013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3227AAC-52A1-439E-A66E-B8A4CE23E2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3694464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41932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4C2CB002-9FCD-48CA-BEF4-9C216A36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999" y="6376989"/>
            <a:ext cx="5616000" cy="147636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1130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72873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4BC2FFEF-6434-4E63-AD0D-37B93846A0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1370054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001674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AB74EFB-B5F9-4503-84BF-A1C8C3809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600" y="1973603"/>
            <a:ext cx="8483640" cy="8851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/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A42DC399-9929-4DB1-86A7-EDD1619A0A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325991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966CA57-627C-4882-9601-245D15D92392}"/>
              </a:ext>
            </a:extLst>
          </p:cNvPr>
          <p:cNvSpPr/>
          <p:nvPr userDrawn="1"/>
        </p:nvSpPr>
        <p:spPr>
          <a:xfrm>
            <a:off x="407988" y="404813"/>
            <a:ext cx="11376025" cy="55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F8CA43A6-7E16-4DBD-AD75-D68133193CDD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  <p:pic>
        <p:nvPicPr>
          <p:cNvPr id="6" name="Bildobjekt 5" descr="Logo" title="Logo">
            <a:extLst>
              <a:ext uri="{FF2B5EF4-FFF2-40B4-BE49-F238E27FC236}">
                <a16:creationId xmlns:a16="http://schemas.microsoft.com/office/drawing/2014/main" id="{1BFA490F-F636-4FBD-9551-5FE7BB924C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67532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791AD600-C07A-4C4F-816C-2BE89532B957}"/>
              </a:ext>
            </a:extLst>
          </p:cNvPr>
          <p:cNvSpPr txBox="1"/>
          <p:nvPr userDrawn="1"/>
        </p:nvSpPr>
        <p:spPr>
          <a:xfrm>
            <a:off x="1420650" y="2405064"/>
            <a:ext cx="3026004" cy="30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lvl="0" indent="0" defTabSz="91433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700" kern="0" baseline="0">
                <a:solidFill>
                  <a:schemeClr val="bg1"/>
                </a:solidFill>
                <a:latin typeface="+mj-lt"/>
              </a:defRPr>
            </a:lvl1pPr>
            <a:lvl2pPr marL="457167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700"/>
            </a:lvl2pPr>
            <a:lvl3pPr marL="687548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 sz="1700"/>
            </a:lvl3pPr>
            <a:lvl4pPr marL="914332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4pPr>
            <a:lvl5pPr marL="1144714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5pPr>
            <a:lvl6pPr marL="2514412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578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8744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5910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sv-SE" dirty="0">
                <a:solidFill>
                  <a:schemeClr val="tx1">
                    <a:lumMod val="95000"/>
                    <a:lumOff val="5000"/>
                  </a:schemeClr>
                </a:solidFill>
              </a:rPr>
              <a:t>Kontakt</a:t>
            </a:r>
          </a:p>
        </p:txBody>
      </p:sp>
      <p:pic>
        <p:nvPicPr>
          <p:cNvPr id="13" name="Bildobjekt 12" descr="Logo" title="Logo">
            <a:extLst>
              <a:ext uri="{FF2B5EF4-FFF2-40B4-BE49-F238E27FC236}">
                <a16:creationId xmlns:a16="http://schemas.microsoft.com/office/drawing/2014/main" id="{8FA31A6C-4824-4084-8D71-178D8B56B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483A67E9-807F-424F-890D-A3A5CA39AF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Avdelning</a:t>
            </a:r>
            <a:br>
              <a:rPr lang="sv-SE" dirty="0"/>
            </a:br>
            <a:r>
              <a:rPr lang="sv-SE" dirty="0"/>
              <a:t>Område, Göteborgs Stad</a:t>
            </a:r>
            <a:br>
              <a:rPr lang="sv-SE" dirty="0"/>
            </a:br>
            <a:r>
              <a:rPr lang="sv-SE" dirty="0"/>
              <a:t>Namn</a:t>
            </a:r>
            <a:br>
              <a:rPr lang="sv-SE" dirty="0"/>
            </a:br>
            <a:r>
              <a:rPr lang="sv-SE" dirty="0"/>
              <a:t>namn@namn.se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92F5E2AC-A457-4DE9-9A2C-4BE86BC00522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176441280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1F12769C-ECF3-448E-A565-83EEEC398E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010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AB74EFB-B5F9-4503-84BF-A1C8C3809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600" y="1973603"/>
            <a:ext cx="8483640" cy="8851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/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A42DC399-9929-4DB1-86A7-EDD1619A0A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842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966CA57-627C-4882-9601-245D15D92392}"/>
              </a:ext>
            </a:extLst>
          </p:cNvPr>
          <p:cNvSpPr/>
          <p:nvPr userDrawn="1"/>
        </p:nvSpPr>
        <p:spPr>
          <a:xfrm>
            <a:off x="407988" y="404813"/>
            <a:ext cx="11376025" cy="55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F8CA43A6-7E16-4DBD-AD75-D68133193CDD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  <p:pic>
        <p:nvPicPr>
          <p:cNvPr id="6" name="Bildobjekt 5" descr="Logo" title="Logo">
            <a:extLst>
              <a:ext uri="{FF2B5EF4-FFF2-40B4-BE49-F238E27FC236}">
                <a16:creationId xmlns:a16="http://schemas.microsoft.com/office/drawing/2014/main" id="{1BFA490F-F636-4FBD-9551-5FE7BB924C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0245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791AD600-C07A-4C4F-816C-2BE89532B957}"/>
              </a:ext>
            </a:extLst>
          </p:cNvPr>
          <p:cNvSpPr txBox="1"/>
          <p:nvPr userDrawn="1"/>
        </p:nvSpPr>
        <p:spPr>
          <a:xfrm>
            <a:off x="1420650" y="2405064"/>
            <a:ext cx="3026004" cy="30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lvl="0" indent="0" defTabSz="91433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700" kern="0" baseline="0">
                <a:solidFill>
                  <a:schemeClr val="bg1"/>
                </a:solidFill>
                <a:latin typeface="+mj-lt"/>
              </a:defRPr>
            </a:lvl1pPr>
            <a:lvl2pPr marL="457167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700"/>
            </a:lvl2pPr>
            <a:lvl3pPr marL="687548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 sz="1700"/>
            </a:lvl3pPr>
            <a:lvl4pPr marL="914332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4pPr>
            <a:lvl5pPr marL="1144714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5pPr>
            <a:lvl6pPr marL="2514412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578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8744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5910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sv-SE" dirty="0"/>
              <a:t>Kontakt</a:t>
            </a:r>
          </a:p>
        </p:txBody>
      </p:sp>
      <p:pic>
        <p:nvPicPr>
          <p:cNvPr id="13" name="Bildobjekt 12" descr="Logo" title="Logo">
            <a:extLst>
              <a:ext uri="{FF2B5EF4-FFF2-40B4-BE49-F238E27FC236}">
                <a16:creationId xmlns:a16="http://schemas.microsoft.com/office/drawing/2014/main" id="{8FA31A6C-4824-4084-8D71-178D8B56B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483A67E9-807F-424F-890D-A3A5CA39AF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Avdelning</a:t>
            </a:r>
            <a:br>
              <a:rPr lang="sv-SE" dirty="0"/>
            </a:br>
            <a:r>
              <a:rPr lang="sv-SE" dirty="0"/>
              <a:t>Område, Göteborgs Stad</a:t>
            </a:r>
            <a:br>
              <a:rPr lang="sv-SE" dirty="0"/>
            </a:br>
            <a:r>
              <a:rPr lang="sv-SE" dirty="0"/>
              <a:t>Namn</a:t>
            </a:r>
            <a:br>
              <a:rPr lang="sv-SE" dirty="0"/>
            </a:br>
            <a:r>
              <a:rPr lang="sv-SE" dirty="0"/>
              <a:t>namn@namn.se</a:t>
            </a:r>
          </a:p>
        </p:txBody>
      </p:sp>
    </p:spTree>
    <p:extLst>
      <p:ext uri="{BB962C8B-B14F-4D97-AF65-F5344CB8AC3E}">
        <p14:creationId xmlns:p14="http://schemas.microsoft.com/office/powerpoint/2010/main" val="11104959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1F12769C-ECF3-448E-A565-83EEEC398E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076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id="{2DF30E6D-8B83-4DA1-ADDE-3B45462766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2883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2BC929D8-093F-4826-8D04-F268FF63E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456351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250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15128C6-B678-4715-9D0F-D4C07F59EDA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30721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040785F0-4073-4C09-A77E-AF825CBA6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406511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8" y="2281031"/>
            <a:ext cx="5278080" cy="3524684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B0B39BD-A593-4A83-AD46-53A96C2F7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888074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1AB884-926D-4607-993A-83391A779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315036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B6397E3-2F6A-46E7-B952-9659618249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032412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0" y="1736728"/>
            <a:ext cx="5688013" cy="4194629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629092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988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84013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84013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3227AAC-52A1-439E-A66E-B8A4CE23E2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522466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557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4C2CB002-9FCD-48CA-BEF4-9C216A36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999" y="6376989"/>
            <a:ext cx="5616000" cy="147636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1130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7083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4BC2FFEF-6434-4E63-AD0D-37B93846A0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049095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50992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AB74EFB-B5F9-4503-84BF-A1C8C3809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600" y="1973603"/>
            <a:ext cx="8483640" cy="8851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/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A42DC399-9929-4DB1-86A7-EDD1619A0A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215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736729"/>
            <a:ext cx="5400000" cy="417671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250" y="1736729"/>
            <a:ext cx="5400000" cy="417671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C9B43C6-89FD-4564-BB62-9B67C1AE2E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147408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966CA57-627C-4882-9601-245D15D92392}"/>
              </a:ext>
            </a:extLst>
          </p:cNvPr>
          <p:cNvSpPr/>
          <p:nvPr userDrawn="1"/>
        </p:nvSpPr>
        <p:spPr>
          <a:xfrm>
            <a:off x="407988" y="404813"/>
            <a:ext cx="11376025" cy="550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pic>
        <p:nvPicPr>
          <p:cNvPr id="6" name="Bildobjekt 5" descr="Logo" title="Logo">
            <a:extLst>
              <a:ext uri="{FF2B5EF4-FFF2-40B4-BE49-F238E27FC236}">
                <a16:creationId xmlns:a16="http://schemas.microsoft.com/office/drawing/2014/main" id="{1BFA490F-F636-4FBD-9551-5FE7BB924C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A5CC9138-760F-4A17-8B1B-6D99EFF79AD6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18584371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791AD600-C07A-4C4F-816C-2BE89532B957}"/>
              </a:ext>
            </a:extLst>
          </p:cNvPr>
          <p:cNvSpPr txBox="1"/>
          <p:nvPr userDrawn="1"/>
        </p:nvSpPr>
        <p:spPr>
          <a:xfrm>
            <a:off x="1420650" y="2405064"/>
            <a:ext cx="3026004" cy="30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lvl="0" indent="0" defTabSz="91433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700" kern="0" baseline="0">
                <a:solidFill>
                  <a:schemeClr val="bg1"/>
                </a:solidFill>
                <a:latin typeface="+mj-lt"/>
              </a:defRPr>
            </a:lvl1pPr>
            <a:lvl2pPr marL="457167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700"/>
            </a:lvl2pPr>
            <a:lvl3pPr marL="687548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 sz="1700"/>
            </a:lvl3pPr>
            <a:lvl4pPr marL="914332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4pPr>
            <a:lvl5pPr marL="1144714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5pPr>
            <a:lvl6pPr marL="2514412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578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8744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5910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sv-SE" dirty="0"/>
              <a:t>Kontakt</a:t>
            </a:r>
          </a:p>
        </p:txBody>
      </p:sp>
      <p:pic>
        <p:nvPicPr>
          <p:cNvPr id="13" name="Bildobjekt 12" descr="Logo" title="Logo">
            <a:extLst>
              <a:ext uri="{FF2B5EF4-FFF2-40B4-BE49-F238E27FC236}">
                <a16:creationId xmlns:a16="http://schemas.microsoft.com/office/drawing/2014/main" id="{8FA31A6C-4824-4084-8D71-178D8B56B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483A67E9-807F-424F-890D-A3A5CA39AF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Avdelning</a:t>
            </a:r>
            <a:br>
              <a:rPr lang="sv-SE" dirty="0"/>
            </a:br>
            <a:r>
              <a:rPr lang="sv-SE" dirty="0"/>
              <a:t>Område, Göteborgs Stad</a:t>
            </a:r>
            <a:br>
              <a:rPr lang="sv-SE" dirty="0"/>
            </a:br>
            <a:r>
              <a:rPr lang="sv-SE" dirty="0"/>
              <a:t>Namn</a:t>
            </a:r>
            <a:br>
              <a:rPr lang="sv-SE" dirty="0"/>
            </a:br>
            <a:r>
              <a:rPr lang="sv-SE" dirty="0"/>
              <a:t>namn@namn.se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201825FE-CC31-4DE6-9AA9-7C27B553E870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9172592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1F12769C-ECF3-448E-A565-83EEEC398E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2215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latin typeface="+mn-lt"/>
              </a:rPr>
              <a:t>Hållbar stad – öppen för världen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id="{2DF30E6D-8B83-4DA1-ADDE-3B45462766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2138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AF1C70CC-B8D4-4719-BB1B-23D6C9B71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653767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250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C9B43C6-89FD-4564-BB62-9B67C1AE2E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767873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8" y="2281031"/>
            <a:ext cx="5278080" cy="3524684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B0B39BD-A593-4A83-AD46-53A96C2F7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813503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1AB884-926D-4607-993A-83391A779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027795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B6397E3-2F6A-46E7-B952-9659618249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724989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0" y="1736728"/>
            <a:ext cx="5688013" cy="4194629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25150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8" y="2281031"/>
            <a:ext cx="5278080" cy="3524684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B0B39BD-A593-4A83-AD46-53A96C2F7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0788418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988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84013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84013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3227AAC-52A1-439E-A66E-B8A4CE23E2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412099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12022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4C2CB002-9FCD-48CA-BEF4-9C216A36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999" y="6376989"/>
            <a:ext cx="5616000" cy="147636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1130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19162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4BC2FFEF-6434-4E63-AD0D-37B93846A0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9706780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0529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AB74EFB-B5F9-4503-84BF-A1C8C3809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600" y="1973603"/>
            <a:ext cx="8483640" cy="8851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/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A42DC399-9929-4DB1-86A7-EDD1619A0A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69404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966CA57-627C-4882-9601-245D15D92392}"/>
              </a:ext>
            </a:extLst>
          </p:cNvPr>
          <p:cNvSpPr/>
          <p:nvPr userDrawn="1"/>
        </p:nvSpPr>
        <p:spPr>
          <a:xfrm>
            <a:off x="407988" y="404813"/>
            <a:ext cx="11376025" cy="550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pic>
        <p:nvPicPr>
          <p:cNvPr id="6" name="Bildobjekt 5" descr="Logo" title="Logo">
            <a:extLst>
              <a:ext uri="{FF2B5EF4-FFF2-40B4-BE49-F238E27FC236}">
                <a16:creationId xmlns:a16="http://schemas.microsoft.com/office/drawing/2014/main" id="{1BFA490F-F636-4FBD-9551-5FE7BB924C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477CCA5E-96FA-4B08-97E3-9C131E99F26D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123955551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791AD600-C07A-4C4F-816C-2BE89532B957}"/>
              </a:ext>
            </a:extLst>
          </p:cNvPr>
          <p:cNvSpPr txBox="1"/>
          <p:nvPr userDrawn="1"/>
        </p:nvSpPr>
        <p:spPr>
          <a:xfrm>
            <a:off x="1420650" y="2405064"/>
            <a:ext cx="3026004" cy="30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lvl="0" indent="0" defTabSz="91433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700" kern="0" baseline="0">
                <a:solidFill>
                  <a:schemeClr val="bg1"/>
                </a:solidFill>
                <a:latin typeface="+mj-lt"/>
              </a:defRPr>
            </a:lvl1pPr>
            <a:lvl2pPr marL="457167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700"/>
            </a:lvl2pPr>
            <a:lvl3pPr marL="687548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 sz="1700"/>
            </a:lvl3pPr>
            <a:lvl4pPr marL="914332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4pPr>
            <a:lvl5pPr marL="1144714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5pPr>
            <a:lvl6pPr marL="2514412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578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8744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5910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sv-SE" dirty="0"/>
              <a:t>Kontakt</a:t>
            </a:r>
          </a:p>
        </p:txBody>
      </p:sp>
      <p:pic>
        <p:nvPicPr>
          <p:cNvPr id="13" name="Bildobjekt 12" descr="Logo" title="Logo">
            <a:extLst>
              <a:ext uri="{FF2B5EF4-FFF2-40B4-BE49-F238E27FC236}">
                <a16:creationId xmlns:a16="http://schemas.microsoft.com/office/drawing/2014/main" id="{8FA31A6C-4824-4084-8D71-178D8B56B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483A67E9-807F-424F-890D-A3A5CA39AF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Avdelning</a:t>
            </a:r>
            <a:br>
              <a:rPr lang="sv-SE" dirty="0"/>
            </a:br>
            <a:r>
              <a:rPr lang="sv-SE" dirty="0"/>
              <a:t>Område, Göteborgs Stad</a:t>
            </a:r>
            <a:br>
              <a:rPr lang="sv-SE" dirty="0"/>
            </a:br>
            <a:r>
              <a:rPr lang="sv-SE" dirty="0"/>
              <a:t>Namn</a:t>
            </a:r>
            <a:br>
              <a:rPr lang="sv-SE" dirty="0"/>
            </a:br>
            <a:r>
              <a:rPr lang="sv-SE" dirty="0"/>
              <a:t>namn@namn.se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03B86F8F-A217-4EC5-95CF-481328A25B1B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343101534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1F12769C-ECF3-448E-A565-83EEEC398E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8267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latin typeface="+mn-lt"/>
              </a:rPr>
              <a:t>Hållbar stad – öppen för världen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id="{2DF30E6D-8B83-4DA1-ADDE-3B45462766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305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1AB884-926D-4607-993A-83391A779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8398255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AF1C70CC-B8D4-4719-BB1B-23D6C9B71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7990460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250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C9B43C6-89FD-4564-BB62-9B67C1AE2E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2290125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8" y="2281031"/>
            <a:ext cx="5278080" cy="3524684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B0B39BD-A593-4A83-AD46-53A96C2F7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3838325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1AB884-926D-4607-993A-83391A779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8590573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B6397E3-2F6A-46E7-B952-9659618249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0821839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0" y="1736728"/>
            <a:ext cx="5688013" cy="4194629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3779836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988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84013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84013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3227AAC-52A1-439E-A66E-B8A4CE23E2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8142922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4113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4C2CB002-9FCD-48CA-BEF4-9C216A36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999" y="6376989"/>
            <a:ext cx="5616000" cy="147636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1130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0074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4BC2FFEF-6434-4E63-AD0D-37B93846A0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86840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A6D7259-E2CF-428A-9B5C-9AEE444FC13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8155490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380631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AB74EFB-B5F9-4503-84BF-A1C8C3809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600" y="1973603"/>
            <a:ext cx="8483640" cy="8851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/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A42DC399-9929-4DB1-86A7-EDD1619A0A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13197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966CA57-627C-4882-9601-245D15D92392}"/>
              </a:ext>
            </a:extLst>
          </p:cNvPr>
          <p:cNvSpPr/>
          <p:nvPr userDrawn="1"/>
        </p:nvSpPr>
        <p:spPr>
          <a:xfrm>
            <a:off x="407988" y="404813"/>
            <a:ext cx="11376025" cy="550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pic>
        <p:nvPicPr>
          <p:cNvPr id="6" name="Bildobjekt 5" descr="Logo" title="Logo">
            <a:extLst>
              <a:ext uri="{FF2B5EF4-FFF2-40B4-BE49-F238E27FC236}">
                <a16:creationId xmlns:a16="http://schemas.microsoft.com/office/drawing/2014/main" id="{1BFA490F-F636-4FBD-9551-5FE7BB924C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F54FBE38-BAA0-4913-A593-C4237FC13E33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152311727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791AD600-C07A-4C4F-816C-2BE89532B957}"/>
              </a:ext>
            </a:extLst>
          </p:cNvPr>
          <p:cNvSpPr txBox="1"/>
          <p:nvPr userDrawn="1"/>
        </p:nvSpPr>
        <p:spPr>
          <a:xfrm>
            <a:off x="1420650" y="2405064"/>
            <a:ext cx="3026004" cy="30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lvl="0" indent="0" defTabSz="91433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700" kern="0" baseline="0">
                <a:solidFill>
                  <a:schemeClr val="bg1"/>
                </a:solidFill>
                <a:latin typeface="+mj-lt"/>
              </a:defRPr>
            </a:lvl1pPr>
            <a:lvl2pPr marL="457167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700"/>
            </a:lvl2pPr>
            <a:lvl3pPr marL="687548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 sz="1700"/>
            </a:lvl3pPr>
            <a:lvl4pPr marL="914332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4pPr>
            <a:lvl5pPr marL="1144714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5pPr>
            <a:lvl6pPr marL="2514412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578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8744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5910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sv-SE" dirty="0"/>
              <a:t>Kontakt</a:t>
            </a:r>
          </a:p>
        </p:txBody>
      </p:sp>
      <p:pic>
        <p:nvPicPr>
          <p:cNvPr id="13" name="Bildobjekt 12" descr="Logo" title="Logo">
            <a:extLst>
              <a:ext uri="{FF2B5EF4-FFF2-40B4-BE49-F238E27FC236}">
                <a16:creationId xmlns:a16="http://schemas.microsoft.com/office/drawing/2014/main" id="{8FA31A6C-4824-4084-8D71-178D8B56B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483A67E9-807F-424F-890D-A3A5CA39AF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Avdelning</a:t>
            </a:r>
            <a:br>
              <a:rPr lang="sv-SE" dirty="0"/>
            </a:br>
            <a:r>
              <a:rPr lang="sv-SE" dirty="0"/>
              <a:t>Område, Göteborgs Stad</a:t>
            </a:r>
            <a:br>
              <a:rPr lang="sv-SE" dirty="0"/>
            </a:br>
            <a:r>
              <a:rPr lang="sv-SE" dirty="0"/>
              <a:t>Namn</a:t>
            </a:r>
            <a:br>
              <a:rPr lang="sv-SE" dirty="0"/>
            </a:br>
            <a:r>
              <a:rPr lang="sv-SE" dirty="0"/>
              <a:t>namn@namn.se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266C4A4B-0FFF-4609-BF3A-89A12B42C121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312404377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1F12769C-ECF3-448E-A565-83EEEC398E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70648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latin typeface="+mn-lt"/>
              </a:rPr>
              <a:t>Hållbar stad – öppen för världen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id="{2DF30E6D-8B83-4DA1-ADDE-3B45462766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38321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AF1C70CC-B8D4-4719-BB1B-23D6C9B71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7086055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250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C9B43C6-89FD-4564-BB62-9B67C1AE2E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7301865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8" y="2281031"/>
            <a:ext cx="5278080" cy="3524684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B0B39BD-A593-4A83-AD46-53A96C2F7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0120431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1AB884-926D-4607-993A-83391A779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68104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0" y="1736728"/>
            <a:ext cx="5688013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5445030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B6397E3-2F6A-46E7-B952-9659618249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2664062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0" y="1736728"/>
            <a:ext cx="5688013" cy="4194629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5611373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988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84013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84013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3227AAC-52A1-439E-A66E-B8A4CE23E2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6026589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36353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4C2CB002-9FCD-48CA-BEF4-9C216A36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999" y="6376989"/>
            <a:ext cx="5616000" cy="147636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1130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09585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4BC2FFEF-6434-4E63-AD0D-37B93846A0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8976977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402914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AB74EFB-B5F9-4503-84BF-A1C8C3809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600" y="1973603"/>
            <a:ext cx="8483640" cy="8851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/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A42DC399-9929-4DB1-86A7-EDD1619A0A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86335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966CA57-627C-4882-9601-245D15D92392}"/>
              </a:ext>
            </a:extLst>
          </p:cNvPr>
          <p:cNvSpPr/>
          <p:nvPr userDrawn="1"/>
        </p:nvSpPr>
        <p:spPr>
          <a:xfrm>
            <a:off x="407988" y="404813"/>
            <a:ext cx="11376025" cy="550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pic>
        <p:nvPicPr>
          <p:cNvPr id="6" name="Bildobjekt 5" descr="Logo" title="Logo">
            <a:extLst>
              <a:ext uri="{FF2B5EF4-FFF2-40B4-BE49-F238E27FC236}">
                <a16:creationId xmlns:a16="http://schemas.microsoft.com/office/drawing/2014/main" id="{1BFA490F-F636-4FBD-9551-5FE7BB924C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B3A12899-234C-4D37-942E-64C01D64533B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67246972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791AD600-C07A-4C4F-816C-2BE89532B957}"/>
              </a:ext>
            </a:extLst>
          </p:cNvPr>
          <p:cNvSpPr txBox="1"/>
          <p:nvPr userDrawn="1"/>
        </p:nvSpPr>
        <p:spPr>
          <a:xfrm>
            <a:off x="1420650" y="2405064"/>
            <a:ext cx="3026004" cy="30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lvl="0" indent="0" defTabSz="91433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700" kern="0" baseline="0">
                <a:solidFill>
                  <a:schemeClr val="bg1"/>
                </a:solidFill>
                <a:latin typeface="+mj-lt"/>
              </a:defRPr>
            </a:lvl1pPr>
            <a:lvl2pPr marL="457167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700"/>
            </a:lvl2pPr>
            <a:lvl3pPr marL="687548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 sz="1700"/>
            </a:lvl3pPr>
            <a:lvl4pPr marL="914332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4pPr>
            <a:lvl5pPr marL="1144714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5pPr>
            <a:lvl6pPr marL="2514412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578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8744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5910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sv-SE" dirty="0"/>
              <a:t>Kontakt</a:t>
            </a:r>
          </a:p>
        </p:txBody>
      </p:sp>
      <p:pic>
        <p:nvPicPr>
          <p:cNvPr id="13" name="Bildobjekt 12" descr="Logo" title="Logo">
            <a:extLst>
              <a:ext uri="{FF2B5EF4-FFF2-40B4-BE49-F238E27FC236}">
                <a16:creationId xmlns:a16="http://schemas.microsoft.com/office/drawing/2014/main" id="{8FA31A6C-4824-4084-8D71-178D8B56B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483A67E9-807F-424F-890D-A3A5CA39AF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Avdelning</a:t>
            </a:r>
            <a:br>
              <a:rPr lang="sv-SE" dirty="0"/>
            </a:br>
            <a:r>
              <a:rPr lang="sv-SE" dirty="0"/>
              <a:t>Område, Göteborgs Stad</a:t>
            </a:r>
            <a:br>
              <a:rPr lang="sv-SE" dirty="0"/>
            </a:br>
            <a:r>
              <a:rPr lang="sv-SE" dirty="0"/>
              <a:t>Namn</a:t>
            </a:r>
            <a:br>
              <a:rPr lang="sv-SE" dirty="0"/>
            </a:br>
            <a:r>
              <a:rPr lang="sv-SE" dirty="0"/>
              <a:t>namn@namn.se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BA484A78-938B-41DE-9685-15EC3BD0A572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656666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988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84013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84013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44BB15C-87DA-407B-A8B6-CA070A8D70E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0880293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1F12769C-ECF3-448E-A565-83EEEC398E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1178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latin typeface="+mn-lt"/>
              </a:rPr>
              <a:t>Hållbar stad – öppen för världen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id="{2DF30E6D-8B83-4DA1-ADDE-3B45462766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51962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AF1C70CC-B8D4-4719-BB1B-23D6C9B71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1509150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250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C9B43C6-89FD-4564-BB62-9B67C1AE2E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4592984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8" y="2281031"/>
            <a:ext cx="5278080" cy="3524684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B0B39BD-A593-4A83-AD46-53A96C2F7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0027434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1AB884-926D-4607-993A-83391A779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3156330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B6397E3-2F6A-46E7-B952-9659618249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6189945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0" y="1736728"/>
            <a:ext cx="5688013" cy="4194629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8277629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988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84013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84013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3227AAC-52A1-439E-A66E-B8A4CE23E2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454532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324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41209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4C2CB002-9FCD-48CA-BEF4-9C216A36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999" y="6376989"/>
            <a:ext cx="5616000" cy="147636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1130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01136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4BC2FFEF-6434-4E63-AD0D-37B93846A0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1197308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571227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AB74EFB-B5F9-4503-84BF-A1C8C3809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600" y="1973603"/>
            <a:ext cx="8483640" cy="8851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/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A42DC399-9929-4DB1-86A7-EDD1619A0A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08899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966CA57-627C-4882-9601-245D15D92392}"/>
              </a:ext>
            </a:extLst>
          </p:cNvPr>
          <p:cNvSpPr/>
          <p:nvPr userDrawn="1"/>
        </p:nvSpPr>
        <p:spPr>
          <a:xfrm>
            <a:off x="407988" y="404813"/>
            <a:ext cx="11376025" cy="550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pic>
        <p:nvPicPr>
          <p:cNvPr id="6" name="Bildobjekt 5" descr="Logo" title="Logo">
            <a:extLst>
              <a:ext uri="{FF2B5EF4-FFF2-40B4-BE49-F238E27FC236}">
                <a16:creationId xmlns:a16="http://schemas.microsoft.com/office/drawing/2014/main" id="{1BFA490F-F636-4FBD-9551-5FE7BB924C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6715C386-526F-48AC-AD19-830972616829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58761775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791AD600-C07A-4C4F-816C-2BE89532B957}"/>
              </a:ext>
            </a:extLst>
          </p:cNvPr>
          <p:cNvSpPr txBox="1"/>
          <p:nvPr userDrawn="1"/>
        </p:nvSpPr>
        <p:spPr>
          <a:xfrm>
            <a:off x="1420650" y="2405064"/>
            <a:ext cx="3026004" cy="30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lvl="0" indent="0" defTabSz="91433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700" kern="0" baseline="0">
                <a:solidFill>
                  <a:schemeClr val="bg1"/>
                </a:solidFill>
                <a:latin typeface="+mj-lt"/>
              </a:defRPr>
            </a:lvl1pPr>
            <a:lvl2pPr marL="457167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700"/>
            </a:lvl2pPr>
            <a:lvl3pPr marL="687548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 sz="1700"/>
            </a:lvl3pPr>
            <a:lvl4pPr marL="914332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4pPr>
            <a:lvl5pPr marL="1144714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5pPr>
            <a:lvl6pPr marL="2514412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578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8744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5910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sv-SE" dirty="0"/>
              <a:t>Kontakt</a:t>
            </a:r>
          </a:p>
        </p:txBody>
      </p:sp>
      <p:pic>
        <p:nvPicPr>
          <p:cNvPr id="13" name="Bildobjekt 12" descr="Logo" title="Logo">
            <a:extLst>
              <a:ext uri="{FF2B5EF4-FFF2-40B4-BE49-F238E27FC236}">
                <a16:creationId xmlns:a16="http://schemas.microsoft.com/office/drawing/2014/main" id="{8FA31A6C-4824-4084-8D71-178D8B56B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483A67E9-807F-424F-890D-A3A5CA39AF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Avdelning</a:t>
            </a:r>
            <a:br>
              <a:rPr lang="sv-SE" dirty="0"/>
            </a:br>
            <a:r>
              <a:rPr lang="sv-SE" dirty="0"/>
              <a:t>Område, Göteborgs Stad</a:t>
            </a:r>
            <a:br>
              <a:rPr lang="sv-SE" dirty="0"/>
            </a:br>
            <a:r>
              <a:rPr lang="sv-SE" dirty="0"/>
              <a:t>Namn</a:t>
            </a:r>
            <a:br>
              <a:rPr lang="sv-SE" dirty="0"/>
            </a:br>
            <a:r>
              <a:rPr lang="sv-SE" dirty="0"/>
              <a:t>namn@namn.se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5342DB73-4413-4392-B228-119A141D349B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22942773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1F12769C-ECF3-448E-A565-83EEEC398E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98244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latin typeface="+mn-lt"/>
              </a:rPr>
              <a:t>Hållbar stad – öppen för världen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id="{2DF30E6D-8B83-4DA1-ADDE-3B45462766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32118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AF1C70CC-B8D4-4719-BB1B-23D6C9B71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8118782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250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C9B43C6-89FD-4564-BB62-9B67C1AE2E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56211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64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slideLayout" Target="../slideLayouts/slideLayout77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66.xml"/><Relationship Id="rId16" Type="http://schemas.openxmlformats.org/officeDocument/2006/relationships/slideLayout" Target="../slideLayouts/slideLayout80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slideLayout" Target="../slideLayouts/slideLayout7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slideLayout" Target="../slideLayouts/slideLayout9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slideLayout" Target="../slideLayouts/slideLayout92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82.xml"/><Relationship Id="rId16" Type="http://schemas.openxmlformats.org/officeDocument/2006/relationships/slideLayout" Target="../slideLayouts/slideLayout96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Relationship Id="rId14" Type="http://schemas.openxmlformats.org/officeDocument/2006/relationships/slideLayout" Target="../slideLayouts/slideLayout9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slideLayout" Target="../slideLayouts/slideLayout109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17" Type="http://schemas.openxmlformats.org/officeDocument/2006/relationships/theme" Target="../theme/theme7.xml"/><Relationship Id="rId2" Type="http://schemas.openxmlformats.org/officeDocument/2006/relationships/slideLayout" Target="../slideLayouts/slideLayout98.xml"/><Relationship Id="rId16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5" Type="http://schemas.openxmlformats.org/officeDocument/2006/relationships/slideLayout" Target="../slideLayouts/slideLayout11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Relationship Id="rId14" Type="http://schemas.openxmlformats.org/officeDocument/2006/relationships/slideLayout" Target="../slideLayouts/slideLayout11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13" Type="http://schemas.openxmlformats.org/officeDocument/2006/relationships/slideLayout" Target="../slideLayouts/slideLayout125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slideLayout" Target="../slideLayouts/slideLayout124.xml"/><Relationship Id="rId17" Type="http://schemas.openxmlformats.org/officeDocument/2006/relationships/theme" Target="../theme/theme8.xml"/><Relationship Id="rId2" Type="http://schemas.openxmlformats.org/officeDocument/2006/relationships/slideLayout" Target="../slideLayouts/slideLayout114.xml"/><Relationship Id="rId16" Type="http://schemas.openxmlformats.org/officeDocument/2006/relationships/slideLayout" Target="../slideLayouts/slideLayout128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5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Relationship Id="rId14" Type="http://schemas.openxmlformats.org/officeDocument/2006/relationships/slideLayout" Target="../slideLayouts/slideLayout1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CAEB2E3D-92F2-44E1-BB5F-C8FAE387A996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E827BE2D-9929-4BFA-9192-B82AEC788915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048D0267-35CA-45BC-A225-E420D66A85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 vert="horz" lIns="0" tIns="180000" rIns="0" bIns="0" rtlCol="0" anchor="b" anchorCtr="0"/>
          <a:lstStyle>
            <a:lvl1pPr algn="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86967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4" r:id="rId1"/>
    <p:sldLayoutId id="2147484048" r:id="rId2"/>
    <p:sldLayoutId id="2147484050" r:id="rId3"/>
    <p:sldLayoutId id="2147484051" r:id="rId4"/>
    <p:sldLayoutId id="2147484052" r:id="rId5"/>
    <p:sldLayoutId id="2147484053" r:id="rId6"/>
    <p:sldLayoutId id="2147484054" r:id="rId7"/>
    <p:sldLayoutId id="2147484055" r:id="rId8"/>
    <p:sldLayoutId id="2147484056" r:id="rId9"/>
    <p:sldLayoutId id="2147484049" r:id="rId10"/>
    <p:sldLayoutId id="2147484057" r:id="rId11"/>
    <p:sldLayoutId id="2147484058" r:id="rId12"/>
    <p:sldLayoutId id="2147484047" r:id="rId13"/>
    <p:sldLayoutId id="2147484408" r:id="rId14"/>
    <p:sldLayoutId id="2147484409" r:id="rId15"/>
    <p:sldLayoutId id="2147484043" r:id="rId16"/>
  </p:sldLayoutIdLst>
  <p:hf sldNum="0"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8" pos="3840" userDrawn="1">
          <p15:clr>
            <a:srgbClr val="F26B43"/>
          </p15:clr>
        </p15:guide>
        <p15:guide id="9" orient="horz" pos="255" userDrawn="1">
          <p15:clr>
            <a:srgbClr val="F26B43"/>
          </p15:clr>
        </p15:guide>
        <p15:guide id="10" pos="257" userDrawn="1">
          <p15:clr>
            <a:srgbClr val="F26B43"/>
          </p15:clr>
        </p15:guide>
        <p15:guide id="11" pos="7423" userDrawn="1">
          <p15:clr>
            <a:srgbClr val="F26B43"/>
          </p15:clr>
        </p15:guide>
        <p15:guide id="12" orient="horz" pos="4156" userDrawn="1">
          <p15:clr>
            <a:srgbClr val="F26B43"/>
          </p15:clr>
        </p15:guide>
        <p15:guide id="14" orient="horz" pos="1095" userDrawn="1">
          <p15:clr>
            <a:srgbClr val="F26B43"/>
          </p15:clr>
        </p15:guide>
        <p15:guide id="15" orient="horz" pos="550" userDrawn="1">
          <p15:clr>
            <a:srgbClr val="F26B43"/>
          </p15:clr>
        </p15:guide>
        <p15:guide id="16" orient="horz" pos="3725" userDrawn="1">
          <p15:clr>
            <a:srgbClr val="F26B43"/>
          </p15:clr>
        </p15:guide>
        <p15:guide id="17" orient="horz" pos="4065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CAEB2E3D-92F2-44E1-BB5F-C8FAE387A996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E827BE2D-9929-4BFA-9192-B82AEC788915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7" name="Platshållare för bildnummer 1">
            <a:extLst>
              <a:ext uri="{FF2B5EF4-FFF2-40B4-BE49-F238E27FC236}">
                <a16:creationId xmlns:a16="http://schemas.microsoft.com/office/drawing/2014/main" id="{49735908-7AA6-42A8-8D13-0A08009408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 vert="horz" lIns="0" tIns="180000" rIns="0" bIns="0" rtlCol="0" anchor="b" anchorCtr="0"/>
          <a:lstStyle>
            <a:lvl1pPr algn="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89848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11" r:id="rId1"/>
    <p:sldLayoutId id="2147484412" r:id="rId2"/>
    <p:sldLayoutId id="2147484413" r:id="rId3"/>
    <p:sldLayoutId id="2147484414" r:id="rId4"/>
    <p:sldLayoutId id="2147484415" r:id="rId5"/>
    <p:sldLayoutId id="2147484416" r:id="rId6"/>
    <p:sldLayoutId id="2147484417" r:id="rId7"/>
    <p:sldLayoutId id="2147484418" r:id="rId8"/>
    <p:sldLayoutId id="2147484419" r:id="rId9"/>
    <p:sldLayoutId id="2147484420" r:id="rId10"/>
    <p:sldLayoutId id="2147484421" r:id="rId11"/>
    <p:sldLayoutId id="2147484422" r:id="rId12"/>
    <p:sldLayoutId id="2147484423" r:id="rId13"/>
    <p:sldLayoutId id="2147484424" r:id="rId14"/>
    <p:sldLayoutId id="2147484425" r:id="rId15"/>
    <p:sldLayoutId id="2147484426" r:id="rId16"/>
  </p:sldLayoutIdLst>
  <p:hf sldNum="0"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8" pos="3840">
          <p15:clr>
            <a:srgbClr val="F26B43"/>
          </p15:clr>
        </p15:guide>
        <p15:guide id="9" orient="horz" pos="255">
          <p15:clr>
            <a:srgbClr val="F26B43"/>
          </p15:clr>
        </p15:guide>
        <p15:guide id="10" pos="257">
          <p15:clr>
            <a:srgbClr val="F26B43"/>
          </p15:clr>
        </p15:guide>
        <p15:guide id="11" pos="7423">
          <p15:clr>
            <a:srgbClr val="F26B43"/>
          </p15:clr>
        </p15:guide>
        <p15:guide id="12" orient="horz" pos="4156">
          <p15:clr>
            <a:srgbClr val="F26B43"/>
          </p15:clr>
        </p15:guide>
        <p15:guide id="14" orient="horz" pos="1095">
          <p15:clr>
            <a:srgbClr val="F26B43"/>
          </p15:clr>
        </p15:guide>
        <p15:guide id="15" orient="horz" pos="550">
          <p15:clr>
            <a:srgbClr val="F26B43"/>
          </p15:clr>
        </p15:guide>
        <p15:guide id="16" orient="horz" pos="3725">
          <p15:clr>
            <a:srgbClr val="F26B43"/>
          </p15:clr>
        </p15:guide>
        <p15:guide id="17" orient="horz" pos="4065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E827BE2D-9929-4BFA-9192-B82AEC788915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16FC2686-3742-4CA7-96AE-CD7BBA1A90F3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  <p:sp>
        <p:nvSpPr>
          <p:cNvPr id="10" name="Platshållare för bildnummer 1">
            <a:extLst>
              <a:ext uri="{FF2B5EF4-FFF2-40B4-BE49-F238E27FC236}">
                <a16:creationId xmlns:a16="http://schemas.microsoft.com/office/drawing/2014/main" id="{2A7AAA3E-885B-47E9-ACBA-A0293FCE58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 vert="horz" lIns="0" tIns="180000" rIns="0" bIns="0" rtlCol="0" anchor="b" anchorCtr="0"/>
          <a:lstStyle>
            <a:lvl1pPr algn="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23591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28" r:id="rId1"/>
    <p:sldLayoutId id="2147484429" r:id="rId2"/>
    <p:sldLayoutId id="2147484430" r:id="rId3"/>
    <p:sldLayoutId id="2147484431" r:id="rId4"/>
    <p:sldLayoutId id="2147484432" r:id="rId5"/>
    <p:sldLayoutId id="2147484433" r:id="rId6"/>
    <p:sldLayoutId id="2147484434" r:id="rId7"/>
    <p:sldLayoutId id="2147484435" r:id="rId8"/>
    <p:sldLayoutId id="2147484436" r:id="rId9"/>
    <p:sldLayoutId id="2147484437" r:id="rId10"/>
    <p:sldLayoutId id="2147484438" r:id="rId11"/>
    <p:sldLayoutId id="2147484439" r:id="rId12"/>
    <p:sldLayoutId id="2147484440" r:id="rId13"/>
    <p:sldLayoutId id="2147484441" r:id="rId14"/>
    <p:sldLayoutId id="2147484442" r:id="rId15"/>
    <p:sldLayoutId id="2147484443" r:id="rId16"/>
  </p:sldLayoutIdLst>
  <p:hf sldNum="0"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8" pos="3840">
          <p15:clr>
            <a:srgbClr val="F26B43"/>
          </p15:clr>
        </p15:guide>
        <p15:guide id="9" orient="horz" pos="255">
          <p15:clr>
            <a:srgbClr val="F26B43"/>
          </p15:clr>
        </p15:guide>
        <p15:guide id="10" pos="257">
          <p15:clr>
            <a:srgbClr val="F26B43"/>
          </p15:clr>
        </p15:guide>
        <p15:guide id="11" pos="7423">
          <p15:clr>
            <a:srgbClr val="F26B43"/>
          </p15:clr>
        </p15:guide>
        <p15:guide id="12" orient="horz" pos="4156">
          <p15:clr>
            <a:srgbClr val="F26B43"/>
          </p15:clr>
        </p15:guide>
        <p15:guide id="14" orient="horz" pos="1095">
          <p15:clr>
            <a:srgbClr val="F26B43"/>
          </p15:clr>
        </p15:guide>
        <p15:guide id="15" orient="horz" pos="550">
          <p15:clr>
            <a:srgbClr val="F26B43"/>
          </p15:clr>
        </p15:guide>
        <p15:guide id="16" orient="horz" pos="3725">
          <p15:clr>
            <a:srgbClr val="F26B43"/>
          </p15:clr>
        </p15:guide>
        <p15:guide id="17" orient="horz" pos="4065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E827BE2D-9929-4BFA-9192-B82AEC788915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7DFF76B2-A88A-470E-B646-73BDC425A6E8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  <p:sp>
        <p:nvSpPr>
          <p:cNvPr id="10" name="Platshållare för bildnummer 1">
            <a:extLst>
              <a:ext uri="{FF2B5EF4-FFF2-40B4-BE49-F238E27FC236}">
                <a16:creationId xmlns:a16="http://schemas.microsoft.com/office/drawing/2014/main" id="{4D8D5E03-09FD-47B8-83A3-7C8B23D877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 vert="horz" lIns="0" tIns="180000" rIns="0" bIns="0" rtlCol="0" anchor="b" anchorCtr="0"/>
          <a:lstStyle>
            <a:lvl1pPr algn="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96936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45" r:id="rId1"/>
    <p:sldLayoutId id="2147484446" r:id="rId2"/>
    <p:sldLayoutId id="2147484447" r:id="rId3"/>
    <p:sldLayoutId id="2147484448" r:id="rId4"/>
    <p:sldLayoutId id="2147484449" r:id="rId5"/>
    <p:sldLayoutId id="2147484450" r:id="rId6"/>
    <p:sldLayoutId id="2147484451" r:id="rId7"/>
    <p:sldLayoutId id="2147484452" r:id="rId8"/>
    <p:sldLayoutId id="2147484453" r:id="rId9"/>
    <p:sldLayoutId id="2147484454" r:id="rId10"/>
    <p:sldLayoutId id="2147484455" r:id="rId11"/>
    <p:sldLayoutId id="2147484456" r:id="rId12"/>
    <p:sldLayoutId id="2147484457" r:id="rId13"/>
    <p:sldLayoutId id="2147484458" r:id="rId14"/>
    <p:sldLayoutId id="2147484459" r:id="rId15"/>
    <p:sldLayoutId id="2147484460" r:id="rId16"/>
  </p:sldLayoutIdLst>
  <p:hf sldNum="0"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8" pos="3840">
          <p15:clr>
            <a:srgbClr val="F26B43"/>
          </p15:clr>
        </p15:guide>
        <p15:guide id="9" orient="horz" pos="255">
          <p15:clr>
            <a:srgbClr val="F26B43"/>
          </p15:clr>
        </p15:guide>
        <p15:guide id="10" pos="257">
          <p15:clr>
            <a:srgbClr val="F26B43"/>
          </p15:clr>
        </p15:guide>
        <p15:guide id="11" pos="7423">
          <p15:clr>
            <a:srgbClr val="F26B43"/>
          </p15:clr>
        </p15:guide>
        <p15:guide id="12" orient="horz" pos="4156">
          <p15:clr>
            <a:srgbClr val="F26B43"/>
          </p15:clr>
        </p15:guide>
        <p15:guide id="14" orient="horz" pos="1095">
          <p15:clr>
            <a:srgbClr val="F26B43"/>
          </p15:clr>
        </p15:guide>
        <p15:guide id="15" orient="horz" pos="550">
          <p15:clr>
            <a:srgbClr val="F26B43"/>
          </p15:clr>
        </p15:guide>
        <p15:guide id="16" orient="horz" pos="3725">
          <p15:clr>
            <a:srgbClr val="F26B43"/>
          </p15:clr>
        </p15:guide>
        <p15:guide id="17" orient="horz" pos="4065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E827BE2D-9929-4BFA-9192-B82AEC788915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F4542BD5-103E-4DB5-88FB-E05DB9624044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  <p:sp>
        <p:nvSpPr>
          <p:cNvPr id="10" name="Platshållare för bildnummer 1">
            <a:extLst>
              <a:ext uri="{FF2B5EF4-FFF2-40B4-BE49-F238E27FC236}">
                <a16:creationId xmlns:a16="http://schemas.microsoft.com/office/drawing/2014/main" id="{ACAA70FC-8994-456B-8FC6-D537F84062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 vert="horz" lIns="0" tIns="180000" rIns="0" bIns="0" rtlCol="0" anchor="b" anchorCtr="0"/>
          <a:lstStyle>
            <a:lvl1pPr algn="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459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62" r:id="rId1"/>
    <p:sldLayoutId id="2147484463" r:id="rId2"/>
    <p:sldLayoutId id="2147484464" r:id="rId3"/>
    <p:sldLayoutId id="2147484465" r:id="rId4"/>
    <p:sldLayoutId id="2147484466" r:id="rId5"/>
    <p:sldLayoutId id="2147484467" r:id="rId6"/>
    <p:sldLayoutId id="2147484468" r:id="rId7"/>
    <p:sldLayoutId id="2147484469" r:id="rId8"/>
    <p:sldLayoutId id="2147484470" r:id="rId9"/>
    <p:sldLayoutId id="2147484471" r:id="rId10"/>
    <p:sldLayoutId id="2147484472" r:id="rId11"/>
    <p:sldLayoutId id="2147484473" r:id="rId12"/>
    <p:sldLayoutId id="2147484474" r:id="rId13"/>
    <p:sldLayoutId id="2147484475" r:id="rId14"/>
    <p:sldLayoutId id="2147484476" r:id="rId15"/>
    <p:sldLayoutId id="2147484477" r:id="rId16"/>
  </p:sldLayoutIdLst>
  <p:hf sldNum="0"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8" pos="3840">
          <p15:clr>
            <a:srgbClr val="F26B43"/>
          </p15:clr>
        </p15:guide>
        <p15:guide id="9" orient="horz" pos="255">
          <p15:clr>
            <a:srgbClr val="F26B43"/>
          </p15:clr>
        </p15:guide>
        <p15:guide id="10" pos="257">
          <p15:clr>
            <a:srgbClr val="F26B43"/>
          </p15:clr>
        </p15:guide>
        <p15:guide id="11" pos="7423">
          <p15:clr>
            <a:srgbClr val="F26B43"/>
          </p15:clr>
        </p15:guide>
        <p15:guide id="12" orient="horz" pos="4156">
          <p15:clr>
            <a:srgbClr val="F26B43"/>
          </p15:clr>
        </p15:guide>
        <p15:guide id="14" orient="horz" pos="1095">
          <p15:clr>
            <a:srgbClr val="F26B43"/>
          </p15:clr>
        </p15:guide>
        <p15:guide id="15" orient="horz" pos="550">
          <p15:clr>
            <a:srgbClr val="F26B43"/>
          </p15:clr>
        </p15:guide>
        <p15:guide id="16" orient="horz" pos="3725">
          <p15:clr>
            <a:srgbClr val="F26B43"/>
          </p15:clr>
        </p15:guide>
        <p15:guide id="17" orient="horz" pos="4065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E827BE2D-9929-4BFA-9192-B82AEC788915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BA98ADB3-7E4F-4041-B143-C1933A3E0DE3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  <p:sp>
        <p:nvSpPr>
          <p:cNvPr id="10" name="Platshållare för bildnummer 1">
            <a:extLst>
              <a:ext uri="{FF2B5EF4-FFF2-40B4-BE49-F238E27FC236}">
                <a16:creationId xmlns:a16="http://schemas.microsoft.com/office/drawing/2014/main" id="{3F2844B7-CEF6-4069-B35D-9858A87899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 vert="horz" lIns="0" tIns="180000" rIns="0" bIns="0" rtlCol="0" anchor="b" anchorCtr="0"/>
          <a:lstStyle>
            <a:lvl1pPr algn="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57771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79" r:id="rId1"/>
    <p:sldLayoutId id="2147484480" r:id="rId2"/>
    <p:sldLayoutId id="2147484481" r:id="rId3"/>
    <p:sldLayoutId id="2147484482" r:id="rId4"/>
    <p:sldLayoutId id="2147484483" r:id="rId5"/>
    <p:sldLayoutId id="2147484484" r:id="rId6"/>
    <p:sldLayoutId id="2147484485" r:id="rId7"/>
    <p:sldLayoutId id="2147484486" r:id="rId8"/>
    <p:sldLayoutId id="2147484487" r:id="rId9"/>
    <p:sldLayoutId id="2147484488" r:id="rId10"/>
    <p:sldLayoutId id="2147484489" r:id="rId11"/>
    <p:sldLayoutId id="2147484490" r:id="rId12"/>
    <p:sldLayoutId id="2147484491" r:id="rId13"/>
    <p:sldLayoutId id="2147484492" r:id="rId14"/>
    <p:sldLayoutId id="2147484493" r:id="rId15"/>
    <p:sldLayoutId id="2147484494" r:id="rId16"/>
  </p:sldLayoutIdLst>
  <p:hf sldNum="0"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8" pos="3840">
          <p15:clr>
            <a:srgbClr val="F26B43"/>
          </p15:clr>
        </p15:guide>
        <p15:guide id="9" orient="horz" pos="255">
          <p15:clr>
            <a:srgbClr val="F26B43"/>
          </p15:clr>
        </p15:guide>
        <p15:guide id="10" pos="257">
          <p15:clr>
            <a:srgbClr val="F26B43"/>
          </p15:clr>
        </p15:guide>
        <p15:guide id="11" pos="7423">
          <p15:clr>
            <a:srgbClr val="F26B43"/>
          </p15:clr>
        </p15:guide>
        <p15:guide id="12" orient="horz" pos="4156">
          <p15:clr>
            <a:srgbClr val="F26B43"/>
          </p15:clr>
        </p15:guide>
        <p15:guide id="14" orient="horz" pos="1095">
          <p15:clr>
            <a:srgbClr val="F26B43"/>
          </p15:clr>
        </p15:guide>
        <p15:guide id="15" orient="horz" pos="550">
          <p15:clr>
            <a:srgbClr val="F26B43"/>
          </p15:clr>
        </p15:guide>
        <p15:guide id="16" orient="horz" pos="3725">
          <p15:clr>
            <a:srgbClr val="F26B43"/>
          </p15:clr>
        </p15:guide>
        <p15:guide id="17" orient="horz" pos="4065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E827BE2D-9929-4BFA-9192-B82AEC788915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C30862AA-79CD-47D7-A508-195920CF797F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  <p:sp>
        <p:nvSpPr>
          <p:cNvPr id="10" name="Platshållare för bildnummer 1">
            <a:extLst>
              <a:ext uri="{FF2B5EF4-FFF2-40B4-BE49-F238E27FC236}">
                <a16:creationId xmlns:a16="http://schemas.microsoft.com/office/drawing/2014/main" id="{0B5FE696-6F97-4D3C-86EA-DA1B9AC17F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 vert="horz" lIns="0" tIns="180000" rIns="0" bIns="0" rtlCol="0" anchor="b" anchorCtr="0"/>
          <a:lstStyle>
            <a:lvl1pPr algn="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8833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96" r:id="rId1"/>
    <p:sldLayoutId id="2147484497" r:id="rId2"/>
    <p:sldLayoutId id="2147484498" r:id="rId3"/>
    <p:sldLayoutId id="2147484499" r:id="rId4"/>
    <p:sldLayoutId id="2147484500" r:id="rId5"/>
    <p:sldLayoutId id="2147484501" r:id="rId6"/>
    <p:sldLayoutId id="2147484502" r:id="rId7"/>
    <p:sldLayoutId id="2147484503" r:id="rId8"/>
    <p:sldLayoutId id="2147484504" r:id="rId9"/>
    <p:sldLayoutId id="2147484505" r:id="rId10"/>
    <p:sldLayoutId id="2147484506" r:id="rId11"/>
    <p:sldLayoutId id="2147484507" r:id="rId12"/>
    <p:sldLayoutId id="2147484508" r:id="rId13"/>
    <p:sldLayoutId id="2147484509" r:id="rId14"/>
    <p:sldLayoutId id="2147484510" r:id="rId15"/>
    <p:sldLayoutId id="2147484511" r:id="rId16"/>
  </p:sldLayoutIdLst>
  <p:hf sldNum="0"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8" pos="3840">
          <p15:clr>
            <a:srgbClr val="F26B43"/>
          </p15:clr>
        </p15:guide>
        <p15:guide id="9" orient="horz" pos="255">
          <p15:clr>
            <a:srgbClr val="F26B43"/>
          </p15:clr>
        </p15:guide>
        <p15:guide id="10" pos="257">
          <p15:clr>
            <a:srgbClr val="F26B43"/>
          </p15:clr>
        </p15:guide>
        <p15:guide id="11" pos="7423">
          <p15:clr>
            <a:srgbClr val="F26B43"/>
          </p15:clr>
        </p15:guide>
        <p15:guide id="12" orient="horz" pos="4156">
          <p15:clr>
            <a:srgbClr val="F26B43"/>
          </p15:clr>
        </p15:guide>
        <p15:guide id="14" orient="horz" pos="1095">
          <p15:clr>
            <a:srgbClr val="F26B43"/>
          </p15:clr>
        </p15:guide>
        <p15:guide id="15" orient="horz" pos="550">
          <p15:clr>
            <a:srgbClr val="F26B43"/>
          </p15:clr>
        </p15:guide>
        <p15:guide id="16" orient="horz" pos="3725">
          <p15:clr>
            <a:srgbClr val="F26B43"/>
          </p15:clr>
        </p15:guide>
        <p15:guide id="17" orient="horz" pos="4065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E827BE2D-9929-4BFA-9192-B82AEC788915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06A2100A-00F3-4208-962E-587779F2E0C0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  <p:sp>
        <p:nvSpPr>
          <p:cNvPr id="10" name="Platshållare för bildnummer 1">
            <a:extLst>
              <a:ext uri="{FF2B5EF4-FFF2-40B4-BE49-F238E27FC236}">
                <a16:creationId xmlns:a16="http://schemas.microsoft.com/office/drawing/2014/main" id="{F508861A-5DB9-448E-9A9B-FD5CEF06B1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 vert="horz" lIns="0" tIns="180000" rIns="0" bIns="0" rtlCol="0" anchor="b" anchorCtr="0"/>
          <a:lstStyle>
            <a:lvl1pPr algn="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82768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13" r:id="rId1"/>
    <p:sldLayoutId id="2147484514" r:id="rId2"/>
    <p:sldLayoutId id="2147484515" r:id="rId3"/>
    <p:sldLayoutId id="2147484516" r:id="rId4"/>
    <p:sldLayoutId id="2147484517" r:id="rId5"/>
    <p:sldLayoutId id="2147484518" r:id="rId6"/>
    <p:sldLayoutId id="2147484519" r:id="rId7"/>
    <p:sldLayoutId id="2147484520" r:id="rId8"/>
    <p:sldLayoutId id="2147484521" r:id="rId9"/>
    <p:sldLayoutId id="2147484522" r:id="rId10"/>
    <p:sldLayoutId id="2147484523" r:id="rId11"/>
    <p:sldLayoutId id="2147484524" r:id="rId12"/>
    <p:sldLayoutId id="2147484525" r:id="rId13"/>
    <p:sldLayoutId id="2147484526" r:id="rId14"/>
    <p:sldLayoutId id="2147484527" r:id="rId15"/>
    <p:sldLayoutId id="2147484528" r:id="rId16"/>
  </p:sldLayoutIdLst>
  <p:hf sldNum="0"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8" pos="3840">
          <p15:clr>
            <a:srgbClr val="F26B43"/>
          </p15:clr>
        </p15:guide>
        <p15:guide id="9" orient="horz" pos="255">
          <p15:clr>
            <a:srgbClr val="F26B43"/>
          </p15:clr>
        </p15:guide>
        <p15:guide id="10" pos="257">
          <p15:clr>
            <a:srgbClr val="F26B43"/>
          </p15:clr>
        </p15:guide>
        <p15:guide id="11" pos="7423">
          <p15:clr>
            <a:srgbClr val="F26B43"/>
          </p15:clr>
        </p15:guide>
        <p15:guide id="12" orient="horz" pos="4156">
          <p15:clr>
            <a:srgbClr val="F26B43"/>
          </p15:clr>
        </p15:guide>
        <p15:guide id="14" orient="horz" pos="1095">
          <p15:clr>
            <a:srgbClr val="F26B43"/>
          </p15:clr>
        </p15:guide>
        <p15:guide id="15" orient="horz" pos="550">
          <p15:clr>
            <a:srgbClr val="F26B43"/>
          </p15:clr>
        </p15:guide>
        <p15:guide id="16" orient="horz" pos="3725">
          <p15:clr>
            <a:srgbClr val="F26B43"/>
          </p15:clr>
        </p15:guide>
        <p15:guide id="17" orient="horz" pos="406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se/imgres?imgurl=https://cdn.pixabay.com/photo/2017/09/04/14/06/job-2714178_960_720.jpg&amp;imgrefurl=https://pixabay.com/de/images/search/wei%C3%9Fe%20m%C3%A4nnchen/&amp;docid=gcnV5iUoN89HyM&amp;tbnid=_XLnUmem4TmdvM:&amp;vet=10ahUKEwi5nKL1k8DhAhUkpYsKHc0uCqkQMwhDKAIwAg..i&amp;w=720&amp;h=720&amp;safe=strict&amp;bih=1444&amp;biw=2560&amp;q=konsekvens&amp;ved=0ahUKEwi5nKL1k8DhAhUkpYsKHc0uCqkQMwhDKAIwAg&amp;iact=mrc&amp;uact=8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nina.havner@intraservice.goteborg.se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9.jp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0.jpg"/><Relationship Id="rId9" Type="http://schemas.microsoft.com/office/2007/relationships/diagramDrawing" Target="../diagrams/drawing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5920628-F32D-4B59-82A3-068B459839A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Dataskyddsförordningen </a:t>
            </a:r>
            <a:br>
              <a:rPr lang="sv-SE" dirty="0"/>
            </a:br>
            <a:r>
              <a:rPr lang="sv-SE" dirty="0"/>
              <a:t>(DSF/GDPR)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7097D5D-E399-4255-9468-0116A1B0B0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sv-SE" dirty="0"/>
              <a:t>Styrelseinformation – Störningsjouren AB</a:t>
            </a:r>
          </a:p>
          <a:p>
            <a:r>
              <a:rPr lang="sv-SE" dirty="0"/>
              <a:t>2019-05-09</a:t>
            </a:r>
          </a:p>
          <a:p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7432880-EABA-4426-91B8-2D839C20B2E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 dirty="0"/>
          </a:p>
          <a:p>
            <a:r>
              <a:rPr lang="sv-SE" dirty="0"/>
              <a:t>Nina Havner</a:t>
            </a:r>
          </a:p>
          <a:p>
            <a:r>
              <a:rPr lang="sv-SE" dirty="0"/>
              <a:t>Dataskyddsombud</a:t>
            </a:r>
          </a:p>
        </p:txBody>
      </p:sp>
    </p:spTree>
    <p:extLst>
      <p:ext uri="{BB962C8B-B14F-4D97-AF65-F5344CB8AC3E}">
        <p14:creationId xmlns:p14="http://schemas.microsoft.com/office/powerpoint/2010/main" val="35787890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3E3838C7-5133-44A8-AB5E-E9E94DF19D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152" y="1536192"/>
            <a:ext cx="4663440" cy="3502152"/>
          </a:xfrm>
          <a:prstGeom prst="rect">
            <a:avLst/>
          </a:prstGeom>
        </p:spPr>
      </p:pic>
      <p:sp>
        <p:nvSpPr>
          <p:cNvPr id="2" name="Rektangel 1">
            <a:extLst>
              <a:ext uri="{FF2B5EF4-FFF2-40B4-BE49-F238E27FC236}">
                <a16:creationId xmlns:a16="http://schemas.microsoft.com/office/drawing/2014/main" id="{CE273F28-C863-47BB-A838-D8A66B8EF1FA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sv-SE" dirty="0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C98EF3A7-8C75-49D9-BE65-483A8C240FA1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511444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2EEFD65-7B79-4FB1-8A6D-EFECBDC0D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DSO:s</a:t>
            </a:r>
            <a:r>
              <a:rPr lang="sv-SE" dirty="0"/>
              <a:t> råd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126EADC-C7CE-43C0-AC68-05677C977ECA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>
            <a:normAutofit/>
          </a:bodyPr>
          <a:lstStyle/>
          <a:p>
            <a:r>
              <a:rPr lang="sv-SE" dirty="0"/>
              <a:t>Säkerställ och förbättra/anpassa rutiner för personuppgiftsincidenter tillsammans.</a:t>
            </a:r>
          </a:p>
          <a:p>
            <a:r>
              <a:rPr lang="sv-SE" dirty="0"/>
              <a:t>Vid allvarliga personuppgiftsincidenter bör styrelsen informeras.</a:t>
            </a:r>
          </a:p>
          <a:p>
            <a:r>
              <a:rPr lang="sv-SE" dirty="0"/>
              <a:t>Säkerställ att konsekvensbedömningar görs och DSO involveras.</a:t>
            </a:r>
          </a:p>
          <a:p>
            <a:r>
              <a:rPr lang="sv-SE" dirty="0"/>
              <a:t>Säkerställ rutiner för att följa upp behörigheter.</a:t>
            </a:r>
          </a:p>
          <a:p>
            <a:r>
              <a:rPr lang="sv-SE" dirty="0"/>
              <a:t>Säkerställ rutiner för att följa upp om det skett processförändringar, organisationsförändringar m.m. som kan påverka </a:t>
            </a:r>
            <a:r>
              <a:rPr lang="sv-SE" dirty="0" err="1"/>
              <a:t>pu</a:t>
            </a:r>
            <a:r>
              <a:rPr lang="sv-SE" dirty="0"/>
              <a:t>-hantering, roller och ansvar.</a:t>
            </a:r>
          </a:p>
          <a:p>
            <a:r>
              <a:rPr lang="sv-SE" dirty="0"/>
              <a:t>Säkerställ biträdesavtal – rutiner för att följa upp förändringar i tjänst, avtal etc.</a:t>
            </a:r>
          </a:p>
          <a:p>
            <a:r>
              <a:rPr lang="sv-SE" dirty="0"/>
              <a:t>Säkerställ rutiner för förvaltning av </a:t>
            </a:r>
            <a:r>
              <a:rPr lang="sv-SE" dirty="0" err="1"/>
              <a:t>pu</a:t>
            </a:r>
            <a:r>
              <a:rPr lang="sv-SE" dirty="0"/>
              <a:t>-registret.</a:t>
            </a:r>
          </a:p>
          <a:p>
            <a:r>
              <a:rPr lang="sv-SE" dirty="0"/>
              <a:t>Säkerställ information till de registrerade om sina rättigheter.</a:t>
            </a:r>
          </a:p>
          <a:p>
            <a:pPr marL="0" indent="0">
              <a:buNone/>
            </a:pPr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pic>
        <p:nvPicPr>
          <p:cNvPr id="4" name="Picture 3" descr="Bildresultat för konsekvens">
            <a:hlinkClick r:id="rId3"/>
            <a:extLst>
              <a:ext uri="{FF2B5EF4-FFF2-40B4-BE49-F238E27FC236}">
                <a16:creationId xmlns:a16="http://schemas.microsoft.com/office/drawing/2014/main" id="{84EDC154-9998-40C4-B662-A731A81C52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4860" y="4722312"/>
            <a:ext cx="2492680" cy="1787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73422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68BDFA8-227F-4A1A-81CE-50027C359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Bolagets följsamhet och aktuella händelser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41E0E99-72A1-41CA-9385-11C779E25EF4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sv-SE" dirty="0"/>
              <a:t>Avstämningsrapport - organisatoriska förutsättningar.</a:t>
            </a:r>
          </a:p>
          <a:p>
            <a:r>
              <a:rPr lang="sv-SE" dirty="0"/>
              <a:t>Genomfört konsekvensanalys – nytt ärendehanteringssystem.</a:t>
            </a:r>
          </a:p>
          <a:p>
            <a:r>
              <a:rPr lang="sv-SE" dirty="0"/>
              <a:t>Råd – </a:t>
            </a:r>
            <a:r>
              <a:rPr lang="sv-SE" dirty="0" err="1"/>
              <a:t>PuB</a:t>
            </a:r>
            <a:r>
              <a:rPr lang="sv-SE" dirty="0"/>
              <a:t> avtal, allmänna handlingar, OSL, diariet.</a:t>
            </a:r>
          </a:p>
          <a:p>
            <a:r>
              <a:rPr lang="sv-SE" dirty="0"/>
              <a:t>PUI – obehörig åtkomst, mindre allvarlig, ej anmälningsbar men dokumenterat.</a:t>
            </a:r>
          </a:p>
          <a:p>
            <a:r>
              <a:rPr lang="sv-SE" dirty="0"/>
              <a:t>Informationsinsatser till medarbetare.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500227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96164D4-BAB7-4C1A-8BA9-EE6B78F1A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Artikel 5 DSF - principer för behandling av personuppgifter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843B8EB-4159-4AB5-9959-CAC86E8FD377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a) Laglighet, öppenhet, korrekthet</a:t>
            </a:r>
          </a:p>
          <a:p>
            <a:pPr marL="0" indent="0">
              <a:buNone/>
            </a:pPr>
            <a:r>
              <a:rPr lang="sv-SE" dirty="0"/>
              <a:t>b) Ändamålsbegränsning</a:t>
            </a:r>
          </a:p>
          <a:p>
            <a:pPr marL="0" indent="0">
              <a:buNone/>
            </a:pPr>
            <a:r>
              <a:rPr lang="sv-SE" dirty="0"/>
              <a:t>c) Uppgiftsminimering</a:t>
            </a:r>
          </a:p>
          <a:p>
            <a:pPr marL="0" indent="0">
              <a:buNone/>
            </a:pPr>
            <a:r>
              <a:rPr lang="sv-SE" dirty="0"/>
              <a:t>d) Korrekthet</a:t>
            </a:r>
          </a:p>
          <a:p>
            <a:pPr marL="0" indent="0">
              <a:buNone/>
            </a:pPr>
            <a:r>
              <a:rPr lang="sv-SE" dirty="0"/>
              <a:t>e) Lagringsminimering</a:t>
            </a:r>
          </a:p>
          <a:p>
            <a:pPr marL="0" indent="0">
              <a:buNone/>
            </a:pPr>
            <a:r>
              <a:rPr lang="sv-SE" dirty="0"/>
              <a:t>f)  Integritet och konfidentialitet.</a:t>
            </a:r>
          </a:p>
        </p:txBody>
      </p:sp>
    </p:spTree>
    <p:extLst>
      <p:ext uri="{BB962C8B-B14F-4D97-AF65-F5344CB8AC3E}">
        <p14:creationId xmlns:p14="http://schemas.microsoft.com/office/powerpoint/2010/main" val="17349345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B3F8C753-48E8-4605-8824-DF4F332A5A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" y="0"/>
            <a:ext cx="121811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811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3B627823-2A3C-4954-98C0-45DB61AEDD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9964" y="1597891"/>
            <a:ext cx="3759200" cy="3297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3119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E4FCA14-D569-4621-9ECA-81A82393620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dirty="0"/>
              <a:t>Dataskyddsenheten</a:t>
            </a:r>
          </a:p>
          <a:p>
            <a:r>
              <a:rPr lang="sv-SE" dirty="0"/>
              <a:t>Intraservice Ekonomi/ledning/styrning, Göteborgs Stad</a:t>
            </a:r>
          </a:p>
          <a:p>
            <a:endParaRPr lang="sv-SE" dirty="0"/>
          </a:p>
          <a:p>
            <a:r>
              <a:rPr lang="sv-SE" dirty="0"/>
              <a:t>Nina Havner</a:t>
            </a:r>
          </a:p>
          <a:p>
            <a:r>
              <a:rPr lang="sv-SE" dirty="0"/>
              <a:t>Dataskyddsombud </a:t>
            </a:r>
          </a:p>
          <a:p>
            <a:r>
              <a:rPr lang="sv-SE" dirty="0"/>
              <a:t>Mejl: </a:t>
            </a:r>
            <a:r>
              <a:rPr lang="sv-SE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nina.havner@intraservice.goteborg.se</a:t>
            </a:r>
            <a:endParaRPr lang="sv-SE" dirty="0"/>
          </a:p>
          <a:p>
            <a:r>
              <a:rPr lang="sv-SE" dirty="0"/>
              <a:t>Tfn: 031-368 65 69</a:t>
            </a:r>
          </a:p>
        </p:txBody>
      </p:sp>
    </p:spTree>
    <p:extLst>
      <p:ext uri="{BB962C8B-B14F-4D97-AF65-F5344CB8AC3E}">
        <p14:creationId xmlns:p14="http://schemas.microsoft.com/office/powerpoint/2010/main" val="2441568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3BAB196-475C-4AE8-8666-04B413731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Artikel 5 DSF - rim av Håkan Karlsson ingenjör och Ny Teknik-läsaren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6934D2C-FDB2-4FA3-9ADA-40C733D9AC0C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sv-SE" dirty="0"/>
              <a:t>”a) Behandling av personuppgift ska ske på laglig grund</a:t>
            </a:r>
          </a:p>
          <a:p>
            <a:pPr marL="0" indent="0">
              <a:buNone/>
            </a:pPr>
            <a:r>
              <a:rPr lang="sv-SE" dirty="0"/>
              <a:t>    Och öppet redovisat ska det ske från första stund</a:t>
            </a:r>
          </a:p>
          <a:p>
            <a:pPr marL="0" indent="0">
              <a:buNone/>
            </a:pPr>
            <a:r>
              <a:rPr lang="sv-SE" dirty="0"/>
              <a:t>b) Ett klart och tydligt syfte måste all behandling ha</a:t>
            </a:r>
          </a:p>
          <a:p>
            <a:pPr marL="0" indent="0">
              <a:buNone/>
            </a:pPr>
            <a:r>
              <a:rPr lang="sv-SE" dirty="0"/>
              <a:t>    Och syftet måste vara specifikt, då är det bra </a:t>
            </a:r>
          </a:p>
          <a:p>
            <a:pPr marL="0" indent="0">
              <a:buNone/>
            </a:pPr>
            <a:r>
              <a:rPr lang="sv-SE" dirty="0"/>
              <a:t>c) Behandla blott ett minimum, det är ju vett och sans</a:t>
            </a:r>
          </a:p>
          <a:p>
            <a:pPr marL="0" indent="0">
              <a:buNone/>
            </a:pPr>
            <a:r>
              <a:rPr lang="sv-SE" dirty="0"/>
              <a:t>    Och varje uppgift ska för syftet ha en relevans</a:t>
            </a:r>
          </a:p>
          <a:p>
            <a:pPr marL="0" indent="0">
              <a:buNone/>
            </a:pPr>
            <a:r>
              <a:rPr lang="sv-SE" dirty="0"/>
              <a:t>d. Efter att personuppgiften blivit integrerad</a:t>
            </a:r>
          </a:p>
          <a:p>
            <a:pPr marL="0" indent="0">
              <a:buNone/>
            </a:pPr>
            <a:r>
              <a:rPr lang="sv-SE" dirty="0"/>
              <a:t>   Ska den hållas helt korrekt och vara uppdaterad </a:t>
            </a:r>
          </a:p>
          <a:p>
            <a:pPr marL="0" indent="0">
              <a:buNone/>
            </a:pPr>
            <a:r>
              <a:rPr lang="sv-SE" dirty="0"/>
              <a:t>e) När den inte längre relevans för syftet har</a:t>
            </a:r>
          </a:p>
          <a:p>
            <a:pPr marL="0" indent="0">
              <a:buNone/>
            </a:pPr>
            <a:r>
              <a:rPr lang="sv-SE" dirty="0"/>
              <a:t>    Ska personuppgiften faktiskt inte ligga kvar</a:t>
            </a:r>
          </a:p>
          <a:p>
            <a:pPr marL="0" indent="0">
              <a:buNone/>
            </a:pPr>
            <a:r>
              <a:rPr lang="sv-SE" dirty="0"/>
              <a:t> f) Rätt nivå av säkerhet är viktigt hela tiden</a:t>
            </a:r>
          </a:p>
          <a:p>
            <a:pPr marL="0" indent="0">
              <a:buNone/>
            </a:pPr>
            <a:r>
              <a:rPr lang="sv-SE" dirty="0"/>
              <a:t>    Så det inte uppstår någon risk för individen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68224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F5C663C-1A12-4B99-89B5-A987A3CC7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Forts. DSF rim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1DD53A1-929A-4181-BAE3-7F1AF7BEE06E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Det här är saker som jag tror vi allihop begriper</a:t>
            </a:r>
          </a:p>
          <a:p>
            <a:pPr marL="0" indent="0">
              <a:buNone/>
            </a:pPr>
            <a:r>
              <a:rPr lang="sv-SE" dirty="0"/>
              <a:t>Och det var det, där har vi </a:t>
            </a:r>
            <a:r>
              <a:rPr lang="sv-SE" dirty="0" err="1"/>
              <a:t>gdpr:s</a:t>
            </a:r>
            <a:r>
              <a:rPr lang="sv-SE" dirty="0"/>
              <a:t> grundprinciper!”</a:t>
            </a:r>
          </a:p>
          <a:p>
            <a:pPr marL="0" indent="0">
              <a:buNone/>
            </a:pPr>
            <a:endParaRPr lang="sv-SE" u="sng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705F0F1A-58C0-4B81-BED9-2830201554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330" y="3174009"/>
            <a:ext cx="5194997" cy="290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1163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2F94ADAC-F174-415A-A029-5356B53E79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2084" y="2391956"/>
            <a:ext cx="3069280" cy="2519494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6C3F782A-62B2-4442-87A5-504B89EC29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532" y="2391956"/>
            <a:ext cx="2991329" cy="2617413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CBC4668A-A8C6-4E46-A5B4-14FAF071F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Organisatoriska förutsättningar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78FF175A-6D48-400A-943C-B65160F96F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7492" y="1640360"/>
            <a:ext cx="5350092" cy="41206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dirty="0"/>
              <a:t>		</a:t>
            </a:r>
            <a:r>
              <a:rPr lang="sv-SE" b="1" dirty="0"/>
              <a:t>DSK</a:t>
            </a:r>
          </a:p>
          <a:p>
            <a:pPr marL="0" indent="0">
              <a:buNone/>
            </a:pPr>
            <a:endParaRPr lang="sv-SE" b="1" dirty="0"/>
          </a:p>
          <a:p>
            <a:pPr marL="0" indent="0">
              <a:buNone/>
            </a:pPr>
            <a:endParaRPr lang="sv-SE" b="1" dirty="0"/>
          </a:p>
          <a:p>
            <a:pPr marL="0" indent="0">
              <a:buNone/>
            </a:pPr>
            <a:endParaRPr lang="sv-SE" b="1" dirty="0"/>
          </a:p>
          <a:p>
            <a:pPr marL="0" indent="0">
              <a:buNone/>
            </a:pPr>
            <a:endParaRPr lang="sv-SE" b="1" dirty="0"/>
          </a:p>
          <a:p>
            <a:pPr marL="0" indent="0">
              <a:buNone/>
            </a:pPr>
            <a:endParaRPr lang="sv-SE" b="1" dirty="0"/>
          </a:p>
          <a:p>
            <a:pPr marL="0" indent="0">
              <a:buNone/>
            </a:pPr>
            <a:endParaRPr lang="sv-SE" b="1" dirty="0"/>
          </a:p>
          <a:p>
            <a:pPr marL="0" indent="0">
              <a:buNone/>
            </a:pPr>
            <a:endParaRPr lang="sv-SE" b="1" dirty="0"/>
          </a:p>
          <a:p>
            <a:pPr marL="0" indent="0">
              <a:buNone/>
            </a:pPr>
            <a:r>
              <a:rPr lang="sv-SE" b="1" dirty="0"/>
              <a:t>		Bolag</a:t>
            </a:r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8EADF5CA-82D9-46D8-93CF-7CFBF57ED4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31861" y="1640361"/>
            <a:ext cx="5118456" cy="412060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v-SE" dirty="0"/>
              <a:t>		 </a:t>
            </a:r>
            <a:r>
              <a:rPr lang="sv-SE" b="1" dirty="0"/>
              <a:t>DSO</a:t>
            </a:r>
          </a:p>
          <a:p>
            <a:pPr marL="0" indent="0">
              <a:buNone/>
            </a:pPr>
            <a:r>
              <a:rPr lang="sv-SE" dirty="0"/>
              <a:t>Stödja				Informera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Rådgivning			Granskning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	    </a:t>
            </a:r>
            <a:r>
              <a:rPr lang="sv-SE" sz="2200" b="1" dirty="0"/>
              <a:t>Dataskyddsenheten</a:t>
            </a:r>
          </a:p>
        </p:txBody>
      </p:sp>
      <p:sp>
        <p:nvSpPr>
          <p:cNvPr id="12" name="Pil: höger 11">
            <a:extLst>
              <a:ext uri="{FF2B5EF4-FFF2-40B4-BE49-F238E27FC236}">
                <a16:creationId xmlns:a16="http://schemas.microsoft.com/office/drawing/2014/main" id="{F137DD18-9DFD-458A-AD9B-E6E62C51EE59}"/>
              </a:ext>
            </a:extLst>
          </p:cNvPr>
          <p:cNvSpPr/>
          <p:nvPr/>
        </p:nvSpPr>
        <p:spPr>
          <a:xfrm>
            <a:off x="5005137" y="3071846"/>
            <a:ext cx="978408" cy="932235"/>
          </a:xfrm>
          <a:prstGeom prst="rightArrow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3" name="Pil: vänster 12">
            <a:extLst>
              <a:ext uri="{FF2B5EF4-FFF2-40B4-BE49-F238E27FC236}">
                <a16:creationId xmlns:a16="http://schemas.microsoft.com/office/drawing/2014/main" id="{5DDED157-5EA7-479C-8441-1E588CDFF03E}"/>
              </a:ext>
            </a:extLst>
          </p:cNvPr>
          <p:cNvSpPr/>
          <p:nvPr/>
        </p:nvSpPr>
        <p:spPr>
          <a:xfrm>
            <a:off x="4959177" y="4004081"/>
            <a:ext cx="978407" cy="932235"/>
          </a:xfrm>
          <a:prstGeom prst="leftArrow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40670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60905C22-0A08-4A20-B1CD-BED5F3697F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240" y="1141772"/>
            <a:ext cx="6461760" cy="5716228"/>
          </a:xfrm>
          <a:prstGeom prst="rect">
            <a:avLst/>
          </a:prstGeom>
        </p:spPr>
      </p:pic>
      <p:sp>
        <p:nvSpPr>
          <p:cNvPr id="6" name="Rubrik 5">
            <a:extLst>
              <a:ext uri="{FF2B5EF4-FFF2-40B4-BE49-F238E27FC236}">
                <a16:creationId xmlns:a16="http://schemas.microsoft.com/office/drawing/2014/main" id="{6E5E6992-140D-45E1-9BAA-199868373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Dataskyddsombud (DSO) är en resurs för styrelsen och verksamheten</a:t>
            </a:r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79B89B96-6F7D-46E3-BFF6-8730ADC7FF56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637638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360A692-706A-458C-A3EA-88C57F0E2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Informera, ge råd och rekommendationer</a:t>
            </a:r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3B5CC085-CD60-4291-8AD0-B1DDED08AA1A}"/>
              </a:ext>
            </a:extLst>
          </p:cNvPr>
          <p:cNvPicPr>
            <a:picLocks noGrp="1" noChangeAspect="1"/>
          </p:cNvPicPr>
          <p:nvPr>
            <p:ph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778" y="1738313"/>
            <a:ext cx="7422444" cy="4175125"/>
          </a:xfrm>
        </p:spPr>
      </p:pic>
    </p:spTree>
    <p:extLst>
      <p:ext uri="{BB962C8B-B14F-4D97-AF65-F5344CB8AC3E}">
        <p14:creationId xmlns:p14="http://schemas.microsoft.com/office/powerpoint/2010/main" val="28039595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767C832-4710-4DCE-A258-6718F6B56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Kontrollera efterlevnaden av DSF</a:t>
            </a:r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DFC5256F-0928-40EB-9711-E0E545B8AFBE}"/>
              </a:ext>
            </a:extLst>
          </p:cNvPr>
          <p:cNvPicPr>
            <a:picLocks noGrp="1" noChangeAspect="1"/>
          </p:cNvPicPr>
          <p:nvPr>
            <p:ph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170" y="1738313"/>
            <a:ext cx="4521660" cy="4175125"/>
          </a:xfrm>
        </p:spPr>
      </p:pic>
    </p:spTree>
    <p:extLst>
      <p:ext uri="{BB962C8B-B14F-4D97-AF65-F5344CB8AC3E}">
        <p14:creationId xmlns:p14="http://schemas.microsoft.com/office/powerpoint/2010/main" val="22502869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29085C12-3D4E-46E7-87B8-258DA02D95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668" y="1141772"/>
            <a:ext cx="5987442" cy="5311415"/>
          </a:xfrm>
          <a:prstGeom prst="rect">
            <a:avLst/>
          </a:prstGeom>
        </p:spPr>
      </p:pic>
      <p:sp>
        <p:nvSpPr>
          <p:cNvPr id="5" name="Rubrik 4">
            <a:extLst>
              <a:ext uri="{FF2B5EF4-FFF2-40B4-BE49-F238E27FC236}">
                <a16:creationId xmlns:a16="http://schemas.microsoft.com/office/drawing/2014/main" id="{470F1563-A532-4258-B9F2-8BE42CDCA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Fokus på personuppgiftsincidenter (PUI) och konsekvensbedömningar</a:t>
            </a:r>
          </a:p>
        </p:txBody>
      </p:sp>
      <p:pic>
        <p:nvPicPr>
          <p:cNvPr id="9" name="Platshållare för innehåll 8">
            <a:extLst>
              <a:ext uri="{FF2B5EF4-FFF2-40B4-BE49-F238E27FC236}">
                <a16:creationId xmlns:a16="http://schemas.microsoft.com/office/drawing/2014/main" id="{8463A835-1847-45CF-812E-8CC3D0F59A39}"/>
              </a:ext>
            </a:extLst>
          </p:cNvPr>
          <p:cNvPicPr>
            <a:picLocks noGrp="1" noChangeAspect="1"/>
          </p:cNvPicPr>
          <p:nvPr>
            <p:ph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074" y="3758184"/>
            <a:ext cx="3048333" cy="2332679"/>
          </a:xfrm>
        </p:spPr>
      </p:pic>
      <p:graphicFrame>
        <p:nvGraphicFramePr>
          <p:cNvPr id="7" name="Platshållare för innehåll 3">
            <a:extLst>
              <a:ext uri="{FF2B5EF4-FFF2-40B4-BE49-F238E27FC236}">
                <a16:creationId xmlns:a16="http://schemas.microsoft.com/office/drawing/2014/main" id="{0E7A4D4D-5115-44AC-877E-86AB4EFDADC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7886239"/>
              </p:ext>
            </p:extLst>
          </p:nvPr>
        </p:nvGraphicFramePr>
        <p:xfrm>
          <a:off x="1195173" y="3758184"/>
          <a:ext cx="3740082" cy="23326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251149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89B162F1-4ADE-460B-A7E6-E8EC82EFE0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899839"/>
            <a:ext cx="9365293" cy="5277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537031"/>
      </p:ext>
    </p:extLst>
  </p:cSld>
  <p:clrMapOvr>
    <a:masterClrMapping/>
  </p:clrMapOvr>
</p:sld>
</file>

<file path=ppt/theme/theme1.xml><?xml version="1.0" encoding="utf-8"?>
<a:theme xmlns:a="http://schemas.openxmlformats.org/drawingml/2006/main" name="Göteborgs Stad – Blå dekor">
  <a:themeElements>
    <a:clrScheme name="Göteborgs Stad Powerpoint">
      <a:dk1>
        <a:sysClr val="windowText" lastClr="000000"/>
      </a:dk1>
      <a:lt1>
        <a:sysClr val="window" lastClr="FFFFFF"/>
      </a:lt1>
      <a:dk2>
        <a:srgbClr val="495663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868"/>
      </a:accent5>
      <a:accent6>
        <a:srgbClr val="674B99"/>
      </a:accent6>
      <a:hlink>
        <a:srgbClr val="0563C1"/>
      </a:hlink>
      <a:folHlink>
        <a:srgbClr val="954F72"/>
      </a:folHlink>
    </a:clrScheme>
    <a:fontScheme name="Göteborgs Stad Powerpoin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gbgs_stad_16-9_mall_samtliga_solida_komplementfarger_sv.potx" id="{4320EBBF-0D8B-40C6-8C69-52BBEEA5C7BB}" vid="{041D6236-F139-49B8-9C55-FA8EC16B8F54}"/>
    </a:ext>
  </a:extLst>
</a:theme>
</file>

<file path=ppt/theme/theme10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öteborgs Stad – Mörkblå dekor">
  <a:themeElements>
    <a:clrScheme name="Göteborgs Stad färgpalett">
      <a:dk1>
        <a:sysClr val="windowText" lastClr="000000"/>
      </a:dk1>
      <a:lt1>
        <a:sysClr val="window" lastClr="FFFFFF"/>
      </a:lt1>
      <a:dk2>
        <a:srgbClr val="495663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868"/>
      </a:accent5>
      <a:accent6>
        <a:srgbClr val="674B99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gbgs_stad_16-9_mall_samtliga_solida_komplementfarger_sv.potx" id="{4320EBBF-0D8B-40C6-8C69-52BBEEA5C7BB}" vid="{14E48037-BB97-4A8F-8C26-33E1CC1D761F}"/>
    </a:ext>
  </a:extLst>
</a:theme>
</file>

<file path=ppt/theme/theme3.xml><?xml version="1.0" encoding="utf-8"?>
<a:theme xmlns:a="http://schemas.openxmlformats.org/drawingml/2006/main" name="Göteborgs Stad – Röd dekor">
  <a:themeElements>
    <a:clrScheme name="Göteborgs Stad färgpalett">
      <a:dk1>
        <a:sysClr val="windowText" lastClr="000000"/>
      </a:dk1>
      <a:lt1>
        <a:sysClr val="window" lastClr="FFFFFF"/>
      </a:lt1>
      <a:dk2>
        <a:srgbClr val="495663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868"/>
      </a:accent5>
      <a:accent6>
        <a:srgbClr val="674B99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gbgs_stad_16-9_mall_samtliga_solida_komplementfarger_sv.potx" id="{4320EBBF-0D8B-40C6-8C69-52BBEEA5C7BB}" vid="{944EDF24-292A-4D16-8503-7A5D8C0879CB}"/>
    </a:ext>
  </a:extLst>
</a:theme>
</file>

<file path=ppt/theme/theme4.xml><?xml version="1.0" encoding="utf-8"?>
<a:theme xmlns:a="http://schemas.openxmlformats.org/drawingml/2006/main" name="Göteborgs Stad – Turkos dekor">
  <a:themeElements>
    <a:clrScheme name="Göteborgs Stad färgpalett">
      <a:dk1>
        <a:sysClr val="windowText" lastClr="000000"/>
      </a:dk1>
      <a:lt1>
        <a:sysClr val="window" lastClr="FFFFFF"/>
      </a:lt1>
      <a:dk2>
        <a:srgbClr val="495663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868"/>
      </a:accent5>
      <a:accent6>
        <a:srgbClr val="674B99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gbgs_stad_16-9_mall_samtliga_solida_komplementfarger_sv.potx" id="{4320EBBF-0D8B-40C6-8C69-52BBEEA5C7BB}" vid="{90C0188D-6053-480F-977A-5F8370CEA316}"/>
    </a:ext>
  </a:extLst>
</a:theme>
</file>

<file path=ppt/theme/theme5.xml><?xml version="1.0" encoding="utf-8"?>
<a:theme xmlns:a="http://schemas.openxmlformats.org/drawingml/2006/main" name="Göteborgs Stad – Rosa dekor">
  <a:themeElements>
    <a:clrScheme name="Göteborgs Stad färgpalett">
      <a:dk1>
        <a:sysClr val="windowText" lastClr="000000"/>
      </a:dk1>
      <a:lt1>
        <a:sysClr val="window" lastClr="FFFFFF"/>
      </a:lt1>
      <a:dk2>
        <a:srgbClr val="495663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868"/>
      </a:accent5>
      <a:accent6>
        <a:srgbClr val="674B99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gbgs_stad_16-9_mall_samtliga_solida_komplementfarger_sv.potx" id="{4320EBBF-0D8B-40C6-8C69-52BBEEA5C7BB}" vid="{C2E2B02D-F08C-4173-B859-A66A31FE74B6}"/>
    </a:ext>
  </a:extLst>
</a:theme>
</file>

<file path=ppt/theme/theme6.xml><?xml version="1.0" encoding="utf-8"?>
<a:theme xmlns:a="http://schemas.openxmlformats.org/drawingml/2006/main" name="Göteborgs Stad – Grön dekor">
  <a:themeElements>
    <a:clrScheme name="Göteborgs Stad färgpalett">
      <a:dk1>
        <a:sysClr val="windowText" lastClr="000000"/>
      </a:dk1>
      <a:lt1>
        <a:sysClr val="window" lastClr="FFFFFF"/>
      </a:lt1>
      <a:dk2>
        <a:srgbClr val="495663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868"/>
      </a:accent5>
      <a:accent6>
        <a:srgbClr val="674B99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gbgs_stad_16-9_mall_samtliga_solida_komplementfarger_sv.potx" id="{4320EBBF-0D8B-40C6-8C69-52BBEEA5C7BB}" vid="{CA5B6547-1412-45FD-B395-D91F55755ECD}"/>
    </a:ext>
  </a:extLst>
</a:theme>
</file>

<file path=ppt/theme/theme7.xml><?xml version="1.0" encoding="utf-8"?>
<a:theme xmlns:a="http://schemas.openxmlformats.org/drawingml/2006/main" name="Göteborgs Stad – Lila dekor">
  <a:themeElements>
    <a:clrScheme name="Göteborgs Stad färgpalett">
      <a:dk1>
        <a:sysClr val="windowText" lastClr="000000"/>
      </a:dk1>
      <a:lt1>
        <a:sysClr val="window" lastClr="FFFFFF"/>
      </a:lt1>
      <a:dk2>
        <a:srgbClr val="495663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868"/>
      </a:accent5>
      <a:accent6>
        <a:srgbClr val="674B99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gbgs_stad_16-9_mall_samtliga_solida_komplementfarger_sv.potx" id="{4320EBBF-0D8B-40C6-8C69-52BBEEA5C7BB}" vid="{F8DAE66C-3D07-4824-870B-B915C57E4A70}"/>
    </a:ext>
  </a:extLst>
</a:theme>
</file>

<file path=ppt/theme/theme8.xml><?xml version="1.0" encoding="utf-8"?>
<a:theme xmlns:a="http://schemas.openxmlformats.org/drawingml/2006/main" name="Göteborgs Stad – Gul dekor">
  <a:themeElements>
    <a:clrScheme name="Göteborgs Stad färgpalett">
      <a:dk1>
        <a:sysClr val="windowText" lastClr="000000"/>
      </a:dk1>
      <a:lt1>
        <a:sysClr val="window" lastClr="FFFFFF"/>
      </a:lt1>
      <a:dk2>
        <a:srgbClr val="495663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868"/>
      </a:accent5>
      <a:accent6>
        <a:srgbClr val="674B99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gbgs_stad_16-9_mall_samtliga_solida_komplementfarger_sv.potx" id="{4320EBBF-0D8B-40C6-8C69-52BBEEA5C7BB}" vid="{121012FF-7880-43A9-B075-8464BF8624C8}"/>
    </a:ext>
  </a:extLst>
</a:theme>
</file>

<file path=ppt/theme/theme9.xml><?xml version="1.0" encoding="utf-8"?>
<a:theme xmlns:a="http://schemas.openxmlformats.org/drawingml/2006/main" name="Office-tema">
  <a:themeElements>
    <a:clrScheme name="Göteborgs Stad Powerpoint">
      <a:dk1>
        <a:sysClr val="windowText" lastClr="000000"/>
      </a:dk1>
      <a:lt1>
        <a:sysClr val="window" lastClr="FFFFFF"/>
      </a:lt1>
      <a:dk2>
        <a:srgbClr val="495663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868"/>
      </a:accent5>
      <a:accent6>
        <a:srgbClr val="674B99"/>
      </a:accent6>
      <a:hlink>
        <a:srgbClr val="0563C1"/>
      </a:hlink>
      <a:folHlink>
        <a:srgbClr val="954F72"/>
      </a:folHlink>
    </a:clrScheme>
    <a:fontScheme name="Göteborgs Stad Powerpoin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879</Words>
  <Application>Microsoft Office PowerPoint</Application>
  <PresentationFormat>Bredbild</PresentationFormat>
  <Paragraphs>156</Paragraphs>
  <Slides>16</Slides>
  <Notes>15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8</vt:i4>
      </vt:variant>
      <vt:variant>
        <vt:lpstr>Bildrubriker</vt:lpstr>
      </vt:variant>
      <vt:variant>
        <vt:i4>16</vt:i4>
      </vt:variant>
    </vt:vector>
  </HeadingPairs>
  <TitlesOfParts>
    <vt:vector size="29" baseType="lpstr">
      <vt:lpstr>Arial</vt:lpstr>
      <vt:lpstr>Arial Black</vt:lpstr>
      <vt:lpstr>Calibri</vt:lpstr>
      <vt:lpstr>Times New Roman</vt:lpstr>
      <vt:lpstr>Wingdings</vt:lpstr>
      <vt:lpstr>Göteborgs Stad – Blå dekor</vt:lpstr>
      <vt:lpstr>Göteborgs Stad – Mörkblå dekor</vt:lpstr>
      <vt:lpstr>Göteborgs Stad – Röd dekor</vt:lpstr>
      <vt:lpstr>Göteborgs Stad – Turkos dekor</vt:lpstr>
      <vt:lpstr>Göteborgs Stad – Rosa dekor</vt:lpstr>
      <vt:lpstr>Göteborgs Stad – Grön dekor</vt:lpstr>
      <vt:lpstr>Göteborgs Stad – Lila dekor</vt:lpstr>
      <vt:lpstr>Göteborgs Stad – Gul dekor</vt:lpstr>
      <vt:lpstr>Dataskyddsförordningen  (DSF/GDPR)</vt:lpstr>
      <vt:lpstr>Artikel 5 DSF - rim av Håkan Karlsson ingenjör och Ny Teknik-läsaren </vt:lpstr>
      <vt:lpstr>Forts. DSF rim </vt:lpstr>
      <vt:lpstr>Organisatoriska förutsättningar</vt:lpstr>
      <vt:lpstr>Dataskyddsombud (DSO) är en resurs för styrelsen och verksamheten</vt:lpstr>
      <vt:lpstr>Informera, ge råd och rekommendationer</vt:lpstr>
      <vt:lpstr>Kontrollera efterlevnaden av DSF</vt:lpstr>
      <vt:lpstr>Fokus på personuppgiftsincidenter (PUI) och konsekvensbedömningar</vt:lpstr>
      <vt:lpstr>PowerPoint-presentation</vt:lpstr>
      <vt:lpstr>PowerPoint-presentation</vt:lpstr>
      <vt:lpstr>DSO:s råd </vt:lpstr>
      <vt:lpstr>Bolagets följsamhet och aktuella händelser</vt:lpstr>
      <vt:lpstr>Artikel 5 DSF - principer för behandling av personuppgifter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Standard 16:9</dc:title>
  <dc:creator/>
  <cp:lastModifiedBy/>
  <cp:revision>1</cp:revision>
  <dcterms:created xsi:type="dcterms:W3CDTF">2018-09-13T15:17:52Z</dcterms:created>
  <dcterms:modified xsi:type="dcterms:W3CDTF">2019-05-09T11:34:27Z</dcterms:modified>
  <cp:contentStatus/>
</cp:coreProperties>
</file>