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5"/>
    <p:sldMasterId id="2147483671" r:id="rId6"/>
    <p:sldMasterId id="2147483718" r:id="rId7"/>
    <p:sldMasterId id="2147483730" r:id="rId8"/>
  </p:sldMasterIdLst>
  <p:notesMasterIdLst>
    <p:notesMasterId r:id="rId45"/>
  </p:notesMasterIdLst>
  <p:sldIdLst>
    <p:sldId id="405" r:id="rId9"/>
    <p:sldId id="414" r:id="rId10"/>
    <p:sldId id="346" r:id="rId11"/>
    <p:sldId id="663" r:id="rId12"/>
    <p:sldId id="662" r:id="rId13"/>
    <p:sldId id="347" r:id="rId14"/>
    <p:sldId id="664" r:id="rId15"/>
    <p:sldId id="308" r:id="rId16"/>
    <p:sldId id="278" r:id="rId17"/>
    <p:sldId id="665" r:id="rId18"/>
    <p:sldId id="666" r:id="rId19"/>
    <p:sldId id="667" r:id="rId20"/>
    <p:sldId id="260" r:id="rId21"/>
    <p:sldId id="419" r:id="rId22"/>
    <p:sldId id="256" r:id="rId23"/>
    <p:sldId id="284" r:id="rId24"/>
    <p:sldId id="264" r:id="rId25"/>
    <p:sldId id="266" r:id="rId26"/>
    <p:sldId id="265" r:id="rId27"/>
    <p:sldId id="267" r:id="rId28"/>
    <p:sldId id="268" r:id="rId29"/>
    <p:sldId id="671" r:id="rId30"/>
    <p:sldId id="418" r:id="rId31"/>
    <p:sldId id="259" r:id="rId32"/>
    <p:sldId id="298" r:id="rId33"/>
    <p:sldId id="672" r:id="rId34"/>
    <p:sldId id="417" r:id="rId35"/>
    <p:sldId id="673" r:id="rId36"/>
    <p:sldId id="674" r:id="rId37"/>
    <p:sldId id="415" r:id="rId38"/>
    <p:sldId id="675" r:id="rId39"/>
    <p:sldId id="277" r:id="rId40"/>
    <p:sldId id="307" r:id="rId41"/>
    <p:sldId id="669" r:id="rId42"/>
    <p:sldId id="670" r:id="rId43"/>
    <p:sldId id="416" r:id="rId44"/>
  </p:sldIdLst>
  <p:sldSz cx="9144000" cy="5143500" type="screen16x9"/>
  <p:notesSz cx="6735763" cy="9866313"/>
  <p:defaultTextStyle>
    <a:defPPr>
      <a:defRPr lang="sv-S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2D7"/>
    <a:srgbClr val="119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8" autoAdjust="0"/>
    <p:restoredTop sz="94634" autoAdjust="0"/>
  </p:normalViewPr>
  <p:slideViewPr>
    <p:cSldViewPr snapToGrid="0" snapToObjects="1">
      <p:cViewPr varScale="1">
        <p:scale>
          <a:sx n="136" d="100"/>
          <a:sy n="136" d="100"/>
        </p:scale>
        <p:origin x="683" y="69"/>
      </p:cViewPr>
      <p:guideLst>
        <p:guide orient="horz" pos="162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18AF0014-4376-4DFC-97E1-0791D22BA0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61DEC5D-EBD1-469E-A162-EE4326490DA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A12A9CF-34C0-433D-B5AA-28E4C9256A39}" type="datetimeFigureOut">
              <a:rPr lang="sv-SE"/>
              <a:pPr>
                <a:defRPr/>
              </a:pPr>
              <a:t>2019-10-21</a:t>
            </a:fld>
            <a:endParaRPr lang="sv-SE"/>
          </a:p>
        </p:txBody>
      </p:sp>
      <p:sp>
        <p:nvSpPr>
          <p:cNvPr id="4" name="Platshållare för bildobjekt 3">
            <a:extLst>
              <a:ext uri="{FF2B5EF4-FFF2-40B4-BE49-F238E27FC236}">
                <a16:creationId xmlns:a16="http://schemas.microsoft.com/office/drawing/2014/main" id="{F0DD2992-7C4A-4B31-B80F-F958DC5CF1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>
            <a:extLst>
              <a:ext uri="{FF2B5EF4-FFF2-40B4-BE49-F238E27FC236}">
                <a16:creationId xmlns:a16="http://schemas.microsoft.com/office/drawing/2014/main" id="{0DE5DC10-B161-48C1-88C0-6A15C9B2C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54" tIns="45377" rIns="90754" bIns="45377" rtlCol="0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5B6D39A-1D28-4448-A6C5-B07B06CB39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371284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3F5754D-1CF0-4EE7-8721-2121B150A5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5375" y="9371284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942FD5B-DBB4-4C54-985F-4E213E001F2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/>
          </p:nvPr>
        </p:nvSpPr>
        <p:spPr>
          <a:xfrm>
            <a:off x="371475" y="681038"/>
            <a:ext cx="6056313" cy="34067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Kan man ändra så att  ringarna krokar i varandra på ett tydligt sätt?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text 15"/>
          <p:cNvSpPr>
            <a:spLocks noGrp="1"/>
          </p:cNvSpPr>
          <p:nvPr>
            <p:ph type="body" sz="quarter" idx="10"/>
          </p:nvPr>
        </p:nvSpPr>
        <p:spPr>
          <a:xfrm>
            <a:off x="1169882" y="1664159"/>
            <a:ext cx="6804236" cy="553998"/>
          </a:xfrm>
          <a:prstGeom prst="rect">
            <a:avLst/>
          </a:prstGeom>
        </p:spPr>
        <p:txBody>
          <a:bodyPr/>
          <a:lstStyle>
            <a:lvl1pPr>
              <a:defRPr sz="4800" b="1" i="0" kern="1200" cap="all" baseline="0">
                <a:latin typeface="Arial"/>
                <a:cs typeface="Arial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16405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4106BA-511B-0A4E-8653-11CC6E660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0A93A2-94EF-6E4E-B527-75D6A83AB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1AE68C8-F4B9-584D-BE4C-DCB5C2A49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E5AF-0C36-EA48-903B-CC22556BDB72}" type="datetimeFigureOut">
              <a:rPr lang="sv-SE" smtClean="0"/>
              <a:t>2019-10-21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019A0F6-6E37-7F47-881F-329AE15A4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FA1C85F-8C73-3E48-AA15-A6AC24846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7DF9-A0B5-414E-A631-FDFC97F552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485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E9585B-4363-DF44-8283-E8CBD5C5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17958C-644D-854D-973C-BD542EFE2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8CE2F7D-EF62-E841-B818-CA72356A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E5AF-0C36-EA48-903B-CC22556BDB72}" type="datetimeFigureOut">
              <a:rPr lang="sv-SE" smtClean="0"/>
              <a:t>2019-10-21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5B1016B-2FD9-C941-842F-ADD67D97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F324AAD-B188-0549-9E21-970D87BD0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7DF9-A0B5-414E-A631-FDFC97F552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58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36B773-B321-B241-B372-A0C61D59A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21234B-122E-0C47-A73C-947341F24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885ABF6-609C-CC41-A561-66721C8AF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E5AF-0C36-EA48-903B-CC22556BDB72}" type="datetimeFigureOut">
              <a:rPr lang="sv-SE" smtClean="0"/>
              <a:t>2019-10-21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3BA55F8-82E9-3246-B2E8-497D38CC2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45E00D8-7B5E-054E-BD1C-1795E6F7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7DF9-A0B5-414E-A631-FDFC97F552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5738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4340A3-595F-F946-8E16-E7096FBD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5D06C86-6A35-C746-AD46-5A7596D65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33B8B76-5316-8740-996D-CC5A81590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ED272C5-22CE-1444-AD85-AB2851D77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E5AF-0C36-EA48-903B-CC22556BDB72}" type="datetimeFigureOut">
              <a:rPr lang="sv-SE" smtClean="0"/>
              <a:t>2019-10-21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DE76CB1-4497-8244-B201-C37A0197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321DA12-6EE1-A948-905A-E939DD573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7DF9-A0B5-414E-A631-FDFC97F552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977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B7CD8A-8825-FB44-B793-868B25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2CD94A4-C203-E340-AC0F-C6D16F26C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F13F334-EA1C-6247-BD40-E18A940D8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CC3107A-D00F-6645-B73E-050A845E9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602DAD2-287C-254F-94A6-91D4D249ED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A2AE78E-2D5B-7944-B45D-73151876D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E5AF-0C36-EA48-903B-CC22556BDB72}" type="datetimeFigureOut">
              <a:rPr lang="sv-SE" smtClean="0"/>
              <a:t>2019-10-21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A56363D-4F82-BC4E-B784-B1DEF2CDF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448411F-07E1-C44C-B01E-EA08FBA4F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7DF9-A0B5-414E-A631-FDFC97F552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6874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54716C-1D5A-6A47-8B79-6F9788312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75D24D5-40F3-F14A-AB27-EF2753702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E5AF-0C36-EA48-903B-CC22556BDB72}" type="datetimeFigureOut">
              <a:rPr lang="sv-SE" smtClean="0"/>
              <a:t>2019-10-21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59DAD8B-931A-A441-81D4-C5E6B474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1D09D70-58B6-F342-9947-5654054F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7DF9-A0B5-414E-A631-FDFC97F552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6882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5AF6AD8-5161-8548-89BF-090D49C0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E5AF-0C36-EA48-903B-CC22556BDB72}" type="datetimeFigureOut">
              <a:rPr lang="sv-SE" smtClean="0"/>
              <a:t>2019-10-21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19F5C23-CCA6-EF4E-8F7E-C9343C57D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4824392-0489-3146-AF0C-D806BFA4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7DF9-A0B5-414E-A631-FDFC97F552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1128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CFF08D-1038-F24C-9854-E4D8A9490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8E9C57A-A21A-8C4A-BC04-D499F9DED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8059D17-33F0-D945-802B-3D492C17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FFF5D66-AECF-814E-AE0E-A6125BEDC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E5AF-0C36-EA48-903B-CC22556BDB72}" type="datetimeFigureOut">
              <a:rPr lang="sv-SE" smtClean="0"/>
              <a:t>2019-10-21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571E4C6-A51B-834C-B01C-07313B52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1912345-168D-C54F-9F82-CC7032EC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7DF9-A0B5-414E-A631-FDFC97F552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5942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E92BD9-04C2-244E-A7B6-59F2E224E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D9E4F1D-4521-D441-8C40-5453D8F48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B5FF6D-3C5C-0749-8BBF-BA7F6EDD5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F5D8E7A-2E2B-804E-BBCC-4F26E7551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E5AF-0C36-EA48-903B-CC22556BDB72}" type="datetimeFigureOut">
              <a:rPr lang="sv-SE" smtClean="0"/>
              <a:t>2019-10-21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3E14F1D-D97D-8647-87D2-47DC273B4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AFCEF3D-CEE5-2D40-9CD9-F7FC4318A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7DF9-A0B5-414E-A631-FDFC97F552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3470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1A77AD-4085-544E-ADB3-8DAABF163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BAEB255-4339-AC47-AAC2-E98264E92B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3B4DFAA-45A8-BC41-A4B4-128D23C39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E5AF-0C36-EA48-903B-CC22556BDB72}" type="datetimeFigureOut">
              <a:rPr lang="sv-SE" smtClean="0"/>
              <a:t>2019-10-21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1897584-99AB-284F-B07D-2D3FC8688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69533-C0C8-0241-84B5-863B1288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7DF9-A0B5-414E-A631-FDFC97F552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712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488950" y="556200"/>
            <a:ext cx="7680272" cy="707886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 algn="l">
              <a:buNone/>
              <a:defRPr sz="4000" b="1" i="0" cap="none">
                <a:solidFill>
                  <a:srgbClr val="00A2D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039867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5CCB1D1-9A8E-ED4C-BAE6-47E405356E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BCA00D1-0E76-E74D-AFD0-5A814C06E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4530113-423E-CF42-896B-682F32391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E5AF-0C36-EA48-903B-CC22556BDB72}" type="datetimeFigureOut">
              <a:rPr lang="sv-SE" smtClean="0"/>
              <a:t>2019-10-21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E41932-BD9C-A441-A7AF-C5E028905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6B85B1-809B-8242-85DC-14CD0C68B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C7DF9-A0B5-414E-A631-FDFC97F552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406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bild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21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34290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68580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102870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137160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40145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0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392107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Titeltext</a:t>
            </a:r>
          </a:p>
        </p:txBody>
      </p:sp>
      <p:sp>
        <p:nvSpPr>
          <p:cNvPr id="39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96768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8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64402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xt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1" cy="994172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3"/>
            <a:ext cx="3868342" cy="61793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8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4629150" y="1260873"/>
            <a:ext cx="3887391" cy="61793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450490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179263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el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Titeltext</a:t>
            </a:r>
          </a:p>
        </p:txBody>
      </p:sp>
      <p:sp>
        <p:nvSpPr>
          <p:cNvPr id="82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83" name="Platshållare för text 3"/>
          <p:cNvSpPr>
            <a:spLocks noGrp="1"/>
          </p:cNvSpPr>
          <p:nvPr>
            <p:ph type="body" sz="quarter" idx="13"/>
          </p:nvPr>
        </p:nvSpPr>
        <p:spPr>
          <a:xfrm>
            <a:off x="629840" y="1543050"/>
            <a:ext cx="2949179" cy="28586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8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45190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el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Titeltext</a:t>
            </a:r>
          </a:p>
        </p:txBody>
      </p:sp>
      <p:sp>
        <p:nvSpPr>
          <p:cNvPr id="92" name="Platshållare för bild 2"/>
          <p:cNvSpPr>
            <a:spLocks noGrp="1"/>
          </p:cNvSpPr>
          <p:nvPr>
            <p:ph type="pic" sz="half" idx="13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9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25662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02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0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081623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488951" y="556200"/>
            <a:ext cx="8158297" cy="707886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 algn="l">
              <a:buNone/>
              <a:defRPr sz="4000" b="1" i="0" cap="none">
                <a:solidFill>
                  <a:srgbClr val="00A2D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text 13"/>
          <p:cNvSpPr>
            <a:spLocks noGrp="1"/>
          </p:cNvSpPr>
          <p:nvPr>
            <p:ph type="body" sz="quarter" idx="12"/>
          </p:nvPr>
        </p:nvSpPr>
        <p:spPr>
          <a:xfrm>
            <a:off x="488951" y="1493101"/>
            <a:ext cx="6017889" cy="1797415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24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3355004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eltext"/>
          <p:cNvSpPr txBox="1">
            <a:spLocks noGrp="1"/>
          </p:cNvSpPr>
          <p:nvPr>
            <p:ph type="title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11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1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249829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488950" y="557035"/>
            <a:ext cx="8101220" cy="707886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 algn="l">
              <a:buNone/>
              <a:defRPr sz="4000" b="1" i="0" cap="none">
                <a:solidFill>
                  <a:srgbClr val="00A2D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5" name="Platshållare för text 13"/>
          <p:cNvSpPr>
            <a:spLocks noGrp="1"/>
          </p:cNvSpPr>
          <p:nvPr>
            <p:ph type="body" sz="quarter" idx="12"/>
          </p:nvPr>
        </p:nvSpPr>
        <p:spPr>
          <a:xfrm>
            <a:off x="488951" y="1494107"/>
            <a:ext cx="6017889" cy="2763834"/>
          </a:xfrm>
          <a:prstGeom prst="rect">
            <a:avLst/>
          </a:prstGeom>
        </p:spPr>
        <p:txBody>
          <a:bodyPr vert="horz">
            <a:spAutoFit/>
          </a:bodyPr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 sz="24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0242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488950" y="556200"/>
            <a:ext cx="8215375" cy="707886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 algn="l">
              <a:buNone/>
              <a:defRPr sz="4000" b="1" i="0" cap="none">
                <a:solidFill>
                  <a:srgbClr val="00A2D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Platshållare för bild 20"/>
          <p:cNvSpPr>
            <a:spLocks noGrp="1"/>
          </p:cNvSpPr>
          <p:nvPr>
            <p:ph type="pic" sz="quarter" idx="13"/>
          </p:nvPr>
        </p:nvSpPr>
        <p:spPr>
          <a:xfrm>
            <a:off x="488950" y="1493100"/>
            <a:ext cx="5632616" cy="2372916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buNone/>
              <a:defRPr sz="1800">
                <a:latin typeface=""/>
              </a:defRPr>
            </a:lvl1pPr>
          </a:lstStyle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72359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488950" y="556200"/>
            <a:ext cx="8139422" cy="707886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 algn="l">
              <a:buNone/>
              <a:defRPr sz="4000" b="1" i="0" cap="none">
                <a:solidFill>
                  <a:srgbClr val="00A2D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text 13"/>
          <p:cNvSpPr>
            <a:spLocks noGrp="1"/>
          </p:cNvSpPr>
          <p:nvPr>
            <p:ph type="body" sz="quarter" idx="12"/>
          </p:nvPr>
        </p:nvSpPr>
        <p:spPr>
          <a:xfrm>
            <a:off x="488951" y="1493101"/>
            <a:ext cx="4497046" cy="1797415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24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6" name="Platshållare för bild 20"/>
          <p:cNvSpPr>
            <a:spLocks noGrp="1"/>
          </p:cNvSpPr>
          <p:nvPr>
            <p:ph type="pic" sz="quarter" idx="13"/>
          </p:nvPr>
        </p:nvSpPr>
        <p:spPr>
          <a:xfrm>
            <a:off x="5243822" y="1493101"/>
            <a:ext cx="3384550" cy="1425197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buNone/>
              <a:defRPr sz="1800">
                <a:latin typeface=""/>
              </a:defRPr>
            </a:lvl1pPr>
          </a:lstStyle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52767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488951" y="556200"/>
            <a:ext cx="8158297" cy="707886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 algn="l">
              <a:buNone/>
              <a:defRPr sz="4000" b="1" i="0" cap="none">
                <a:solidFill>
                  <a:srgbClr val="00A2D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text 13"/>
          <p:cNvSpPr>
            <a:spLocks noGrp="1"/>
          </p:cNvSpPr>
          <p:nvPr>
            <p:ph type="body" sz="quarter" idx="12"/>
          </p:nvPr>
        </p:nvSpPr>
        <p:spPr>
          <a:xfrm>
            <a:off x="488951" y="1493101"/>
            <a:ext cx="6017889" cy="1797415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24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187339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vå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488950" y="556200"/>
            <a:ext cx="7680272" cy="707886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 algn="l">
              <a:buNone/>
              <a:defRPr sz="4000" b="1" i="0" cap="none">
                <a:solidFill>
                  <a:srgbClr val="00A2D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text 13"/>
          <p:cNvSpPr>
            <a:spLocks noGrp="1"/>
          </p:cNvSpPr>
          <p:nvPr>
            <p:ph type="body" sz="quarter" idx="12"/>
          </p:nvPr>
        </p:nvSpPr>
        <p:spPr>
          <a:xfrm>
            <a:off x="488950" y="1493101"/>
            <a:ext cx="7680273" cy="1581972"/>
          </a:xfrm>
          <a:prstGeom prst="rect">
            <a:avLst/>
          </a:prstGeom>
        </p:spPr>
        <p:txBody>
          <a:bodyPr vert="horz" wrap="square" numCol="2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24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108683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488950" y="556200"/>
            <a:ext cx="7680272" cy="707886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 algn="l">
              <a:buNone/>
              <a:defRPr sz="4000" b="1" i="0" cap="none">
                <a:solidFill>
                  <a:srgbClr val="00A2D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10916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objekt 3">
            <a:extLst>
              <a:ext uri="{FF2B5EF4-FFF2-40B4-BE49-F238E27FC236}">
                <a16:creationId xmlns:a16="http://schemas.microsoft.com/office/drawing/2014/main" id="{3E154DCF-9B94-4EFF-BEE1-7012133259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075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6" r:id="rId2"/>
    <p:sldLayoutId id="2147483717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bg1"/>
          </a:solidFill>
          <a:latin typeface="Mercedes Serial Bold"/>
          <a:ea typeface="Mercedes Serial Bold"/>
          <a:cs typeface="Mercedes Serial Bold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Mercedes Serial Bold"/>
          <a:ea typeface="Mercedes Serial Bold"/>
          <a:cs typeface="Mercedes Serial Bold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Mercedes Serial Bold"/>
          <a:ea typeface="Mercedes Serial Bold"/>
          <a:cs typeface="Mercedes Serial Bold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Mercedes Serial Bold"/>
          <a:ea typeface="Mercedes Serial Bold"/>
          <a:cs typeface="Mercedes Serial Bold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Mercedes Serial Bold"/>
          <a:ea typeface="Mercedes Serial Bold"/>
          <a:cs typeface="Mercedes Serial Bold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Mercedes Serial Bold"/>
          <a:ea typeface="Mercedes Serial Bold"/>
          <a:cs typeface="Mercedes Serial Bold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Mercedes Serial Bold"/>
          <a:ea typeface="Mercedes Serial Bold"/>
          <a:cs typeface="Mercedes Serial Bold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Mercedes Serial Bold"/>
          <a:ea typeface="Mercedes Serial Bold"/>
          <a:cs typeface="Mercedes Serial Bold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Mercedes Serial Bold"/>
          <a:ea typeface="Mercedes Serial Bold"/>
          <a:cs typeface="Mercedes Serial Bold"/>
        </a:defRPr>
      </a:lvl9pPr>
    </p:titleStyle>
    <p:bodyStyle>
      <a:lvl1pPr algn="ctr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3400" kern="1200">
          <a:solidFill>
            <a:schemeClr val="bg1"/>
          </a:solidFill>
          <a:latin typeface="DINOT"/>
          <a:ea typeface="DINOT"/>
          <a:cs typeface="DINOT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DINOT"/>
          <a:cs typeface="DINOT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DINOT"/>
          <a:cs typeface="DINOT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DINOT"/>
          <a:cs typeface="DINOT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DINOT"/>
          <a:cs typeface="DINO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objekt 1" descr="12.jpg">
            <a:extLst>
              <a:ext uri="{FF2B5EF4-FFF2-40B4-BE49-F238E27FC236}">
                <a16:creationId xmlns:a16="http://schemas.microsoft.com/office/drawing/2014/main" id="{8EDCF17E-B9C2-402D-8330-EC77AB09F7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075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4AFA54D-6421-D845-B31C-F26E0D18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0000"/>
            <a:ext cx="7886700" cy="82921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C2AE94D-E6E5-D845-A022-553951F2C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F6EA0D-4E02-CB41-AFCE-A59C832A5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3E5AF-0C36-EA48-903B-CC22556BDB72}" type="datetimeFigureOut">
              <a:rPr lang="sv-SE" smtClean="0"/>
              <a:t>2019-10-21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4103044-0804-3442-923C-3997E159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F56B595-266B-504C-9172-AF21EFEB2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C7DF9-A0B5-414E-A631-FDFC97F552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51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Systemtypsnitt normalt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8288367" y="4788769"/>
            <a:ext cx="226984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64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925829" marR="0" indent="-240029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2954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6383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9812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3241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6670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0099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D44AB5A-98BE-4BB8-85E8-9AA74637BE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Verksamhetsplan 2020</a:t>
            </a:r>
          </a:p>
        </p:txBody>
      </p:sp>
    </p:spTree>
    <p:extLst>
      <p:ext uri="{BB962C8B-B14F-4D97-AF65-F5344CB8AC3E}">
        <p14:creationId xmlns:p14="http://schemas.microsoft.com/office/powerpoint/2010/main" val="3661200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7A457C1-07B0-45E0-9C2B-598EFAE8AB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Hälsostugan i samverkan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F2F0F85-6974-4CD6-90A0-F57D32A37A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952" y="1494107"/>
            <a:ext cx="3735870" cy="3588675"/>
          </a:xfrm>
        </p:spPr>
        <p:txBody>
          <a:bodyPr/>
          <a:lstStyle/>
          <a:p>
            <a:r>
              <a:rPr lang="sv-SE" dirty="0"/>
              <a:t>Mötesplats för hälsa och sociala möten</a:t>
            </a:r>
          </a:p>
          <a:p>
            <a:r>
              <a:rPr lang="sv-SE" dirty="0"/>
              <a:t>Skillnad i livslängd</a:t>
            </a:r>
          </a:p>
          <a:p>
            <a:r>
              <a:rPr lang="sv-SE" dirty="0"/>
              <a:t>Statistik – medel deltagare/vecka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37D11E2-4AAC-4A14-B598-DB15B9D45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26" y="1494107"/>
            <a:ext cx="3309580" cy="2482185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B42EAFE9-92C2-4967-8CFE-0D9C13F7C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610" y="3204010"/>
            <a:ext cx="2182782" cy="6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45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E696F63-94EE-4DCD-B439-CD039F3A1E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951" y="268534"/>
            <a:ext cx="8101220" cy="1323439"/>
          </a:xfrm>
        </p:spPr>
        <p:txBody>
          <a:bodyPr/>
          <a:lstStyle/>
          <a:p>
            <a:r>
              <a:rPr lang="sv-SE" dirty="0"/>
              <a:t>Exempel på långsiktiga samarbeten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B16FD57-2507-4EC1-8730-128448A30A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951" y="1494107"/>
            <a:ext cx="6017889" cy="4555093"/>
          </a:xfrm>
        </p:spPr>
        <p:txBody>
          <a:bodyPr/>
          <a:lstStyle/>
          <a:p>
            <a:r>
              <a:rPr lang="sv-SE" dirty="0"/>
              <a:t>GAIS i Gårdsten 2016 – ca 100 ungdomar varje vecka</a:t>
            </a:r>
          </a:p>
          <a:p>
            <a:r>
              <a:rPr lang="sv-SE" dirty="0"/>
              <a:t>GKSS o Rotary 2005 – ca 350 ungdomar som lärt sig segla</a:t>
            </a:r>
          </a:p>
          <a:p>
            <a:r>
              <a:rPr lang="sv-SE" dirty="0"/>
              <a:t>Göteborgsvarvet 2010 – Från 0 deltagare på loppen till 5-10 varje år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9539168-3472-4624-9728-3E268845A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1" t="13975" r="11710" b="19097"/>
          <a:stretch/>
        </p:blipFill>
        <p:spPr>
          <a:xfrm>
            <a:off x="5295697" y="1591973"/>
            <a:ext cx="3727230" cy="226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22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latshållare för text 1">
            <a:extLst>
              <a:ext uri="{FF2B5EF4-FFF2-40B4-BE49-F238E27FC236}">
                <a16:creationId xmlns:a16="http://schemas.microsoft.com/office/drawing/2014/main" id="{945DFAC4-89B5-4D09-BAD1-6BA738B75536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488950" y="555625"/>
            <a:ext cx="8158163" cy="708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v-SE" altLang="sv-SE">
                <a:latin typeface="Arial" panose="020B0604020202020204" pitchFamily="34" charset="0"/>
                <a:cs typeface="Arial" panose="020B0604020202020204" pitchFamily="34" charset="0"/>
              </a:rPr>
              <a:t>Gårdstensskolan</a:t>
            </a:r>
          </a:p>
        </p:txBody>
      </p:sp>
      <p:sp>
        <p:nvSpPr>
          <p:cNvPr id="20483" name="Platshållare för text 2">
            <a:extLst>
              <a:ext uri="{FF2B5EF4-FFF2-40B4-BE49-F238E27FC236}">
                <a16:creationId xmlns:a16="http://schemas.microsoft.com/office/drawing/2014/main" id="{B5968FA9-75BD-4DB0-B085-EA5062841E64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 bwMode="auto">
          <a:xfrm>
            <a:off x="488950" y="1275867"/>
            <a:ext cx="6953250" cy="2991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buFont typeface="Arial" panose="020B0604020202020204" pitchFamily="34" charset="0"/>
              <a:buNone/>
            </a:pPr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Samverkansmöten mellan bolaget, FOU inom Framtiden, Grundskoleförvaltningen och Lokalförvaltningen</a:t>
            </a:r>
          </a:p>
          <a:p>
            <a:pPr marL="457200" indent="-457200" fontAlgn="base">
              <a:buFont typeface="Arial" panose="020B0604020202020204" pitchFamily="34" charset="0"/>
              <a:buAutoNum type="arabicPeriod"/>
            </a:pPr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Tidplan</a:t>
            </a:r>
          </a:p>
          <a:p>
            <a:pPr marL="457200" indent="-457200" fontAlgn="base">
              <a:buFont typeface="Arial" panose="020B0604020202020204" pitchFamily="34" charset="0"/>
              <a:buAutoNum type="arabicPeriod"/>
            </a:pPr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Handlingsplan</a:t>
            </a:r>
          </a:p>
          <a:p>
            <a:pPr marL="457200" indent="-457200" fontAlgn="base">
              <a:buFont typeface="Arial" panose="020B0604020202020204" pitchFamily="34" charset="0"/>
              <a:buAutoNum type="arabicPeriod"/>
            </a:pPr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Genomförande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303A228-BD18-463F-BB4C-BA5B3B8ED4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3798" y="429064"/>
            <a:ext cx="2542717" cy="1077218"/>
          </a:xfrm>
        </p:spPr>
        <p:txBody>
          <a:bodyPr/>
          <a:lstStyle/>
          <a:p>
            <a:r>
              <a:rPr lang="sv-SE" dirty="0"/>
              <a:t>GP 1 okt </a:t>
            </a:r>
            <a:r>
              <a:rPr lang="sv-SE" sz="2400" dirty="0"/>
              <a:t>angående Lärarbehörighet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2D0F1E7-88DA-40C1-AC04-4464880D2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2" t="7416" r="4493"/>
          <a:stretch/>
        </p:blipFill>
        <p:spPr>
          <a:xfrm>
            <a:off x="1061061" y="44007"/>
            <a:ext cx="3476676" cy="4762093"/>
          </a:xfrm>
          <a:prstGeom prst="rect">
            <a:avLst/>
          </a:prstGeom>
        </p:spPr>
      </p:pic>
      <p:sp>
        <p:nvSpPr>
          <p:cNvPr id="10" name="Ellips 9">
            <a:extLst>
              <a:ext uri="{FF2B5EF4-FFF2-40B4-BE49-F238E27FC236}">
                <a16:creationId xmlns:a16="http://schemas.microsoft.com/office/drawing/2014/main" id="{8DC061A8-F35E-4931-B656-5854466FA4F9}"/>
              </a:ext>
            </a:extLst>
          </p:cNvPr>
          <p:cNvSpPr/>
          <p:nvPr/>
        </p:nvSpPr>
        <p:spPr>
          <a:xfrm>
            <a:off x="3056150" y="3916761"/>
            <a:ext cx="973078" cy="18581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4715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07D99B4-1072-4F84-99ED-1C2465516A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950" y="154464"/>
            <a:ext cx="7680272" cy="707886"/>
          </a:xfrm>
        </p:spPr>
        <p:txBody>
          <a:bodyPr/>
          <a:lstStyle/>
          <a:p>
            <a:r>
              <a:rPr lang="sv-SE" dirty="0"/>
              <a:t>Skolresultat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79A46B6-D8BA-4900-8DC0-258B04994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43" y="1055608"/>
            <a:ext cx="4164483" cy="2748607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EEFB1C5-9CC3-40E9-AF07-325720B2E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74" y="1055608"/>
            <a:ext cx="4435083" cy="27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11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ktangel"/>
          <p:cNvSpPr/>
          <p:nvPr/>
        </p:nvSpPr>
        <p:spPr>
          <a:xfrm>
            <a:off x="-1301750" y="-939801"/>
            <a:ext cx="10976219" cy="7304684"/>
          </a:xfrm>
          <a:prstGeom prst="rect">
            <a:avLst/>
          </a:prstGeom>
          <a:solidFill>
            <a:srgbClr val="F6CD2D"/>
          </a:solidFill>
          <a:ln w="12700">
            <a:miter lim="400000"/>
          </a:ln>
        </p:spPr>
        <p:txBody>
          <a:bodyPr lIns="34289" rIns="34289" anchor="ctr"/>
          <a:lstStyle/>
          <a:p>
            <a:pPr defTabSz="685800" eaLnBrk="1" fontAlgn="auto">
              <a:spcBef>
                <a:spcPts val="0"/>
              </a:spcBef>
              <a:spcAft>
                <a:spcPts val="0"/>
              </a:spcAft>
            </a:pPr>
            <a:endParaRPr sz="135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131" name="Läxhjälpen - original (101871).jpg" descr="Läxhjälpen - original (101871).jpg"/>
          <p:cNvPicPr>
            <a:picLocks noChangeAspect="1"/>
          </p:cNvPicPr>
          <p:nvPr/>
        </p:nvPicPr>
        <p:blipFill>
          <a:blip r:embed="rId2">
            <a:alphaModFix amt="83041"/>
          </a:blip>
          <a:stretch>
            <a:fillRect/>
          </a:stretch>
        </p:blipFill>
        <p:spPr>
          <a:xfrm>
            <a:off x="-1" y="-335180"/>
            <a:ext cx="9144001" cy="6095442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ommunity skola"/>
          <p:cNvSpPr txBox="1">
            <a:spLocks noGrp="1"/>
          </p:cNvSpPr>
          <p:nvPr>
            <p:ph type="title"/>
          </p:nvPr>
        </p:nvSpPr>
        <p:spPr>
          <a:xfrm>
            <a:off x="303120" y="74721"/>
            <a:ext cx="5388159" cy="2423164"/>
          </a:xfrm>
          <a:prstGeom prst="rect">
            <a:avLst/>
          </a:prstGeom>
        </p:spPr>
        <p:txBody>
          <a:bodyPr lIns="34289" tIns="34289" rIns="34289" bIns="34289" anchor="b">
            <a:normAutofit/>
          </a:bodyPr>
          <a:lstStyle>
            <a:lvl1pPr algn="l" defTabSz="452627">
              <a:lnSpc>
                <a:spcPct val="100000"/>
              </a:lnSpc>
              <a:defRPr sz="6300">
                <a:latin typeface="Lota Grotesque Black"/>
                <a:ea typeface="Lota Grotesque Black"/>
                <a:cs typeface="Lota Grotesque Black"/>
                <a:sym typeface="Lota Grotesque Black"/>
              </a:defRPr>
            </a:lvl1pPr>
          </a:lstStyle>
          <a:p>
            <a:r>
              <a:rPr lang="sv-SE"/>
              <a:t>Communityskola</a:t>
            </a:r>
          </a:p>
        </p:txBody>
      </p:sp>
      <p:sp>
        <p:nvSpPr>
          <p:cNvPr id="133" name="Underrubrik 2"/>
          <p:cNvSpPr txBox="1"/>
          <p:nvPr/>
        </p:nvSpPr>
        <p:spPr>
          <a:xfrm>
            <a:off x="303120" y="1331166"/>
            <a:ext cx="5159932" cy="49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normAutofit/>
          </a:bodyPr>
          <a:lstStyle>
            <a:lvl1pPr defTabSz="457200">
              <a:spcBef>
                <a:spcPts val="1000"/>
              </a:spcBef>
              <a:defRPr sz="2800">
                <a:solidFill>
                  <a:srgbClr val="FFFFFF"/>
                </a:solidFill>
                <a:latin typeface="Lota Grotesque Light"/>
                <a:ea typeface="Lota Grotesque Light"/>
                <a:cs typeface="Lota Grotesque Light"/>
                <a:sym typeface="Lota Grotesque Light"/>
              </a:defRPr>
            </a:lvl1pPr>
          </a:lstStyle>
          <a:p>
            <a:pPr defTabSz="342900" eaLnBrk="1" fontAlgn="auto">
              <a:spcBef>
                <a:spcPts val="750"/>
              </a:spcBef>
              <a:spcAft>
                <a:spcPts val="0"/>
              </a:spcAft>
            </a:pPr>
            <a:r>
              <a:rPr sz="2100" kern="0"/>
              <a:t>Räddningsmissionens</a:t>
            </a:r>
          </a:p>
        </p:txBody>
      </p:sp>
      <p:sp>
        <p:nvSpPr>
          <p:cNvPr id="134" name="Linje"/>
          <p:cNvSpPr/>
          <p:nvPr/>
        </p:nvSpPr>
        <p:spPr>
          <a:xfrm>
            <a:off x="-255679" y="5115010"/>
            <a:ext cx="9655360" cy="1"/>
          </a:xfrm>
          <a:prstGeom prst="line">
            <a:avLst/>
          </a:prstGeom>
          <a:ln w="508000">
            <a:solidFill>
              <a:srgbClr val="008F8E"/>
            </a:solidFill>
            <a:miter lim="400000"/>
          </a:ln>
        </p:spPr>
        <p:txBody>
          <a:bodyPr lIns="34289" tIns="34289" rIns="34289" bIns="34289"/>
          <a:lstStyle/>
          <a:p>
            <a:pPr defTabSz="342900" eaLnBrk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Lota Grotesque Regular"/>
              </a:defRPr>
            </a:pPr>
            <a:endParaRPr sz="1350" kern="0">
              <a:solidFill>
                <a:srgbClr val="000000"/>
              </a:solidFill>
              <a:latin typeface="Lota Grotesque Regular"/>
              <a:sym typeface="Lota Grotesque Regular"/>
            </a:endParaRPr>
          </a:p>
        </p:txBody>
      </p:sp>
      <p:pic>
        <p:nvPicPr>
          <p:cNvPr id="135" name="RM logo CMYK - original (279970).png" descr="RM logo CMYK - original (279970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16" y="4121487"/>
            <a:ext cx="2416871" cy="335083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Linje"/>
          <p:cNvSpPr/>
          <p:nvPr/>
        </p:nvSpPr>
        <p:spPr>
          <a:xfrm>
            <a:off x="329412" y="1181794"/>
            <a:ext cx="916350" cy="2"/>
          </a:xfrm>
          <a:prstGeom prst="line">
            <a:avLst/>
          </a:prstGeom>
          <a:ln w="165100">
            <a:solidFill>
              <a:srgbClr val="F6CD2D"/>
            </a:solidFill>
            <a:miter lim="400000"/>
          </a:ln>
        </p:spPr>
        <p:txBody>
          <a:bodyPr lIns="34289" tIns="34289" rIns="34289" bIns="34289"/>
          <a:lstStyle/>
          <a:p>
            <a:pPr defTabSz="342900" eaLnBrk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Lota Grotesque Regular"/>
              </a:defRPr>
            </a:pPr>
            <a:endParaRPr sz="1350" kern="0">
              <a:solidFill>
                <a:srgbClr val="000000"/>
              </a:solidFill>
              <a:latin typeface="Lota Grotesque Regular"/>
              <a:sym typeface="Lota Grotesque Regular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Läxhjälpen - original (101833).jpg" descr="Läxhjälpen - original (101833).jpg"/>
          <p:cNvPicPr>
            <a:picLocks noChangeAspect="1"/>
          </p:cNvPicPr>
          <p:nvPr/>
        </p:nvPicPr>
        <p:blipFill>
          <a:blip r:embed="rId3"/>
          <a:srcRect r="25200"/>
          <a:stretch>
            <a:fillRect/>
          </a:stretch>
        </p:blipFill>
        <p:spPr>
          <a:xfrm>
            <a:off x="-1445817" y="-168374"/>
            <a:ext cx="5770961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Rubrik 1"/>
          <p:cNvSpPr txBox="1">
            <a:spLocks noGrp="1"/>
          </p:cNvSpPr>
          <p:nvPr>
            <p:ph type="title"/>
          </p:nvPr>
        </p:nvSpPr>
        <p:spPr>
          <a:xfrm>
            <a:off x="4528726" y="1151985"/>
            <a:ext cx="4349630" cy="1746946"/>
          </a:xfrm>
          <a:prstGeom prst="rect">
            <a:avLst/>
          </a:prstGeom>
        </p:spPr>
        <p:txBody>
          <a:bodyPr>
            <a:noAutofit/>
          </a:bodyPr>
          <a:lstStyle>
            <a:lvl1pPr defTabSz="612648">
              <a:defRPr sz="3618">
                <a:latin typeface="Lota Grotesque Black"/>
                <a:ea typeface="Lota Grotesque Black"/>
                <a:cs typeface="Lota Grotesque Black"/>
                <a:sym typeface="Lota Grotesque Black"/>
              </a:defRPr>
            </a:lvl1pPr>
          </a:lstStyle>
          <a:p>
            <a:pPr marL="171450" indent="-171450">
              <a:spcBef>
                <a:spcPts val="750"/>
              </a:spcBef>
              <a:buSzPct val="100000"/>
              <a:buFont typeface="Arial"/>
              <a:buChar char="•"/>
              <a:defRPr sz="2500">
                <a:latin typeface="+mn-lt"/>
                <a:ea typeface="+mn-ea"/>
                <a:cs typeface="+mn-cs"/>
                <a:sym typeface="Lota Grotesque Regular"/>
              </a:defRPr>
            </a:pPr>
            <a:br>
              <a:rPr lang="sv-SE" sz="1425" dirty="0">
                <a:latin typeface="Lota Grotesque" panose="00000500000000000000" pitchFamily="50" charset="0"/>
              </a:rPr>
            </a:br>
            <a:br>
              <a:rPr lang="sv-SE" sz="1425" dirty="0">
                <a:latin typeface="Lota Grotesque" panose="00000500000000000000" pitchFamily="50" charset="0"/>
              </a:rPr>
            </a:br>
            <a:br>
              <a:rPr lang="sv-SE" sz="1425" dirty="0">
                <a:latin typeface="Lota Grotesque" panose="00000500000000000000" pitchFamily="50" charset="0"/>
              </a:rPr>
            </a:br>
            <a:br>
              <a:rPr lang="sv-SE" sz="1425" dirty="0">
                <a:latin typeface="Lota Grotesque" panose="00000500000000000000" pitchFamily="50" charset="0"/>
              </a:rPr>
            </a:br>
            <a:br>
              <a:rPr lang="sv-SE" sz="1425" dirty="0">
                <a:latin typeface="Lota Grotesque" panose="00000500000000000000" pitchFamily="50" charset="0"/>
              </a:rPr>
            </a:br>
            <a:br>
              <a:rPr lang="sv-SE" sz="1425" dirty="0">
                <a:latin typeface="Lota Grotesque" panose="00000500000000000000" pitchFamily="50" charset="0"/>
              </a:rPr>
            </a:br>
            <a:br>
              <a:rPr lang="sv-SE" sz="1425" dirty="0">
                <a:latin typeface="Lota Grotesque" panose="00000500000000000000" pitchFamily="50" charset="0"/>
              </a:rPr>
            </a:br>
            <a:br>
              <a:rPr lang="sv-SE" sz="1425" dirty="0">
                <a:latin typeface="Lota Grotesque" panose="00000500000000000000" pitchFamily="50" charset="0"/>
              </a:rPr>
            </a:br>
            <a:br>
              <a:rPr lang="sv-SE" sz="1425" dirty="0">
                <a:latin typeface="Lota Grotesque" panose="00000500000000000000" pitchFamily="50" charset="0"/>
              </a:rPr>
            </a:br>
            <a:br>
              <a:rPr lang="sv-SE" sz="1425" dirty="0">
                <a:latin typeface="Lota Grotesque" panose="00000500000000000000" pitchFamily="50" charset="0"/>
              </a:rPr>
            </a:br>
            <a:r>
              <a:rPr lang="sv-SE" sz="1200" dirty="0">
                <a:latin typeface="Lota Grotesque" panose="00000500000000000000" pitchFamily="50" charset="0"/>
              </a:rPr>
              <a:t>Har fått ja från Skolinspektionen att bedriva grundskola F-9 i Göteborgs stad.</a:t>
            </a:r>
            <a:br>
              <a:rPr lang="sv-SE" sz="1200" dirty="0">
                <a:latin typeface="Lota Grotesque" panose="00000500000000000000" pitchFamily="50" charset="0"/>
              </a:rPr>
            </a:br>
            <a:br>
              <a:rPr lang="sv-SE" sz="1200" dirty="0">
                <a:latin typeface="Lota Grotesque" panose="00000500000000000000" pitchFamily="50" charset="0"/>
              </a:rPr>
            </a:br>
            <a:r>
              <a:rPr lang="sv-SE" sz="1200" dirty="0">
                <a:latin typeface="Lota Grotesque" panose="00000500000000000000" pitchFamily="50" charset="0"/>
              </a:rPr>
              <a:t>Skolstart ht 2020 eller 2021</a:t>
            </a:r>
            <a:br>
              <a:rPr lang="sv-SE" sz="1200" dirty="0">
                <a:latin typeface="Lota Grotesque" panose="00000500000000000000" pitchFamily="50" charset="0"/>
              </a:rPr>
            </a:br>
            <a:br>
              <a:rPr lang="sv-SE" sz="1200" dirty="0">
                <a:latin typeface="Lota Grotesque" panose="00000500000000000000" pitchFamily="50" charset="0"/>
              </a:rPr>
            </a:br>
            <a:r>
              <a:rPr lang="sv-SE" sz="1200" dirty="0">
                <a:latin typeface="Lota Grotesque" panose="00000500000000000000" pitchFamily="50" charset="0"/>
              </a:rPr>
              <a:t>Vill driva skola i något av Göteborgs socio-ekonomiskt utsatta områden i stark samverkan med lokalt föreningsliv, offentliga, privata och idéburna aktörer</a:t>
            </a:r>
            <a:br>
              <a:rPr lang="sv-SE" sz="1200" dirty="0">
                <a:latin typeface="Lota Grotesque" panose="00000500000000000000" pitchFamily="50" charset="0"/>
              </a:rPr>
            </a:br>
            <a:br>
              <a:rPr lang="sv-SE" sz="1200" dirty="0">
                <a:latin typeface="Lota Grotesque" panose="00000500000000000000" pitchFamily="50" charset="0"/>
              </a:rPr>
            </a:br>
            <a:r>
              <a:rPr lang="sv-SE" sz="1200" dirty="0">
                <a:latin typeface="Lota Grotesque" panose="00000500000000000000" pitchFamily="50" charset="0"/>
              </a:rPr>
              <a:t>Har möjlighet att locka till sig kompetenta lärare och rektorer som annars kanske inte väljer att arbeta i socio-ekonomiskt utsatta områden</a:t>
            </a:r>
            <a:br>
              <a:rPr lang="sv-SE" sz="1200" dirty="0">
                <a:latin typeface="Lota Grotesque" panose="00000500000000000000" pitchFamily="50" charset="0"/>
              </a:rPr>
            </a:br>
            <a:br>
              <a:rPr lang="sv-SE" sz="1200" dirty="0">
                <a:latin typeface="Lota Grotesque" panose="00000500000000000000" pitchFamily="50" charset="0"/>
              </a:rPr>
            </a:br>
            <a:r>
              <a:rPr lang="sv-SE" sz="1200" dirty="0">
                <a:latin typeface="Lota Grotesque" panose="00000500000000000000" pitchFamily="50" charset="0"/>
              </a:rPr>
              <a:t>I grunden ett starkt bildnings- och kunskapsfokus. Långt fler än hälften av eleverna i dessa områden har potential att tillgodogöra sig de kunskaper som möjliggör en gymnasieutbildning. Vi tror att vi har potential att lyckas skapa högre måluppfyllelse.</a:t>
            </a:r>
            <a:br>
              <a:rPr lang="sv-SE" sz="1200" dirty="0">
                <a:latin typeface="Lota Grotesque" panose="00000500000000000000" pitchFamily="50" charset="0"/>
              </a:rPr>
            </a:br>
            <a:br>
              <a:rPr lang="sv-SE" sz="1200" dirty="0">
                <a:latin typeface="Lota Grotesque" panose="00000500000000000000" pitchFamily="50" charset="0"/>
              </a:rPr>
            </a:br>
            <a:r>
              <a:rPr lang="sv-SE" sz="1200" dirty="0">
                <a:latin typeface="Lota Grotesque" panose="00000500000000000000" pitchFamily="50" charset="0"/>
              </a:rPr>
              <a:t>Vill i samverkan med en extern aktör köpa befintliga Gårdstensskolan, riva och bygga en helt ny skola</a:t>
            </a:r>
            <a:br>
              <a:rPr lang="sv-SE" sz="1200" dirty="0">
                <a:latin typeface="Lota Grotesque" panose="00000500000000000000" pitchFamily="50" charset="0"/>
              </a:rPr>
            </a:br>
            <a:br>
              <a:rPr lang="sv-SE" sz="1200" dirty="0">
                <a:latin typeface="Lota Grotesque" panose="00000500000000000000" pitchFamily="50" charset="0"/>
              </a:rPr>
            </a:br>
            <a:r>
              <a:rPr lang="sv-SE" sz="1200" dirty="0">
                <a:latin typeface="Lota Grotesque" panose="00000500000000000000" pitchFamily="50" charset="0"/>
              </a:rPr>
              <a:t>I väntan på en ny skola vill vi starta upp verksamheten ht 2020 i temporära lokaler</a:t>
            </a:r>
            <a:br>
              <a:rPr lang="sv-SE" sz="1200" dirty="0">
                <a:latin typeface="Lota Grotesque" panose="00000500000000000000" pitchFamily="50" charset="0"/>
              </a:rPr>
            </a:br>
            <a:endParaRPr sz="1200" dirty="0">
              <a:latin typeface="Lota Grotesque" panose="00000500000000000000" pitchFamily="50" charset="0"/>
            </a:endParaRPr>
          </a:p>
        </p:txBody>
      </p:sp>
      <p:sp>
        <p:nvSpPr>
          <p:cNvPr id="357" name="Vision, värdegrund, uthållighet…"/>
          <p:cNvSpPr txBox="1"/>
          <p:nvPr/>
        </p:nvSpPr>
        <p:spPr>
          <a:xfrm>
            <a:off x="4723529" y="2403865"/>
            <a:ext cx="3960024" cy="352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marL="171450" indent="-171450" defTabSz="685800" eaLnBrk="1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0000"/>
              <a:buFont typeface="Arial"/>
              <a:buChar char="•"/>
              <a:defRPr sz="2500">
                <a:latin typeface="+mn-lt"/>
                <a:ea typeface="+mn-ea"/>
                <a:cs typeface="+mn-cs"/>
                <a:sym typeface="Lota Grotesque Regular"/>
              </a:defRPr>
            </a:pPr>
            <a:endParaRPr sz="1875" kern="0" dirty="0">
              <a:solidFill>
                <a:srgbClr val="000000"/>
              </a:solidFill>
              <a:latin typeface="Lota Grotesque Regular"/>
              <a:sym typeface="Lota Grotesque Regular"/>
            </a:endParaRPr>
          </a:p>
        </p:txBody>
      </p:sp>
      <p:sp>
        <p:nvSpPr>
          <p:cNvPr id="358" name="Linje"/>
          <p:cNvSpPr/>
          <p:nvPr/>
        </p:nvSpPr>
        <p:spPr>
          <a:xfrm>
            <a:off x="4749012" y="584893"/>
            <a:ext cx="916350" cy="2"/>
          </a:xfrm>
          <a:prstGeom prst="line">
            <a:avLst/>
          </a:prstGeom>
          <a:ln w="165100">
            <a:solidFill>
              <a:srgbClr val="F6CD2D"/>
            </a:solidFill>
            <a:miter lim="400000"/>
          </a:ln>
        </p:spPr>
        <p:txBody>
          <a:bodyPr lIns="34289" tIns="34289" rIns="34289" bIns="34289"/>
          <a:lstStyle/>
          <a:p>
            <a:pPr defTabSz="342900" eaLnBrk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Lota Grotesque Regular"/>
              </a:defRPr>
            </a:pPr>
            <a:endParaRPr sz="1350" kern="0">
              <a:solidFill>
                <a:srgbClr val="000000"/>
              </a:solidFill>
              <a:latin typeface="Lota Grotesque Regular"/>
              <a:sym typeface="Lota Grotesque Regular"/>
            </a:endParaRPr>
          </a:p>
        </p:txBody>
      </p:sp>
      <p:sp>
        <p:nvSpPr>
          <p:cNvPr id="359" name="Rektangel"/>
          <p:cNvSpPr/>
          <p:nvPr/>
        </p:nvSpPr>
        <p:spPr>
          <a:xfrm>
            <a:off x="-451992" y="-563880"/>
            <a:ext cx="4777136" cy="7304683"/>
          </a:xfrm>
          <a:prstGeom prst="rect">
            <a:avLst/>
          </a:prstGeom>
          <a:solidFill>
            <a:srgbClr val="F6CD2D">
              <a:alpha val="26667"/>
            </a:srgbClr>
          </a:solidFill>
          <a:ln w="12700">
            <a:miter lim="400000"/>
          </a:ln>
        </p:spPr>
        <p:txBody>
          <a:bodyPr lIns="34289" rIns="34289" anchor="ctr"/>
          <a:lstStyle/>
          <a:p>
            <a:pPr defTabSz="685800" eaLnBrk="1" fontAlgn="auto">
              <a:spcBef>
                <a:spcPts val="0"/>
              </a:spcBef>
              <a:spcAft>
                <a:spcPts val="0"/>
              </a:spcAft>
            </a:pPr>
            <a:endParaRPr sz="135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60" name="Linje"/>
          <p:cNvSpPr/>
          <p:nvPr/>
        </p:nvSpPr>
        <p:spPr>
          <a:xfrm>
            <a:off x="-179479" y="5054050"/>
            <a:ext cx="9502960" cy="1"/>
          </a:xfrm>
          <a:prstGeom prst="line">
            <a:avLst/>
          </a:prstGeom>
          <a:ln w="330200">
            <a:solidFill>
              <a:srgbClr val="008F8E"/>
            </a:solidFill>
            <a:miter lim="400000"/>
          </a:ln>
        </p:spPr>
        <p:txBody>
          <a:bodyPr lIns="34289" tIns="34289" rIns="34289" bIns="34289"/>
          <a:lstStyle/>
          <a:p>
            <a:pPr defTabSz="342900" eaLnBrk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Lota Grotesque Regular"/>
              </a:defRPr>
            </a:pPr>
            <a:endParaRPr sz="1350" kern="0">
              <a:solidFill>
                <a:srgbClr val="000000"/>
              </a:solidFill>
              <a:latin typeface="Lota Grotesque Regular"/>
              <a:sym typeface="Lota Grotesque Regular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CBDCB41-D7FC-4BAD-824D-CDE045521BC7}"/>
              </a:ext>
            </a:extLst>
          </p:cNvPr>
          <p:cNvSpPr txBox="1"/>
          <p:nvPr/>
        </p:nvSpPr>
        <p:spPr>
          <a:xfrm>
            <a:off x="4749012" y="382302"/>
            <a:ext cx="3352800" cy="4869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eaLnBrk="1" fontAlgn="auto">
              <a:spcBef>
                <a:spcPts val="0"/>
              </a:spcBef>
              <a:spcAft>
                <a:spcPts val="0"/>
              </a:spcAft>
            </a:pPr>
            <a:r>
              <a:rPr lang="sv-SE" sz="2714" kern="0" dirty="0">
                <a:solidFill>
                  <a:srgbClr val="000000"/>
                </a:solidFill>
                <a:latin typeface="Lota Grotesque Black"/>
                <a:cs typeface="Calibri"/>
                <a:sym typeface="Calibri"/>
              </a:rPr>
              <a:t>I korthet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D3820040-991E-ED46-A5E5-DC13A9B056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0" y="643"/>
            <a:ext cx="9144000" cy="514285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4F3FA368-64C4-FC40-AD74-30D6105A1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Vi visar vägen framåt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695C283-ABF2-8147-A3C6-2537B86C9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82954" y="1416335"/>
            <a:ext cx="3578093" cy="693417"/>
          </a:xfrm>
        </p:spPr>
        <p:txBody>
          <a:bodyPr>
            <a:normAutofit/>
          </a:bodyPr>
          <a:lstStyle/>
          <a:p>
            <a:pPr marL="0" indent="0">
              <a:lnSpc>
                <a:spcPts val="2460"/>
              </a:lnSpc>
              <a:buNone/>
            </a:pPr>
            <a:r>
              <a:rPr lang="sv-SE" dirty="0">
                <a:solidFill>
                  <a:schemeClr val="bg1"/>
                </a:solidFill>
              </a:rPr>
              <a:t>Vi vill att alla nya Gårdstensbor ska få nyttja våra aktiviteter och tjänster.</a:t>
            </a:r>
          </a:p>
        </p:txBody>
      </p:sp>
      <p:sp>
        <p:nvSpPr>
          <p:cNvPr id="8" name="Platshållare för innehåll 5">
            <a:extLst>
              <a:ext uri="{FF2B5EF4-FFF2-40B4-BE49-F238E27FC236}">
                <a16:creationId xmlns:a16="http://schemas.microsoft.com/office/drawing/2014/main" id="{A0082A0E-A53F-B344-86C7-F91F93C7C2BD}"/>
              </a:ext>
            </a:extLst>
          </p:cNvPr>
          <p:cNvSpPr txBox="1">
            <a:spLocks/>
          </p:cNvSpPr>
          <p:nvPr/>
        </p:nvSpPr>
        <p:spPr>
          <a:xfrm>
            <a:off x="2782954" y="2295834"/>
            <a:ext cx="4033166" cy="21644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typsnitt normalt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lnSpc>
                <a:spcPts val="2460"/>
              </a:lnSpc>
              <a:spcBef>
                <a:spcPts val="750"/>
              </a:spcBef>
              <a:spcAft>
                <a:spcPts val="0"/>
              </a:spcAft>
              <a:buClr>
                <a:srgbClr val="EE7102"/>
              </a:buClr>
              <a:buNone/>
            </a:pPr>
            <a:r>
              <a:rPr lang="sv-SE" sz="1800" dirty="0">
                <a:solidFill>
                  <a:srgbClr val="FFFFFF"/>
                </a:solidFill>
                <a:latin typeface="Franklin Gothic Book" panose="020B0503020102020204"/>
              </a:rPr>
              <a:t>Vi bjuder därför in de nya aktörerna i Gårdsten att vidareutveckla detta framgångskoncept tillsammans med oss. </a:t>
            </a:r>
          </a:p>
          <a:p>
            <a:pPr mar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EE7102"/>
              </a:buClr>
              <a:buNone/>
            </a:pPr>
            <a:r>
              <a:rPr lang="sv-SE" sz="1200" dirty="0">
                <a:solidFill>
                  <a:srgbClr val="FFFFFF"/>
                </a:solidFill>
                <a:latin typeface="Franklin Gothic Book" panose="020B0503020102020204"/>
              </a:rPr>
              <a:t>(fastighetsbolag, byggbolag, samfälligheter och bostadsrättsföreningar) </a:t>
            </a:r>
          </a:p>
          <a:p>
            <a:pPr marL="0" indent="0" defTabSz="685800" fontAlgn="auto">
              <a:lnSpc>
                <a:spcPts val="2460"/>
              </a:lnSpc>
              <a:spcBef>
                <a:spcPts val="750"/>
              </a:spcBef>
              <a:spcAft>
                <a:spcPts val="0"/>
              </a:spcAft>
              <a:buClr>
                <a:srgbClr val="EE7102"/>
              </a:buClr>
              <a:buNone/>
            </a:pPr>
            <a:endParaRPr lang="sv-SE" sz="1800" dirty="0">
              <a:solidFill>
                <a:srgbClr val="FFFFFF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9737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A65E574-F5AB-784F-A777-D8730A75B3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22"/>
            <a:ext cx="9144000" cy="5142857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C0F41F5-4111-BB40-B42D-7692EE1528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633102">
            <a:off x="192409" y="102989"/>
            <a:ext cx="3621882" cy="2507348"/>
          </a:xfrm>
          <a:prstGeom prst="rect">
            <a:avLst/>
          </a:prstGeom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84A89F0-4BD1-6142-9717-3DA0A52F6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5456" y="602039"/>
            <a:ext cx="4065939" cy="28060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dirty="0">
                <a:solidFill>
                  <a:schemeClr val="bg1"/>
                </a:solidFill>
                <a:latin typeface="+mj-lt"/>
              </a:rPr>
              <a:t>Vad?</a:t>
            </a:r>
          </a:p>
          <a:p>
            <a:pPr>
              <a:lnSpc>
                <a:spcPct val="100000"/>
              </a:lnSpc>
            </a:pPr>
            <a:r>
              <a:rPr lang="sv-SE" dirty="0">
                <a:solidFill>
                  <a:schemeClr val="bg1"/>
                </a:solidFill>
              </a:rPr>
              <a:t>Drivs gemensamt av flera parter som verkar i Gårdsten, kommunala och privata med bostäder</a:t>
            </a:r>
          </a:p>
          <a:p>
            <a:pPr>
              <a:lnSpc>
                <a:spcPct val="100000"/>
              </a:lnSpc>
            </a:pPr>
            <a:r>
              <a:rPr lang="sv-SE" dirty="0">
                <a:solidFill>
                  <a:schemeClr val="bg1"/>
                </a:solidFill>
              </a:rPr>
              <a:t>Bygger vidare på Gårdstensmodellen och erbjuder tjänster och aktiviteter till ALLA Gårdstensbor</a:t>
            </a:r>
          </a:p>
        </p:txBody>
      </p:sp>
      <p:sp>
        <p:nvSpPr>
          <p:cNvPr id="8" name="Platshållare för innehåll 3">
            <a:extLst>
              <a:ext uri="{FF2B5EF4-FFF2-40B4-BE49-F238E27FC236}">
                <a16:creationId xmlns:a16="http://schemas.microsoft.com/office/drawing/2014/main" id="{70060C45-E2C4-134D-94C5-C37BA1CD554A}"/>
              </a:ext>
            </a:extLst>
          </p:cNvPr>
          <p:cNvSpPr txBox="1">
            <a:spLocks/>
          </p:cNvSpPr>
          <p:nvPr/>
        </p:nvSpPr>
        <p:spPr>
          <a:xfrm>
            <a:off x="628650" y="553679"/>
            <a:ext cx="1460380" cy="421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typsnitt normalt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lnSpc>
                <a:spcPts val="1995"/>
              </a:lnSpc>
              <a:spcBef>
                <a:spcPts val="750"/>
              </a:spcBef>
              <a:spcAft>
                <a:spcPts val="0"/>
              </a:spcAft>
              <a:buClr>
                <a:srgbClr val="EE7102"/>
              </a:buClr>
              <a:buNone/>
            </a:pPr>
            <a:r>
              <a:rPr lang="sv-SE" sz="1800" dirty="0">
                <a:solidFill>
                  <a:srgbClr val="878786"/>
                </a:solidFill>
                <a:latin typeface="Franklin Gothic Book" panose="020B0503020102020204"/>
              </a:rPr>
              <a:t>Koncept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4F3FA368-64C4-FC40-AD74-30D6105A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913002"/>
            <a:ext cx="3308156" cy="1658748"/>
          </a:xfrm>
        </p:spPr>
        <p:txBody>
          <a:bodyPr/>
          <a:lstStyle/>
          <a:p>
            <a:r>
              <a:rPr lang="sv-SE" dirty="0">
                <a:solidFill>
                  <a:schemeClr val="accent2"/>
                </a:solidFill>
              </a:rPr>
              <a:t>En samarbetsplattform för smart samhällsutveckling</a:t>
            </a:r>
          </a:p>
        </p:txBody>
      </p:sp>
    </p:spTree>
    <p:extLst>
      <p:ext uri="{BB962C8B-B14F-4D97-AF65-F5344CB8AC3E}">
        <p14:creationId xmlns:p14="http://schemas.microsoft.com/office/powerpoint/2010/main" val="297485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B9906D3C-D4BC-4C4A-BF38-B61B62C23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22"/>
            <a:ext cx="9144000" cy="5142857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391D6606-3507-0D45-B286-5B57E5FAC1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633102">
            <a:off x="192409" y="102989"/>
            <a:ext cx="3621882" cy="2507348"/>
          </a:xfrm>
          <a:prstGeom prst="rect">
            <a:avLst/>
          </a:prstGeom>
        </p:spPr>
      </p:pic>
      <p:sp>
        <p:nvSpPr>
          <p:cNvPr id="20" name="Platshållare för innehåll 3">
            <a:extLst>
              <a:ext uri="{FF2B5EF4-FFF2-40B4-BE49-F238E27FC236}">
                <a16:creationId xmlns:a16="http://schemas.microsoft.com/office/drawing/2014/main" id="{244BFFF7-C517-974B-B4DA-E02BA361D932}"/>
              </a:ext>
            </a:extLst>
          </p:cNvPr>
          <p:cNvSpPr txBox="1">
            <a:spLocks/>
          </p:cNvSpPr>
          <p:nvPr/>
        </p:nvSpPr>
        <p:spPr>
          <a:xfrm>
            <a:off x="628650" y="553679"/>
            <a:ext cx="1460380" cy="421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typsnitt normalt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lnSpc>
                <a:spcPts val="1995"/>
              </a:lnSpc>
              <a:spcBef>
                <a:spcPts val="750"/>
              </a:spcBef>
              <a:spcAft>
                <a:spcPts val="0"/>
              </a:spcAft>
              <a:buClr>
                <a:srgbClr val="EE7102"/>
              </a:buClr>
              <a:buNone/>
            </a:pPr>
            <a:r>
              <a:rPr lang="sv-SE" sz="1800" dirty="0">
                <a:solidFill>
                  <a:srgbClr val="878786"/>
                </a:solidFill>
                <a:latin typeface="Franklin Gothic Book" panose="020B0503020102020204"/>
              </a:rPr>
              <a:t>Koncept</a:t>
            </a:r>
          </a:p>
        </p:txBody>
      </p:sp>
      <p:sp>
        <p:nvSpPr>
          <p:cNvPr id="21" name="Rubrik 4">
            <a:extLst>
              <a:ext uri="{FF2B5EF4-FFF2-40B4-BE49-F238E27FC236}">
                <a16:creationId xmlns:a16="http://schemas.microsoft.com/office/drawing/2014/main" id="{DEDAACBD-F32A-B340-A786-B4E01005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913002"/>
            <a:ext cx="3308156" cy="1658748"/>
          </a:xfrm>
        </p:spPr>
        <p:txBody>
          <a:bodyPr/>
          <a:lstStyle/>
          <a:p>
            <a:r>
              <a:rPr lang="sv-SE" dirty="0">
                <a:solidFill>
                  <a:schemeClr val="accent2"/>
                </a:solidFill>
              </a:rPr>
              <a:t>En samarbetsplattform för smart samhällsutveckling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84A89F0-4BD1-6142-9717-3DA0A52F6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602039"/>
            <a:ext cx="4065939" cy="44446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dirty="0">
                <a:solidFill>
                  <a:schemeClr val="bg1"/>
                </a:solidFill>
                <a:latin typeface="+mj-lt"/>
              </a:rPr>
              <a:t>Varför?</a:t>
            </a:r>
          </a:p>
          <a:p>
            <a:pPr>
              <a:lnSpc>
                <a:spcPct val="100000"/>
              </a:lnSpc>
            </a:pPr>
            <a:r>
              <a:rPr lang="sv-SE" dirty="0">
                <a:solidFill>
                  <a:schemeClr val="bg1"/>
                </a:solidFill>
              </a:rPr>
              <a:t>För att Gårdstensmodellens framgångar ska fortsätta måste ALLA i området känna sig välkomna och inkluderade</a:t>
            </a:r>
          </a:p>
          <a:p>
            <a:pPr>
              <a:lnSpc>
                <a:spcPct val="100000"/>
              </a:lnSpc>
            </a:pPr>
            <a:r>
              <a:rPr lang="sv-SE" dirty="0">
                <a:solidFill>
                  <a:schemeClr val="bg1"/>
                </a:solidFill>
              </a:rPr>
              <a:t>Man är en del av ”ETT Gårdsten”, oavsett var i området man bor och vilken boendeform</a:t>
            </a:r>
          </a:p>
        </p:txBody>
      </p:sp>
    </p:spTree>
    <p:extLst>
      <p:ext uri="{BB962C8B-B14F-4D97-AF65-F5344CB8AC3E}">
        <p14:creationId xmlns:p14="http://schemas.microsoft.com/office/powerpoint/2010/main" val="14117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3E94F1D4-E789-4EB0-8E6E-663DEB458D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951" y="273424"/>
            <a:ext cx="8101220" cy="707886"/>
          </a:xfrm>
        </p:spPr>
        <p:txBody>
          <a:bodyPr/>
          <a:lstStyle/>
          <a:p>
            <a:r>
              <a:rPr lang="sv-SE" dirty="0"/>
              <a:t>Varsam renovering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2B25F9D-5240-4F80-8FEE-BA54A4D0F4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951" y="1146744"/>
            <a:ext cx="6017889" cy="2252924"/>
          </a:xfrm>
        </p:spPr>
        <p:txBody>
          <a:bodyPr/>
          <a:lstStyle/>
          <a:p>
            <a:r>
              <a:rPr lang="sv-SE" dirty="0"/>
              <a:t>Renovering garage Salviagatan, P2</a:t>
            </a:r>
          </a:p>
          <a:p>
            <a:r>
              <a:rPr lang="sv-SE" dirty="0"/>
              <a:t>Badrumsunderhåll – 45 </a:t>
            </a:r>
            <a:r>
              <a:rPr lang="sv-SE" dirty="0" err="1"/>
              <a:t>st</a:t>
            </a:r>
            <a:endParaRPr lang="sv-SE" dirty="0"/>
          </a:p>
          <a:p>
            <a:r>
              <a:rPr lang="sv-SE" dirty="0" err="1"/>
              <a:t>Relining</a:t>
            </a:r>
            <a:endParaRPr lang="sv-SE" dirty="0"/>
          </a:p>
          <a:p>
            <a:r>
              <a:rPr lang="sv-SE" dirty="0"/>
              <a:t>Fönsterbyte Saffransgatan – två hus</a:t>
            </a:r>
          </a:p>
        </p:txBody>
      </p:sp>
    </p:spTree>
    <p:extLst>
      <p:ext uri="{BB962C8B-B14F-4D97-AF65-F5344CB8AC3E}">
        <p14:creationId xmlns:p14="http://schemas.microsoft.com/office/powerpoint/2010/main" val="2754292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2ED86AE9-4EAB-B047-B1FB-27C202ECDC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43"/>
            <a:ext cx="9144000" cy="5142857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BE8C1B0-9EE6-7C47-AA5A-AC490827F4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633102">
            <a:off x="192409" y="102989"/>
            <a:ext cx="3621882" cy="2507348"/>
          </a:xfrm>
          <a:prstGeom prst="rect">
            <a:avLst/>
          </a:prstGeom>
        </p:spPr>
      </p:pic>
      <p:sp>
        <p:nvSpPr>
          <p:cNvPr id="13" name="Platshållare för innehåll 3">
            <a:extLst>
              <a:ext uri="{FF2B5EF4-FFF2-40B4-BE49-F238E27FC236}">
                <a16:creationId xmlns:a16="http://schemas.microsoft.com/office/drawing/2014/main" id="{AD1E5A36-0251-BE44-AAD8-A8B9775683A7}"/>
              </a:ext>
            </a:extLst>
          </p:cNvPr>
          <p:cNvSpPr txBox="1">
            <a:spLocks/>
          </p:cNvSpPr>
          <p:nvPr/>
        </p:nvSpPr>
        <p:spPr>
          <a:xfrm>
            <a:off x="628650" y="553679"/>
            <a:ext cx="1460380" cy="421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typsnitt normalt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lnSpc>
                <a:spcPts val="1995"/>
              </a:lnSpc>
              <a:spcBef>
                <a:spcPts val="750"/>
              </a:spcBef>
              <a:spcAft>
                <a:spcPts val="0"/>
              </a:spcAft>
              <a:buClr>
                <a:srgbClr val="EE7102"/>
              </a:buClr>
              <a:buNone/>
            </a:pPr>
            <a:r>
              <a:rPr lang="sv-SE" sz="1800" dirty="0">
                <a:solidFill>
                  <a:srgbClr val="878786"/>
                </a:solidFill>
                <a:latin typeface="Franklin Gothic Book" panose="020B0503020102020204"/>
              </a:rPr>
              <a:t>Koncept</a:t>
            </a:r>
          </a:p>
        </p:txBody>
      </p:sp>
      <p:sp>
        <p:nvSpPr>
          <p:cNvPr id="14" name="Rubrik 4">
            <a:extLst>
              <a:ext uri="{FF2B5EF4-FFF2-40B4-BE49-F238E27FC236}">
                <a16:creationId xmlns:a16="http://schemas.microsoft.com/office/drawing/2014/main" id="{C8D4BD4F-BDA6-F74A-8677-0872FC7D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913002"/>
            <a:ext cx="3308156" cy="1658748"/>
          </a:xfrm>
        </p:spPr>
        <p:txBody>
          <a:bodyPr/>
          <a:lstStyle/>
          <a:p>
            <a:r>
              <a:rPr lang="sv-SE" dirty="0">
                <a:solidFill>
                  <a:schemeClr val="accent2"/>
                </a:solidFill>
              </a:rPr>
              <a:t>En samarbetsplattform för smart samhällsutveckling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84A89F0-4BD1-6142-9717-3DA0A52F6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602039"/>
            <a:ext cx="4065939" cy="44446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dirty="0">
                <a:solidFill>
                  <a:schemeClr val="bg1"/>
                </a:solidFill>
                <a:latin typeface="+mj-lt"/>
              </a:rPr>
              <a:t>Hur?</a:t>
            </a:r>
          </a:p>
          <a:p>
            <a:pPr>
              <a:lnSpc>
                <a:spcPct val="100000"/>
              </a:lnSpc>
            </a:pPr>
            <a:r>
              <a:rPr lang="sv-SE" dirty="0">
                <a:solidFill>
                  <a:schemeClr val="bg1"/>
                </a:solidFill>
              </a:rPr>
              <a:t>En juridisk enhet för att kunna teckna avtal med leverantörer och partners. </a:t>
            </a:r>
          </a:p>
          <a:p>
            <a:pPr>
              <a:lnSpc>
                <a:spcPct val="100000"/>
              </a:lnSpc>
            </a:pPr>
            <a:r>
              <a:rPr lang="sv-SE" dirty="0">
                <a:solidFill>
                  <a:schemeClr val="bg1"/>
                </a:solidFill>
              </a:rPr>
              <a:t>Den fungerar som strategisk aktör, deltar proaktivt i utvecklingen och tar emot förslag på nya initiativ. </a:t>
            </a:r>
          </a:p>
          <a:p>
            <a:pPr>
              <a:lnSpc>
                <a:spcPct val="100000"/>
              </a:lnSpc>
            </a:pPr>
            <a:r>
              <a:rPr lang="sv-SE" dirty="0">
                <a:solidFill>
                  <a:schemeClr val="bg1"/>
                </a:solidFill>
              </a:rPr>
              <a:t>I denna är Gårdstens­bostäder och andra bostadsaktörer i området (fastighets­bolag, bostadsrättsföreningar och samfälligheter) delägare.</a:t>
            </a:r>
          </a:p>
        </p:txBody>
      </p:sp>
    </p:spTree>
    <p:extLst>
      <p:ext uri="{BB962C8B-B14F-4D97-AF65-F5344CB8AC3E}">
        <p14:creationId xmlns:p14="http://schemas.microsoft.com/office/powerpoint/2010/main" val="1860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3A4F5927-33A9-794B-941A-257B8D8592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/>
        </p:blipFill>
        <p:spPr>
          <a:xfrm>
            <a:off x="0" y="321"/>
            <a:ext cx="9144000" cy="5142857"/>
          </a:xfrm>
          <a:prstGeom prst="rect">
            <a:avLst/>
          </a:prstGeom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84A89F0-4BD1-6142-9717-3DA0A52F6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602039"/>
            <a:ext cx="4065939" cy="44446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dirty="0">
                <a:latin typeface="+mj-lt"/>
              </a:rPr>
              <a:t>Var?</a:t>
            </a:r>
          </a:p>
          <a:p>
            <a:pPr>
              <a:lnSpc>
                <a:spcPct val="100000"/>
              </a:lnSpc>
            </a:pPr>
            <a:r>
              <a:rPr lang="sv-SE" dirty="0"/>
              <a:t>Gårdstens Gästgiveri som ska byggas mitt i Gårdstensdalen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75368335-22CC-B949-81A3-EB0261D7A8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633102">
            <a:off x="192409" y="102989"/>
            <a:ext cx="3621882" cy="2507348"/>
          </a:xfrm>
          <a:prstGeom prst="rect">
            <a:avLst/>
          </a:prstGeom>
        </p:spPr>
      </p:pic>
      <p:sp>
        <p:nvSpPr>
          <p:cNvPr id="16" name="Platshållare för innehåll 3">
            <a:extLst>
              <a:ext uri="{FF2B5EF4-FFF2-40B4-BE49-F238E27FC236}">
                <a16:creationId xmlns:a16="http://schemas.microsoft.com/office/drawing/2014/main" id="{1F66D904-6338-CF46-AABB-566FC38BC58C}"/>
              </a:ext>
            </a:extLst>
          </p:cNvPr>
          <p:cNvSpPr txBox="1">
            <a:spLocks/>
          </p:cNvSpPr>
          <p:nvPr/>
        </p:nvSpPr>
        <p:spPr>
          <a:xfrm>
            <a:off x="628650" y="553679"/>
            <a:ext cx="1460380" cy="421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typsnitt normalt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lnSpc>
                <a:spcPts val="1995"/>
              </a:lnSpc>
              <a:spcBef>
                <a:spcPts val="750"/>
              </a:spcBef>
              <a:spcAft>
                <a:spcPts val="0"/>
              </a:spcAft>
              <a:buClr>
                <a:srgbClr val="EE7102"/>
              </a:buClr>
              <a:buNone/>
            </a:pPr>
            <a:r>
              <a:rPr lang="sv-SE" sz="1800" dirty="0">
                <a:solidFill>
                  <a:srgbClr val="878786"/>
                </a:solidFill>
                <a:latin typeface="Franklin Gothic Book" panose="020B0503020102020204"/>
              </a:rPr>
              <a:t>Koncept</a:t>
            </a:r>
          </a:p>
        </p:txBody>
      </p:sp>
      <p:sp>
        <p:nvSpPr>
          <p:cNvPr id="17" name="Rubrik 4">
            <a:extLst>
              <a:ext uri="{FF2B5EF4-FFF2-40B4-BE49-F238E27FC236}">
                <a16:creationId xmlns:a16="http://schemas.microsoft.com/office/drawing/2014/main" id="{DE9583ED-BC1B-A048-8524-A49802865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913002"/>
            <a:ext cx="3308156" cy="1658748"/>
          </a:xfrm>
        </p:spPr>
        <p:txBody>
          <a:bodyPr/>
          <a:lstStyle/>
          <a:p>
            <a:r>
              <a:rPr lang="sv-SE" dirty="0">
                <a:solidFill>
                  <a:schemeClr val="accent2"/>
                </a:solidFill>
              </a:rPr>
              <a:t>En samarbetsplattform för smart samhällsutveckling</a:t>
            </a:r>
          </a:p>
        </p:txBody>
      </p:sp>
    </p:spTree>
    <p:extLst>
      <p:ext uri="{BB962C8B-B14F-4D97-AF65-F5344CB8AC3E}">
        <p14:creationId xmlns:p14="http://schemas.microsoft.com/office/powerpoint/2010/main" val="352275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3B69358-8AF5-4967-A3C4-227A937921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695" y="286495"/>
            <a:ext cx="3466930" cy="2628412"/>
          </a:xfrm>
        </p:spPr>
        <p:txBody>
          <a:bodyPr/>
          <a:lstStyle/>
          <a:p>
            <a:r>
              <a:rPr lang="sv-SE" sz="2400" dirty="0"/>
              <a:t>Gårdsten 2025.2</a:t>
            </a:r>
          </a:p>
          <a:p>
            <a:r>
              <a:rPr lang="sv-SE" dirty="0"/>
              <a:t>Samarbets-plattform</a:t>
            </a:r>
          </a:p>
          <a:p>
            <a:r>
              <a:rPr lang="sv-SE" sz="2400" dirty="0"/>
              <a:t>för alla boende i Gårdsten</a:t>
            </a:r>
          </a:p>
        </p:txBody>
      </p:sp>
      <p:sp>
        <p:nvSpPr>
          <p:cNvPr id="4" name="Pil: höger 3">
            <a:extLst>
              <a:ext uri="{FF2B5EF4-FFF2-40B4-BE49-F238E27FC236}">
                <a16:creationId xmlns:a16="http://schemas.microsoft.com/office/drawing/2014/main" id="{09C8248B-D552-4480-B5CC-FCEEFAFA3139}"/>
              </a:ext>
            </a:extLst>
          </p:cNvPr>
          <p:cNvSpPr/>
          <p:nvPr/>
        </p:nvSpPr>
        <p:spPr>
          <a:xfrm rot="19506729">
            <a:off x="2941238" y="2415580"/>
            <a:ext cx="1696774" cy="2053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D6590AF-9E68-439F-BC8E-E06E3F6F7B25}"/>
              </a:ext>
            </a:extLst>
          </p:cNvPr>
          <p:cNvSpPr txBox="1"/>
          <p:nvPr/>
        </p:nvSpPr>
        <p:spPr>
          <a:xfrm>
            <a:off x="1641378" y="2909527"/>
            <a:ext cx="139360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sv-SE" sz="1600" dirty="0"/>
              <a:t>Fysisk plats för samverkan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0A076B7-5F9D-4A47-B2FB-6A1F85070C8C}"/>
              </a:ext>
            </a:extLst>
          </p:cNvPr>
          <p:cNvSpPr txBox="1"/>
          <p:nvPr/>
        </p:nvSpPr>
        <p:spPr>
          <a:xfrm>
            <a:off x="127134" y="4112890"/>
            <a:ext cx="4625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Idépresentation, styrelsekonferens 16/9-19 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18B9A44-83CF-44EB-81B6-16985A411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627" y="110105"/>
            <a:ext cx="4381789" cy="437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29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latshållare för text 1">
            <a:extLst>
              <a:ext uri="{FF2B5EF4-FFF2-40B4-BE49-F238E27FC236}">
                <a16:creationId xmlns:a16="http://schemas.microsoft.com/office/drawing/2014/main" id="{C7C3DC44-9271-445B-BD76-C1009132A9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488950" y="555625"/>
            <a:ext cx="7680325" cy="708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6BF8308-9C08-4D33-A3F8-4A13812EC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30" y="106956"/>
            <a:ext cx="7251634" cy="432758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FC9E6E4-F5B3-4ADE-A22C-CB0C15EAACC5}"/>
              </a:ext>
            </a:extLst>
          </p:cNvPr>
          <p:cNvSpPr txBox="1"/>
          <p:nvPr/>
        </p:nvSpPr>
        <p:spPr>
          <a:xfrm>
            <a:off x="6043842" y="2712139"/>
            <a:ext cx="841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MINIGOLF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829E703-4C43-46FC-915B-29543968B50F}"/>
              </a:ext>
            </a:extLst>
          </p:cNvPr>
          <p:cNvSpPr txBox="1"/>
          <p:nvPr/>
        </p:nvSpPr>
        <p:spPr>
          <a:xfrm>
            <a:off x="4924884" y="849925"/>
            <a:ext cx="841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IDROTTS-HALL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285EF73-86FF-433C-A808-352F1D708D59}"/>
              </a:ext>
            </a:extLst>
          </p:cNvPr>
          <p:cNvSpPr txBox="1"/>
          <p:nvPr/>
        </p:nvSpPr>
        <p:spPr>
          <a:xfrm>
            <a:off x="2929829" y="1627410"/>
            <a:ext cx="841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(2020)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CF557243-0280-46A3-AF3A-1EFE83B37010}"/>
              </a:ext>
            </a:extLst>
          </p:cNvPr>
          <p:cNvSpPr txBox="1"/>
          <p:nvPr/>
        </p:nvSpPr>
        <p:spPr>
          <a:xfrm>
            <a:off x="778299" y="1439753"/>
            <a:ext cx="1202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NYA PLANTERINGAR, GRÖNA RUM OCH PICKNICK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1A85699E-1986-4980-A1F5-90BBF2A38289}"/>
              </a:ext>
            </a:extLst>
          </p:cNvPr>
          <p:cNvSpPr txBox="1"/>
          <p:nvPr/>
        </p:nvSpPr>
        <p:spPr>
          <a:xfrm>
            <a:off x="2679633" y="2502116"/>
            <a:ext cx="841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UTEGYM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22CEC534-A081-4C51-A28B-470422EB6384}"/>
              </a:ext>
            </a:extLst>
          </p:cNvPr>
          <p:cNvSpPr txBox="1"/>
          <p:nvPr/>
        </p:nvSpPr>
        <p:spPr>
          <a:xfrm>
            <a:off x="1854065" y="2000505"/>
            <a:ext cx="88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BOULPLAN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9B21224A-0C6F-433D-9930-70E894F72980}"/>
              </a:ext>
            </a:extLst>
          </p:cNvPr>
          <p:cNvSpPr txBox="1"/>
          <p:nvPr/>
        </p:nvSpPr>
        <p:spPr>
          <a:xfrm>
            <a:off x="5994943" y="3361758"/>
            <a:ext cx="108554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1200" dirty="0"/>
              <a:t>GENERATIONSBOENDE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6F84D21C-41B6-4B90-9092-632868EB8066}"/>
              </a:ext>
            </a:extLst>
          </p:cNvPr>
          <p:cNvSpPr/>
          <p:nvPr/>
        </p:nvSpPr>
        <p:spPr>
          <a:xfrm>
            <a:off x="1291122" y="2332453"/>
            <a:ext cx="752832" cy="53354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8D61B002-E298-4213-8AB0-9BFFB1C3C8CA}"/>
              </a:ext>
            </a:extLst>
          </p:cNvPr>
          <p:cNvSpPr txBox="1"/>
          <p:nvPr/>
        </p:nvSpPr>
        <p:spPr>
          <a:xfrm>
            <a:off x="1271562" y="2387431"/>
            <a:ext cx="841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FRUKT-LUND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268F91FB-6358-4EA4-8183-F9D62F7B1AA7}"/>
              </a:ext>
            </a:extLst>
          </p:cNvPr>
          <p:cNvSpPr txBox="1"/>
          <p:nvPr/>
        </p:nvSpPr>
        <p:spPr>
          <a:xfrm>
            <a:off x="3887423" y="3168206"/>
            <a:ext cx="113444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1200" dirty="0"/>
              <a:t>GENERATIONSBOENDE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4D7DE413-B169-4AEB-A16D-5A4366E3A24E}"/>
              </a:ext>
            </a:extLst>
          </p:cNvPr>
          <p:cNvSpPr txBox="1"/>
          <p:nvPr/>
        </p:nvSpPr>
        <p:spPr>
          <a:xfrm>
            <a:off x="851036" y="747005"/>
            <a:ext cx="96798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1200" dirty="0"/>
              <a:t>TILLFÄLLIG FÖRSKOLA</a:t>
            </a:r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530D4AB7-C60F-43FD-9720-550EBBBFA52A}"/>
              </a:ext>
            </a:extLst>
          </p:cNvPr>
          <p:cNvSpPr/>
          <p:nvPr/>
        </p:nvSpPr>
        <p:spPr>
          <a:xfrm>
            <a:off x="6674836" y="1564748"/>
            <a:ext cx="1276043" cy="128434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8B96516-7C74-4C82-B2F7-48A80FE6B1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5823" y="61286"/>
            <a:ext cx="8650159" cy="1077218"/>
          </a:xfrm>
        </p:spPr>
        <p:txBody>
          <a:bodyPr/>
          <a:lstStyle/>
          <a:p>
            <a:r>
              <a:rPr lang="sv-SE" dirty="0"/>
              <a:t>Gästgiveriet – </a:t>
            </a:r>
            <a:r>
              <a:rPr lang="sv-SE" sz="2400" dirty="0"/>
              <a:t>fysisk plats för samarbetsplattformen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B4F7B98-FA79-4AB4-8942-DAAF87303F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823" y="1094608"/>
            <a:ext cx="4528025" cy="309315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2000" dirty="0"/>
              <a:t>SDF Angered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2000" dirty="0"/>
              <a:t>Fastighetskontoret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2000" dirty="0"/>
              <a:t>Arbetsmarknad och vuxenutbildning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2000" dirty="0"/>
              <a:t>Sätt färg på - Måleriföretagen i Väst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2000" dirty="0"/>
              <a:t>Fritidsklubben Diamanten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2000" dirty="0" err="1"/>
              <a:t>Coompanion</a:t>
            </a:r>
            <a:r>
              <a:rPr lang="sv-SE" sz="2000" dirty="0"/>
              <a:t> Göteborgsregionen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2000" dirty="0"/>
              <a:t>Byggnads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v-SE" sz="2000" dirty="0"/>
              <a:t>Gårdstensbostäder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785D5C6-AD75-4017-B279-86AC5E5B2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709"/>
          <a:stretch/>
        </p:blipFill>
        <p:spPr>
          <a:xfrm>
            <a:off x="4969078" y="860612"/>
            <a:ext cx="3827743" cy="318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97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tshållare för text 1">
            <a:extLst>
              <a:ext uri="{FF2B5EF4-FFF2-40B4-BE49-F238E27FC236}">
                <a16:creationId xmlns:a16="http://schemas.microsoft.com/office/drawing/2014/main" id="{6191603A-53BE-455D-AAB8-7F461D5F3738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142118" y="78798"/>
            <a:ext cx="5688632" cy="16927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Gårdstens vision 2025 lägesbeskrivning – </a:t>
            </a:r>
            <a:r>
              <a:rPr lang="sv-SE" altLang="sv-SE" sz="2400" dirty="0">
                <a:latin typeface="Arial" panose="020B0604020202020204" pitchFamily="34" charset="0"/>
                <a:cs typeface="Arial" panose="020B0604020202020204" pitchFamily="34" charset="0"/>
              </a:rPr>
              <a:t>blandade upplåtelseformer</a:t>
            </a:r>
          </a:p>
        </p:txBody>
      </p:sp>
      <p:sp>
        <p:nvSpPr>
          <p:cNvPr id="8195" name="Platshållare för text 3">
            <a:extLst>
              <a:ext uri="{FF2B5EF4-FFF2-40B4-BE49-F238E27FC236}">
                <a16:creationId xmlns:a16="http://schemas.microsoft.com/office/drawing/2014/main" id="{1F521B4B-3E5A-4B0B-AF58-993AD62635D5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 bwMode="auto">
          <a:xfrm>
            <a:off x="204115" y="1760638"/>
            <a:ext cx="5447281" cy="26222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buFont typeface="Arial" panose="020B0604020202020204" pitchFamily="34" charset="0"/>
              <a:buNone/>
            </a:pPr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Serneke Utsikten - Gårdstens Centrum</a:t>
            </a:r>
          </a:p>
          <a:p>
            <a:pPr fontAlgn="base">
              <a:buFont typeface="Arial" panose="020B0604020202020204" pitchFamily="34" charset="0"/>
              <a:buNone/>
            </a:pPr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Egnahemsbolaget – Saffransgatan</a:t>
            </a:r>
          </a:p>
          <a:p>
            <a:pPr fontAlgn="base">
              <a:buFont typeface="Arial" panose="020B0604020202020204" pitchFamily="34" charset="0"/>
              <a:buNone/>
            </a:pPr>
            <a:r>
              <a:rPr lang="sv-SE" altLang="sv-SE" dirty="0" err="1">
                <a:latin typeface="Arial" panose="020B0604020202020204" pitchFamily="34" charset="0"/>
                <a:cs typeface="Arial" panose="020B0604020202020204" pitchFamily="34" charset="0"/>
              </a:rPr>
              <a:t>Botrygg</a:t>
            </a:r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, Robert Dicksons Stiftelse, Riksbyggen, Peab, FB Bostad</a:t>
            </a:r>
          </a:p>
          <a:p>
            <a:pPr fontAlgn="base">
              <a:buFont typeface="Arial" panose="020B0604020202020204" pitchFamily="34" charset="0"/>
              <a:buNone/>
            </a:pPr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Lokalförvaltningen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2B7BEF3-E332-46B1-A1FF-F7E9415F0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264590"/>
            <a:ext cx="3175000" cy="35321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8F2CF4E-D836-4DCD-9B60-94F76ACD3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Finansiell strategi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6DD1F2C-4B87-452D-97B9-D505B6D721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951" y="1493101"/>
            <a:ext cx="3770099" cy="2252924"/>
          </a:xfrm>
        </p:spPr>
        <p:txBody>
          <a:bodyPr/>
          <a:lstStyle/>
          <a:p>
            <a:r>
              <a:rPr lang="sv-SE" dirty="0"/>
              <a:t>Höja marknadsvärdet på fastigheterna</a:t>
            </a:r>
          </a:p>
          <a:p>
            <a:r>
              <a:rPr lang="sv-SE" dirty="0"/>
              <a:t>Pressmeddelande </a:t>
            </a:r>
          </a:p>
          <a:p>
            <a:r>
              <a:rPr lang="sv-SE" dirty="0"/>
              <a:t>+ kurvan från Framtiden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2402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5ACACE6-3517-4A22-83D7-91D2962B6C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951" y="102281"/>
            <a:ext cx="8101220" cy="707886"/>
          </a:xfrm>
        </p:spPr>
        <p:txBody>
          <a:bodyPr/>
          <a:lstStyle/>
          <a:p>
            <a:r>
              <a:rPr lang="sv-SE" dirty="0"/>
              <a:t>God ekonomi och effektiv verksamhet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9641743-66A7-4B6C-85B5-106E24534A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951" y="1410198"/>
            <a:ext cx="6474181" cy="3323987"/>
          </a:xfrm>
        </p:spPr>
        <p:txBody>
          <a:bodyPr/>
          <a:lstStyle/>
          <a:p>
            <a:r>
              <a:rPr lang="sv-SE" sz="2000" dirty="0"/>
              <a:t>Hyreshöjning samtliga p-platser</a:t>
            </a:r>
          </a:p>
          <a:p>
            <a:r>
              <a:rPr lang="sv-SE" sz="2000" dirty="0"/>
              <a:t>Låga driftskostnader</a:t>
            </a:r>
          </a:p>
          <a:p>
            <a:r>
              <a:rPr lang="sv-SE" sz="2000" dirty="0"/>
              <a:t>Fullt uthyrt - Boplats från 2020 – risker med uthyrningstempo</a:t>
            </a:r>
          </a:p>
          <a:p>
            <a:r>
              <a:rPr lang="sv-SE" sz="2000" dirty="0"/>
              <a:t>Genomsnittlig grundhyra 923 kr/kvm (902 kr/kvm)</a:t>
            </a:r>
          </a:p>
          <a:p>
            <a:r>
              <a:rPr lang="sv-SE" sz="2000" dirty="0"/>
              <a:t>Om- och avflyttningsgrad 7 %</a:t>
            </a:r>
          </a:p>
          <a:p>
            <a:pPr lvl="1"/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161318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4B40B78-74B5-4182-8580-3721A1010F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Samordning i koncernen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AE4806E-920C-47D9-B564-C4A5076DFA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951" y="1493101"/>
            <a:ext cx="6017889" cy="830997"/>
          </a:xfrm>
        </p:spPr>
        <p:txBody>
          <a:bodyPr/>
          <a:lstStyle/>
          <a:p>
            <a:r>
              <a:rPr lang="sv-SE" dirty="0"/>
              <a:t>Deltar i samtliga koncerngemensamma grupper  </a:t>
            </a:r>
          </a:p>
        </p:txBody>
      </p:sp>
    </p:spTree>
    <p:extLst>
      <p:ext uri="{BB962C8B-B14F-4D97-AF65-F5344CB8AC3E}">
        <p14:creationId xmlns:p14="http://schemas.microsoft.com/office/powerpoint/2010/main" val="45491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EF934167-697C-4530-B64D-4A04E81019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90" y="203092"/>
            <a:ext cx="8101220" cy="707886"/>
          </a:xfrm>
        </p:spPr>
        <p:txBody>
          <a:bodyPr/>
          <a:lstStyle/>
          <a:p>
            <a:r>
              <a:rPr lang="sv-SE" dirty="0"/>
              <a:t>Nöjd kund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B0B3F75-B12A-444D-8B22-AC6FB0276A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723" y="1034462"/>
            <a:ext cx="4718728" cy="3410164"/>
          </a:xfrm>
        </p:spPr>
        <p:txBody>
          <a:bodyPr/>
          <a:lstStyle/>
          <a:p>
            <a:r>
              <a:rPr lang="sv-SE" dirty="0"/>
              <a:t>Trygghetsskapande punktinsatser som kräver närvaro av många medarbetare och föräldrar</a:t>
            </a:r>
          </a:p>
          <a:p>
            <a:r>
              <a:rPr lang="sv-SE" dirty="0"/>
              <a:t>Olovlig andra </a:t>
            </a:r>
            <a:r>
              <a:rPr lang="sv-SE" dirty="0" err="1"/>
              <a:t>handsuthyrning</a:t>
            </a:r>
            <a:r>
              <a:rPr lang="sv-SE" dirty="0"/>
              <a:t> </a:t>
            </a:r>
            <a:r>
              <a:rPr lang="sv-SE" sz="1800" dirty="0"/>
              <a:t>(Sedan H 2017- 127 </a:t>
            </a:r>
            <a:r>
              <a:rPr lang="sv-SE" sz="1800" dirty="0" err="1"/>
              <a:t>lgh</a:t>
            </a:r>
            <a:r>
              <a:rPr lang="sv-SE" sz="1800" dirty="0"/>
              <a:t>)</a:t>
            </a:r>
          </a:p>
          <a:p>
            <a:r>
              <a:rPr lang="sv-SE" dirty="0"/>
              <a:t>Digitalisering – delta i det koncerngemensamma arbetet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F53374A-AD37-4682-B28C-2E375D4BC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0" t="13690" r="12250" b="18621"/>
          <a:stretch/>
        </p:blipFill>
        <p:spPr>
          <a:xfrm>
            <a:off x="5014556" y="1090434"/>
            <a:ext cx="4041428" cy="243352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73EA613C-CD62-4567-A340-9C0DB92F59DA}"/>
              </a:ext>
            </a:extLst>
          </p:cNvPr>
          <p:cNvSpPr txBox="1"/>
          <p:nvPr/>
        </p:nvSpPr>
        <p:spPr>
          <a:xfrm>
            <a:off x="5276138" y="3519064"/>
            <a:ext cx="3677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Muskotgruppen en fredag kväll tillsammans med medarbetare </a:t>
            </a:r>
          </a:p>
        </p:txBody>
      </p:sp>
    </p:spTree>
    <p:extLst>
      <p:ext uri="{BB962C8B-B14F-4D97-AF65-F5344CB8AC3E}">
        <p14:creationId xmlns:p14="http://schemas.microsoft.com/office/powerpoint/2010/main" val="1373616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EB2E5B8-DB49-4D3E-B6DE-5769185E07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382" y="108432"/>
            <a:ext cx="8894617" cy="1323439"/>
          </a:xfrm>
        </p:spPr>
        <p:txBody>
          <a:bodyPr/>
          <a:lstStyle/>
          <a:p>
            <a:r>
              <a:rPr lang="sv-SE" dirty="0"/>
              <a:t>Garagerenovering Salviagatan, P2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1A9D6AC-D93D-4E8D-A30D-935FA67B3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144" y="1846940"/>
            <a:ext cx="2304255" cy="172819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68C8401-47A0-48F7-825C-38598C74B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156"/>
          <a:stretch/>
        </p:blipFill>
        <p:spPr>
          <a:xfrm>
            <a:off x="4266898" y="976642"/>
            <a:ext cx="3629672" cy="323417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23F019CD-9CF7-45C0-B100-938DF155F1B5}"/>
              </a:ext>
            </a:extLst>
          </p:cNvPr>
          <p:cNvSpPr txBox="1"/>
          <p:nvPr/>
        </p:nvSpPr>
        <p:spPr>
          <a:xfrm>
            <a:off x="4282041" y="4210812"/>
            <a:ext cx="282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(P5 efter renovering)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AD4FE75-CDF6-43B0-A322-F59A58DA4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1" y="1846941"/>
            <a:ext cx="1296144" cy="1728192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87AF2435-D2E9-4693-B524-52E580FBFB04}"/>
              </a:ext>
            </a:extLst>
          </p:cNvPr>
          <p:cNvSpPr txBox="1"/>
          <p:nvPr/>
        </p:nvSpPr>
        <p:spPr>
          <a:xfrm>
            <a:off x="795065" y="3595146"/>
            <a:ext cx="2112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(Före renovering)</a:t>
            </a:r>
          </a:p>
        </p:txBody>
      </p:sp>
    </p:spTree>
    <p:extLst>
      <p:ext uri="{BB962C8B-B14F-4D97-AF65-F5344CB8AC3E}">
        <p14:creationId xmlns:p14="http://schemas.microsoft.com/office/powerpoint/2010/main" val="3921683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EE494ACD-68DE-4DD3-AFF7-183B4867F3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952" y="322322"/>
            <a:ext cx="8101220" cy="707886"/>
          </a:xfrm>
        </p:spPr>
        <p:txBody>
          <a:bodyPr/>
          <a:lstStyle/>
          <a:p>
            <a:r>
              <a:rPr lang="sv-SE" dirty="0"/>
              <a:t>Huschefernas dagliga arbete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57E5B74-7A35-404A-B2FB-E190E94499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8280" y="1089423"/>
            <a:ext cx="3804295" cy="3650230"/>
          </a:xfrm>
        </p:spPr>
        <p:txBody>
          <a:bodyPr/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Egna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verksamhets-planer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  <a:p>
            <a:pPr lvl="1"/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Fokus på nöjda kunder</a:t>
            </a:r>
          </a:p>
          <a:p>
            <a:pPr lvl="1"/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Mätmetod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Aktivbo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-undersökning</a:t>
            </a:r>
          </a:p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5C1E90E-977B-496E-AC11-908C3DB72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5" r="7868"/>
          <a:stretch/>
        </p:blipFill>
        <p:spPr>
          <a:xfrm>
            <a:off x="6557264" y="1089423"/>
            <a:ext cx="2586736" cy="28440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F461C51-44EC-4FB8-959D-D008B52529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67" b="11206"/>
          <a:stretch/>
        </p:blipFill>
        <p:spPr>
          <a:xfrm>
            <a:off x="3800073" y="1089423"/>
            <a:ext cx="2585248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38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0C9F9F15-0B8B-40C1-8C7D-B6A0F98E13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6298" y="706"/>
            <a:ext cx="5320146" cy="707886"/>
          </a:xfrm>
        </p:spPr>
        <p:txBody>
          <a:bodyPr/>
          <a:lstStyle/>
          <a:p>
            <a:r>
              <a:rPr lang="sv-SE" dirty="0"/>
              <a:t>Service 365 dagar om året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55DD8D9E-1CBA-4545-A665-C20EFFA73E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9832" y="1225165"/>
            <a:ext cx="4699169" cy="2991588"/>
          </a:xfrm>
        </p:spPr>
        <p:txBody>
          <a:bodyPr/>
          <a:lstStyle/>
          <a:p>
            <a:r>
              <a:rPr lang="sv-SE" dirty="0"/>
              <a:t>Trygghetsgrupp</a:t>
            </a:r>
          </a:p>
          <a:p>
            <a:r>
              <a:rPr lang="sv-SE" dirty="0"/>
              <a:t>Punktinsatser från alla</a:t>
            </a:r>
          </a:p>
          <a:p>
            <a:r>
              <a:rPr lang="sv-SE" dirty="0"/>
              <a:t>Trygghetsmässa och trygghetsvandring</a:t>
            </a:r>
          </a:p>
          <a:p>
            <a:r>
              <a:rPr lang="sv-SE" dirty="0"/>
              <a:t>Återtagande av det offentliga rummet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8E6E03D-2E7C-4FE2-B8AF-C94619E74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41"/>
          <a:stretch/>
        </p:blipFill>
        <p:spPr>
          <a:xfrm>
            <a:off x="5518633" y="479204"/>
            <a:ext cx="3034005" cy="352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38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latshållare för text 1">
            <a:extLst>
              <a:ext uri="{FF2B5EF4-FFF2-40B4-BE49-F238E27FC236}">
                <a16:creationId xmlns:a16="http://schemas.microsoft.com/office/drawing/2014/main" id="{48B8BD91-C549-449C-BFCB-34A7C52668CE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488950" y="555625"/>
            <a:ext cx="7680325" cy="708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 alt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Bildobjekt 2">
            <a:extLst>
              <a:ext uri="{FF2B5EF4-FFF2-40B4-BE49-F238E27FC236}">
                <a16:creationId xmlns:a16="http://schemas.microsoft.com/office/drawing/2014/main" id="{FD061605-E1A6-4F21-83E3-3BBD6602F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0363"/>
            <a:ext cx="673735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latshållare för text 1">
            <a:extLst>
              <a:ext uri="{FF2B5EF4-FFF2-40B4-BE49-F238E27FC236}">
                <a16:creationId xmlns:a16="http://schemas.microsoft.com/office/drawing/2014/main" id="{3142A74E-A54D-4888-8551-D9A446335964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488950" y="557213"/>
            <a:ext cx="8101013" cy="708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v-SE" altLang="sv-SE">
                <a:latin typeface="Arial" panose="020B0604020202020204" pitchFamily="34" charset="0"/>
                <a:cs typeface="Arial" panose="020B0604020202020204" pitchFamily="34" charset="0"/>
              </a:rPr>
              <a:t>Olovlig andra handsuthyrning</a:t>
            </a:r>
          </a:p>
        </p:txBody>
      </p:sp>
      <p:sp>
        <p:nvSpPr>
          <p:cNvPr id="10243" name="Platshållare för text 2">
            <a:extLst>
              <a:ext uri="{FF2B5EF4-FFF2-40B4-BE49-F238E27FC236}">
                <a16:creationId xmlns:a16="http://schemas.microsoft.com/office/drawing/2014/main" id="{21F2E911-FAA1-4CBA-B04D-A81D070F01F7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 bwMode="auto">
          <a:xfrm>
            <a:off x="488950" y="1493838"/>
            <a:ext cx="4083050" cy="1655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Antal lägenheter 127 </a:t>
            </a:r>
            <a:r>
              <a:rPr lang="sv-SE" altLang="sv-SE" dirty="0" err="1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sv-SE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TV4 inslag, inför nya lagen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Ny lag från 1 oktober</a:t>
            </a:r>
          </a:p>
        </p:txBody>
      </p:sp>
      <p:pic>
        <p:nvPicPr>
          <p:cNvPr id="10244" name="Bildobjekt 4">
            <a:extLst>
              <a:ext uri="{FF2B5EF4-FFF2-40B4-BE49-F238E27FC236}">
                <a16:creationId xmlns:a16="http://schemas.microsoft.com/office/drawing/2014/main" id="{198785B7-DF02-4D7C-8D93-ED1D0F76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570" y="1547626"/>
            <a:ext cx="3516338" cy="2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5E536F01-C6F4-43BF-B654-647F309D08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 err="1"/>
              <a:t>Boinflytande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24D4C66-7CB3-43F8-8A68-5ABEDA8B04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952" y="1493101"/>
            <a:ext cx="3814108" cy="830997"/>
          </a:xfrm>
        </p:spPr>
        <p:txBody>
          <a:bodyPr/>
          <a:lstStyle/>
          <a:p>
            <a:r>
              <a:rPr lang="sv-SE" dirty="0"/>
              <a:t>Mål i 2019 års undersökning 79,8%</a:t>
            </a:r>
          </a:p>
        </p:txBody>
      </p:sp>
      <p:pic>
        <p:nvPicPr>
          <p:cNvPr id="10244" name="Picture 4" descr="https://qv.aktivbo.com/QvAjaxZfc/QvsViewClient.aspx?public=only&amp;size=long&amp;name=Temp/ee5c8b5685eb45c8af196161753d66ee.png">
            <a:extLst>
              <a:ext uri="{FF2B5EF4-FFF2-40B4-BE49-F238E27FC236}">
                <a16:creationId xmlns:a16="http://schemas.microsoft.com/office/drawing/2014/main" id="{DC060D45-0068-444F-94B0-66B5F65F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763" y="556200"/>
            <a:ext cx="4650237" cy="348767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51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F14D283D-1E09-4D4A-9091-BFC6C4363B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347" y="355716"/>
            <a:ext cx="3642964" cy="707886"/>
          </a:xfrm>
        </p:spPr>
        <p:txBody>
          <a:bodyPr/>
          <a:lstStyle/>
          <a:p>
            <a:r>
              <a:rPr lang="sv-SE" dirty="0"/>
              <a:t>Engagerade hyresgäster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52430AD-C759-4F42-888D-D1FA27ED5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88" y="297187"/>
            <a:ext cx="5558312" cy="375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80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30ACF4FB-DCE1-43FC-B0E9-7C2020D60D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Attraktiv arbetsgivare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16B3315-A81B-48B3-A98A-FF76500FF2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951" y="1494107"/>
            <a:ext cx="6017889" cy="2252924"/>
          </a:xfrm>
        </p:spPr>
        <p:txBody>
          <a:bodyPr/>
          <a:lstStyle/>
          <a:p>
            <a:r>
              <a:rPr lang="sv-SE" dirty="0"/>
              <a:t>Sjukfrånvaro mål 3,2%</a:t>
            </a:r>
          </a:p>
          <a:p>
            <a:r>
              <a:rPr lang="sv-SE" dirty="0"/>
              <a:t>Pulsmätning</a:t>
            </a:r>
          </a:p>
          <a:p>
            <a:r>
              <a:rPr lang="sv-SE" dirty="0"/>
              <a:t>UGL – Teamutveckling</a:t>
            </a:r>
          </a:p>
          <a:p>
            <a:r>
              <a:rPr lang="sv-SE" dirty="0"/>
              <a:t>UGL – individuellt </a:t>
            </a:r>
          </a:p>
        </p:txBody>
      </p:sp>
    </p:spTree>
    <p:extLst>
      <p:ext uri="{BB962C8B-B14F-4D97-AF65-F5344CB8AC3E}">
        <p14:creationId xmlns:p14="http://schemas.microsoft.com/office/powerpoint/2010/main" val="600376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A77C13E-E514-46A7-B5DB-89E17249B0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Badrumsrenovering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16A3F65-43CD-4E3F-B9BD-975E52E3E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01899" y="1860697"/>
            <a:ext cx="2257403" cy="169305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40DE5C9-E9E6-463C-BD6B-928A2D086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37" y="1578521"/>
            <a:ext cx="1695864" cy="2261152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FF5AC8D-4869-4868-BDF0-B5B1B3188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55" y="1578521"/>
            <a:ext cx="1695864" cy="226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37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2478DC7-A668-4EF9-B242-0045BDB2D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848" y="249493"/>
            <a:ext cx="6567056" cy="1938992"/>
          </a:xfrm>
        </p:spPr>
        <p:txBody>
          <a:bodyPr/>
          <a:lstStyle/>
          <a:p>
            <a:r>
              <a:rPr lang="sv-SE" dirty="0" err="1"/>
              <a:t>Relining</a:t>
            </a:r>
            <a:r>
              <a:rPr lang="sv-SE" dirty="0"/>
              <a:t> – byter inte stammar vi bygger nya rör i de gamla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84EF8AB-2AD3-46BE-8139-FC5EFDFD8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62" y="884869"/>
            <a:ext cx="2097769" cy="315036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7C192F6-D31B-4569-9F47-EAB925BA0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99" y="1811822"/>
            <a:ext cx="3333445" cy="22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71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latshållare för text 1">
            <a:extLst>
              <a:ext uri="{FF2B5EF4-FFF2-40B4-BE49-F238E27FC236}">
                <a16:creationId xmlns:a16="http://schemas.microsoft.com/office/drawing/2014/main" id="{330C3397-692D-4A9B-A3A8-6AF15CEE3F63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860933" y="178594"/>
            <a:ext cx="7112858" cy="10079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Fönsterbyten Saffransgatan </a:t>
            </a:r>
            <a:r>
              <a:rPr lang="sv-SE" altLang="sv-SE" sz="2100" dirty="0">
                <a:latin typeface="Arial" panose="020B0604020202020204" pitchFamily="34" charset="0"/>
                <a:cs typeface="Arial" panose="020B0604020202020204" pitchFamily="34" charset="0"/>
              </a:rPr>
              <a:t>Inköp via HBV och montage upphandlas separat</a:t>
            </a:r>
          </a:p>
        </p:txBody>
      </p:sp>
      <p:pic>
        <p:nvPicPr>
          <p:cNvPr id="7171" name="Bildobjekt 5">
            <a:extLst>
              <a:ext uri="{FF2B5EF4-FFF2-40B4-BE49-F238E27FC236}">
                <a16:creationId xmlns:a16="http://schemas.microsoft.com/office/drawing/2014/main" id="{449D8634-19B4-4387-AC7B-850173887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494338"/>
            <a:ext cx="180022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Bildobjekt 2">
            <a:extLst>
              <a:ext uri="{FF2B5EF4-FFF2-40B4-BE49-F238E27FC236}">
                <a16:creationId xmlns:a16="http://schemas.microsoft.com/office/drawing/2014/main" id="{FCCF7148-1EFF-41C8-9481-EA09E4A35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4" t="24001"/>
          <a:stretch>
            <a:fillRect/>
          </a:stretch>
        </p:blipFill>
        <p:spPr bwMode="auto">
          <a:xfrm>
            <a:off x="4417362" y="1494338"/>
            <a:ext cx="247292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24CC2A4-84CB-433E-974C-622E1ABAB1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Utvecklingsområde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585A90F-AE8E-4525-B83B-6D342AC097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951" y="1494107"/>
            <a:ext cx="6017889" cy="1655838"/>
          </a:xfrm>
        </p:spPr>
        <p:txBody>
          <a:bodyPr/>
          <a:lstStyle/>
          <a:p>
            <a:r>
              <a:rPr lang="sv-SE" dirty="0"/>
              <a:t>Skapa 200 arbetstillfällen året runt</a:t>
            </a:r>
          </a:p>
          <a:p>
            <a:r>
              <a:rPr lang="sv-SE" dirty="0"/>
              <a:t>Bidra till utveckling av Gårdstensskolan</a:t>
            </a:r>
          </a:p>
          <a:p>
            <a:r>
              <a:rPr lang="sv-SE" dirty="0"/>
              <a:t>Ny samarbetsplattform</a:t>
            </a:r>
          </a:p>
        </p:txBody>
      </p:sp>
    </p:spTree>
    <p:extLst>
      <p:ext uri="{BB962C8B-B14F-4D97-AF65-F5344CB8AC3E}">
        <p14:creationId xmlns:p14="http://schemas.microsoft.com/office/powerpoint/2010/main" val="2310007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tshållare för text 1">
            <a:extLst>
              <a:ext uri="{FF2B5EF4-FFF2-40B4-BE49-F238E27FC236}">
                <a16:creationId xmlns:a16="http://schemas.microsoft.com/office/drawing/2014/main" id="{D27D2096-9E38-4DD5-847F-3D1EB75F3E9A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449263" y="203200"/>
            <a:ext cx="8101012" cy="708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v-SE" altLang="sv-SE" dirty="0">
                <a:latin typeface="Arial" panose="020B0604020202020204" pitchFamily="34" charset="0"/>
                <a:cs typeface="Arial" panose="020B0604020202020204" pitchFamily="34" charset="0"/>
              </a:rPr>
              <a:t>Sommarjobb 2019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6D57878-16BC-407E-AA2D-8A0742FA21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6100" y="885825"/>
            <a:ext cx="4846638" cy="4257675"/>
          </a:xfrm>
        </p:spPr>
        <p:txBody>
          <a:bodyPr/>
          <a:lstStyle/>
          <a:p>
            <a:pPr>
              <a:defRPr/>
            </a:pPr>
            <a:r>
              <a:rPr lang="sv-SE" dirty="0"/>
              <a:t>133 ungdomar</a:t>
            </a:r>
          </a:p>
          <a:p>
            <a:pPr>
              <a:defRPr/>
            </a:pPr>
            <a:r>
              <a:rPr lang="sv-SE" dirty="0"/>
              <a:t>63 tjejer och 70 killar</a:t>
            </a:r>
          </a:p>
          <a:p>
            <a:pPr>
              <a:defRPr/>
            </a:pPr>
            <a:r>
              <a:rPr lang="sv-SE" dirty="0"/>
              <a:t>Gymnasiet och grundskolan</a:t>
            </a:r>
          </a:p>
          <a:p>
            <a:pPr>
              <a:defRPr/>
            </a:pPr>
            <a:r>
              <a:rPr lang="sv-SE" dirty="0"/>
              <a:t>De flesta från Gårdsten</a:t>
            </a:r>
          </a:p>
          <a:p>
            <a:pPr>
              <a:defRPr/>
            </a:pPr>
            <a:r>
              <a:rPr lang="sv-SE" dirty="0"/>
              <a:t>Arbeten: </a:t>
            </a:r>
            <a:r>
              <a:rPr lang="sv-SE" sz="1350" dirty="0"/>
              <a:t>Röjning i Dalen, tvättat molokstationer, jobbat under Gårdstensdagen, rensat ogräs, målat källare, byggt staket, målat grovsoprum, oljat bänkar på uteplatser, delat ut Gårdstensbladet, klippt gräs, mm</a:t>
            </a:r>
          </a:p>
        </p:txBody>
      </p:sp>
      <p:pic>
        <p:nvPicPr>
          <p:cNvPr id="11268" name="Bildobjekt 5">
            <a:extLst>
              <a:ext uri="{FF2B5EF4-FFF2-40B4-BE49-F238E27FC236}">
                <a16:creationId xmlns:a16="http://schemas.microsoft.com/office/drawing/2014/main" id="{6AFC4EFA-68B8-44E7-89BC-E348234B7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373063"/>
            <a:ext cx="2620963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latshållare för text 1">
            <a:extLst>
              <a:ext uri="{FF2B5EF4-FFF2-40B4-BE49-F238E27FC236}">
                <a16:creationId xmlns:a16="http://schemas.microsoft.com/office/drawing/2014/main" id="{6ACA2021-0D6D-476D-981F-1F5E03E5C23A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488950" y="555625"/>
            <a:ext cx="7680325" cy="708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 altLang="sv-S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91E2EC70-46F3-4229-BF1C-06EA0EAC7BBE}"/>
              </a:ext>
            </a:extLst>
          </p:cNvPr>
          <p:cNvGraphicFramePr>
            <a:graphicFrameLocks noGrp="1"/>
          </p:cNvGraphicFramePr>
          <p:nvPr/>
        </p:nvGraphicFramePr>
        <p:xfrm>
          <a:off x="2009775" y="114300"/>
          <a:ext cx="4333877" cy="43624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6090">
                  <a:extLst>
                    <a:ext uri="{9D8B030D-6E8A-4147-A177-3AD203B41FA5}">
                      <a16:colId xmlns:a16="http://schemas.microsoft.com/office/drawing/2014/main" val="1655551523"/>
                    </a:ext>
                  </a:extLst>
                </a:gridCol>
                <a:gridCol w="902891">
                  <a:extLst>
                    <a:ext uri="{9D8B030D-6E8A-4147-A177-3AD203B41FA5}">
                      <a16:colId xmlns:a16="http://schemas.microsoft.com/office/drawing/2014/main" val="3557379727"/>
                    </a:ext>
                  </a:extLst>
                </a:gridCol>
                <a:gridCol w="902891">
                  <a:extLst>
                    <a:ext uri="{9D8B030D-6E8A-4147-A177-3AD203B41FA5}">
                      <a16:colId xmlns:a16="http://schemas.microsoft.com/office/drawing/2014/main" val="1048872083"/>
                    </a:ext>
                  </a:extLst>
                </a:gridCol>
                <a:gridCol w="616090">
                  <a:extLst>
                    <a:ext uri="{9D8B030D-6E8A-4147-A177-3AD203B41FA5}">
                      <a16:colId xmlns:a16="http://schemas.microsoft.com/office/drawing/2014/main" val="2777709955"/>
                    </a:ext>
                  </a:extLst>
                </a:gridCol>
                <a:gridCol w="393024">
                  <a:extLst>
                    <a:ext uri="{9D8B030D-6E8A-4147-A177-3AD203B41FA5}">
                      <a16:colId xmlns:a16="http://schemas.microsoft.com/office/drawing/2014/main" val="463470852"/>
                    </a:ext>
                  </a:extLst>
                </a:gridCol>
                <a:gridCol w="902891">
                  <a:extLst>
                    <a:ext uri="{9D8B030D-6E8A-4147-A177-3AD203B41FA5}">
                      <a16:colId xmlns:a16="http://schemas.microsoft.com/office/drawing/2014/main" val="2503181958"/>
                    </a:ext>
                  </a:extLst>
                </a:gridCol>
              </a:tblGrid>
              <a:tr h="280048">
                <a:tc gridSpan="6">
                  <a:txBody>
                    <a:bodyPr/>
                    <a:lstStyle/>
                    <a:p>
                      <a:pPr algn="l" fontAlgn="b"/>
                      <a:r>
                        <a:rPr lang="sv-SE" sz="1300" u="none" strike="noStrike" dirty="0">
                          <a:effectLst/>
                        </a:rPr>
                        <a:t>Gårdstensbyrån arbetstillfällen 1998 - 2019</a:t>
                      </a:r>
                      <a:endParaRPr lang="sv-SE" sz="13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92" marR="4892" marT="4894" marB="0" anchor="b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239729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l" fontAlgn="b"/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92" marR="4892" marT="48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92" marR="4892" marT="48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92" marR="4892" marT="48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92" marR="4892" marT="48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92" marR="4892" marT="48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92" marR="4892" marT="4894" marB="0" anchor="b"/>
                </a:tc>
                <a:extLst>
                  <a:ext uri="{0D108BD9-81ED-4DB2-BD59-A6C34878D82A}">
                    <a16:rowId xmlns:a16="http://schemas.microsoft.com/office/drawing/2014/main" val="323661901"/>
                  </a:ext>
                </a:extLst>
              </a:tr>
              <a:tr h="299586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ÅR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Män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Kvinnor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Tillsvidare-anställning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Visstid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TOTALT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2032421823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1998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1283781726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4237057561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2215979078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1649953845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2607200254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463727696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898929251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2299838172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2203452629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1247813811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1196079685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2199656436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1989533629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985319168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3149313384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3651886602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4190776927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2743931907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98137660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3103938131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1593936304"/>
                  </a:ext>
                </a:extLst>
              </a:tr>
              <a:tr h="15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aug-19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4275301325"/>
                  </a:ext>
                </a:extLst>
              </a:tr>
              <a:tr h="187798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TOTALT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2115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1327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3149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3449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92" marR="4892" marT="4894" marB="0" anchor="ctr"/>
                </a:tc>
                <a:extLst>
                  <a:ext uri="{0D108BD9-81ED-4DB2-BD59-A6C34878D82A}">
                    <a16:rowId xmlns:a16="http://schemas.microsoft.com/office/drawing/2014/main" val="21932756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idfo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Gårdsten">
      <a:dk1>
        <a:srgbClr val="2C343C"/>
      </a:dk1>
      <a:lt1>
        <a:srgbClr val="FFFFFF"/>
      </a:lt1>
      <a:dk2>
        <a:srgbClr val="878786"/>
      </a:dk2>
      <a:lt2>
        <a:srgbClr val="C6C6C6"/>
      </a:lt2>
      <a:accent1>
        <a:srgbClr val="00A2DF"/>
      </a:accent1>
      <a:accent2>
        <a:srgbClr val="EE7102"/>
      </a:accent2>
      <a:accent3>
        <a:srgbClr val="C3226C"/>
      </a:accent3>
      <a:accent4>
        <a:srgbClr val="FECC00"/>
      </a:accent4>
      <a:accent5>
        <a:srgbClr val="A5C711"/>
      </a:accent5>
      <a:accent6>
        <a:srgbClr val="3FA534"/>
      </a:accent6>
      <a:hlink>
        <a:srgbClr val="00A2DF"/>
      </a:hlink>
      <a:folHlink>
        <a:srgbClr val="00A2D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-tema">
      <a:majorFont>
        <a:latin typeface="Calibri"/>
        <a:ea typeface="Calibri"/>
        <a:cs typeface="Calibri"/>
      </a:majorFont>
      <a:minorFont>
        <a:latin typeface="Lota Grotesque Regular"/>
        <a:ea typeface="Lota Grotesque Regular"/>
        <a:cs typeface="Lota Grotesque Regular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H_ListID xmlns="fd04a673-c3f2-483d-90a9-2a9e83b72888" xsi:nil="true"/>
    <DAH_Registreringsdatum xmlns="fd04a673-c3f2-483d-90a9-2a9e83b72888" xsi:nil="true"/>
    <DAH_SenastAndradAv xmlns="fd04a673-c3f2-483d-90a9-2a9e83b72888">
      <UserInfo>
        <DisplayName/>
        <AccountId xsi:nil="true"/>
        <AccountType/>
      </UserInfo>
    </DAH_SenastAndradAv>
    <DAH_ArkiveradHandling xmlns="fd04a673-c3f2-483d-90a9-2a9e83b72888">
      <Url xsi:nil="true"/>
      <Description xsi:nil="true"/>
    </DAH_ArkiveradHandling>
    <DAH_FaststalldDatum xmlns="fd04a673-c3f2-483d-90a9-2a9e83b72888" xsi:nil="true"/>
    <DAH_Dokumenttyp_Note xmlns="fd04a673-c3f2-483d-90a9-2a9e83b72888">
      <Terms xmlns="http://schemas.microsoft.com/office/infopath/2007/PartnerControls">
        <TermInfo xmlns="http://schemas.microsoft.com/office/infopath/2007/PartnerControls">
          <TermName xmlns="http://schemas.microsoft.com/office/infopath/2007/PartnerControls">Arbetsmaterial</TermName>
          <TermId xmlns="http://schemas.microsoft.com/office/infopath/2007/PartnerControls">7158edc5-75f7-496a-9a9d-f5726752c2f0</TermId>
        </TermInfo>
      </Terms>
    </DAH_Dokumenttyp_Note>
    <TaxKeywordTaxHTField xmlns="712451e5-96df-4525-a711-214bc1b4507c">
      <Terms xmlns="http://schemas.microsoft.com/office/infopath/2007/PartnerControls"/>
    </TaxKeywordTaxHTField>
    <DAH_Klassificering_Note xmlns="fd04a673-c3f2-483d-90a9-2a9e83b72888">
      <Terms xmlns="http://schemas.microsoft.com/office/infopath/2007/PartnerControls"/>
    </DAH_Klassificering_Note>
    <DAH_Sekretess_Note xmlns="fd04a673-c3f2-483d-90a9-2a9e83b72888">
      <Terms xmlns="http://schemas.microsoft.com/office/infopath/2007/PartnerControls">
        <TermInfo xmlns="http://schemas.microsoft.com/office/infopath/2007/PartnerControls">
          <TermName xmlns="http://schemas.microsoft.com/office/infopath/2007/PartnerControls">Ej bedömd</TermName>
          <TermId xmlns="http://schemas.microsoft.com/office/infopath/2007/PartnerControls">05bbeefd-f3b3-4dae-8398-c92658594730</TermId>
        </TermInfo>
      </Terms>
    </DAH_Sekretess_Note>
    <DAH_SiteID xmlns="fd04a673-c3f2-483d-90a9-2a9e83b72888" xsi:nil="true"/>
    <DAH_ListItemID xmlns="fd04a673-c3f2-483d-90a9-2a9e83b72888" xsi:nil="true"/>
    <DAH_Gallringsdatum xmlns="fd04a673-c3f2-483d-90a9-2a9e83b72888" xsi:nil="true"/>
    <DAH_GallradDatum xmlns="fd04a673-c3f2-483d-90a9-2a9e83b72888" xsi:nil="true"/>
    <TaxCatchAll xmlns="712451e5-96df-4525-a711-214bc1b4507c">
      <Value>9</Value>
      <Value>3</Value>
      <Value>2</Value>
      <Value>8</Value>
    </TaxCatchAll>
    <DAH_Editor xmlns="fd04a673-c3f2-483d-90a9-2a9e83b72888" xsi:nil="true"/>
    <SYC_SourceCTid xmlns="fd04a673-c3f2-483d-90a9-2a9e83b72888" xsi:nil="true"/>
    <DAH_HandlingsNummer xmlns="fd04a673-c3f2-483d-90a9-2a9e83b72888" xsi:nil="true"/>
    <DAH_Author xmlns="fd04a673-c3f2-483d-90a9-2a9e83b72888" xsi:nil="true"/>
    <DAH_FaststalldAv xmlns="fd04a673-c3f2-483d-90a9-2a9e83b72888">
      <UserInfo>
        <DisplayName/>
        <AccountId xsi:nil="true"/>
        <AccountType/>
      </UserInfo>
    </DAH_FaststalldAv>
    <DAH_PUL_Note xmlns="fd04a673-c3f2-483d-90a9-2a9e83b72888">
      <Terms xmlns="http://schemas.microsoft.com/office/infopath/2007/PartnerControls">
        <TermInfo xmlns="http://schemas.microsoft.com/office/infopath/2007/PartnerControls">
          <TermName xmlns="http://schemas.microsoft.com/office/infopath/2007/PartnerControls">Ej bedömd</TermName>
          <TermId xmlns="http://schemas.microsoft.com/office/infopath/2007/PartnerControls">1929dc4f-fdee-4818-82a3-e2f796b5ad3b</TermId>
        </TermInfo>
      </Terms>
    </DAH_PUL_No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Word" ma:contentTypeID="0x010100A842B23093774A2CA4258F14DE8EE75A00C70DD15E7A37429EB56B8B8B22F7FE8200B47969D04471FB42BDFF9B87B1D143D4" ma:contentTypeVersion="9" ma:contentTypeDescription="Skapa ett nytt dokument." ma:contentTypeScope="" ma:versionID="eb589593a2cb03daf5da1c9d96a85fc6">
  <xsd:schema xmlns:xsd="http://www.w3.org/2001/XMLSchema" xmlns:xs="http://www.w3.org/2001/XMLSchema" xmlns:p="http://schemas.microsoft.com/office/2006/metadata/properties" xmlns:ns2="fd04a673-c3f2-483d-90a9-2a9e83b72888" xmlns:ns3="712451e5-96df-4525-a711-214bc1b4507c" xmlns:ns4="1f14d034-afb6-49fe-a8d0-09a46a391b02" xmlns:ns5="585ff149-5c7c-4b14-9597-8f45246660f5" targetNamespace="http://schemas.microsoft.com/office/2006/metadata/properties" ma:root="true" ma:fieldsID="1daa1425e0d24b58d84ff4a7973fa70c" ns2:_="" ns3:_="" ns4:_="" ns5:_="">
    <xsd:import namespace="fd04a673-c3f2-483d-90a9-2a9e83b72888"/>
    <xsd:import namespace="712451e5-96df-4525-a711-214bc1b4507c"/>
    <xsd:import namespace="1f14d034-afb6-49fe-a8d0-09a46a391b02"/>
    <xsd:import namespace="585ff149-5c7c-4b14-9597-8f45246660f5"/>
    <xsd:element name="properties">
      <xsd:complexType>
        <xsd:sequence>
          <xsd:element name="documentManagement">
            <xsd:complexType>
              <xsd:all>
                <xsd:element ref="ns2:DAH_Editor" minOccurs="0"/>
                <xsd:element ref="ns2:DAH_Author" minOccurs="0"/>
                <xsd:element ref="ns2:DAH_FaststalldAv" minOccurs="0"/>
                <xsd:element ref="ns2:DAH_FaststalldDatum" minOccurs="0"/>
                <xsd:element ref="ns2:DAH_SiteID" minOccurs="0"/>
                <xsd:element ref="ns2:DAH_ListID" minOccurs="0"/>
                <xsd:element ref="ns2:DAH_ListItemID" minOccurs="0"/>
                <xsd:element ref="ns2:DAH_HandlingsNummer" minOccurs="0"/>
                <xsd:element ref="ns2:DAH_Registreringsdatum" minOccurs="0"/>
                <xsd:element ref="ns2:DAH_Gallringsdatum" minOccurs="0"/>
                <xsd:element ref="ns2:DAH_GallradDatum" minOccurs="0"/>
                <xsd:element ref="ns2:DAH_SenastAndradAv" minOccurs="0"/>
                <xsd:element ref="ns2:DAH_ArkiveradHandling" minOccurs="0"/>
                <xsd:element ref="ns2:SYC_SourceCTid" minOccurs="0"/>
                <xsd:element ref="ns2:DAH_Dokumenttyp_Note" minOccurs="0"/>
                <xsd:element ref="ns3:TaxCatchAll" minOccurs="0"/>
                <xsd:element ref="ns3:TaxCatchAllLabel" minOccurs="0"/>
                <xsd:element ref="ns2:DAH_Klassificering_Note" minOccurs="0"/>
                <xsd:element ref="ns2:DAH_Sekretess_Note" minOccurs="0"/>
                <xsd:element ref="ns2:DAH_PUL_Note" minOccurs="0"/>
                <xsd:element ref="ns3:TaxKeywordTaxHTField" minOccurs="0"/>
                <xsd:element ref="ns4:SharedWithUsers" minOccurs="0"/>
                <xsd:element ref="ns4:SharedWithDetails" minOccurs="0"/>
                <xsd:element ref="ns5:MediaServiceMetadata" minOccurs="0"/>
                <xsd:element ref="ns5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04a673-c3f2-483d-90a9-2a9e83b72888" elementFormDefault="qualified">
    <xsd:import namespace="http://schemas.microsoft.com/office/2006/documentManagement/types"/>
    <xsd:import namespace="http://schemas.microsoft.com/office/infopath/2007/PartnerControls"/>
    <xsd:element name="DAH_Editor" ma:index="4" nillable="true" ma:displayName="Cached Editor" ma:internalName="DAH_Editor">
      <xsd:simpleType>
        <xsd:restriction base="dms:Text">
          <xsd:maxLength value="255"/>
        </xsd:restriction>
      </xsd:simpleType>
    </xsd:element>
    <xsd:element name="DAH_Author" ma:index="5" nillable="true" ma:displayName="Cached Author" ma:internalName="DAH_Author">
      <xsd:simpleType>
        <xsd:restriction base="dms:Text">
          <xsd:maxLength value="255"/>
        </xsd:restriction>
      </xsd:simpleType>
    </xsd:element>
    <xsd:element name="DAH_FaststalldAv" ma:index="6" nillable="true" ma:displayName="Fastställd av" ma:SearchPeopleOnly="false" ma:internalName="DAH_FaststalldAv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AH_FaststalldDatum" ma:index="7" nillable="true" ma:displayName="Fastställd datum" ma:format="DateOnly" ma:internalName="DAH_FaststalldDatum">
      <xsd:simpleType>
        <xsd:restriction base="dms:DateTime"/>
      </xsd:simpleType>
    </xsd:element>
    <xsd:element name="DAH_SiteID" ma:index="8" nillable="true" ma:displayName="SiteID" ma:internalName="DAH_SiteID">
      <xsd:simpleType>
        <xsd:restriction base="dms:Text">
          <xsd:maxLength value="255"/>
        </xsd:restriction>
      </xsd:simpleType>
    </xsd:element>
    <xsd:element name="DAH_ListID" ma:index="9" nillable="true" ma:displayName="ListID" ma:internalName="DAH_ListID">
      <xsd:simpleType>
        <xsd:restriction base="dms:Text">
          <xsd:maxLength value="255"/>
        </xsd:restriction>
      </xsd:simpleType>
    </xsd:element>
    <xsd:element name="DAH_ListItemID" ma:index="10" nillable="true" ma:displayName="ItemID" ma:internalName="DAH_ListItemID">
      <xsd:simpleType>
        <xsd:restriction base="dms:Text">
          <xsd:maxLength value="255"/>
        </xsd:restriction>
      </xsd:simpleType>
    </xsd:element>
    <xsd:element name="DAH_HandlingsNummer" ma:index="11" nillable="true" ma:displayName="Handlingsnummer" ma:internalName="DAH_HandlingsNummer">
      <xsd:simpleType>
        <xsd:restriction base="dms:Text">
          <xsd:maxLength value="255"/>
        </xsd:restriction>
      </xsd:simpleType>
    </xsd:element>
    <xsd:element name="DAH_Registreringsdatum" ma:index="12" nillable="true" ma:displayName="Registreringsdatum" ma:format="DateOnly" ma:internalName="DAH_Registreringsdatum">
      <xsd:simpleType>
        <xsd:restriction base="dms:DateTime"/>
      </xsd:simpleType>
    </xsd:element>
    <xsd:element name="DAH_Gallringsdatum" ma:index="13" nillable="true" ma:displayName="Gallringsdatum" ma:format="DateOnly" ma:internalName="DAH_Gallringsdatum">
      <xsd:simpleType>
        <xsd:restriction base="dms:DateTime"/>
      </xsd:simpleType>
    </xsd:element>
    <xsd:element name="DAH_GallradDatum" ma:index="14" nillable="true" ma:displayName="Gallrad Datum" ma:format="DateOnly" ma:internalName="DAH_GallradDatum">
      <xsd:simpleType>
        <xsd:restriction base="dms:DateTime"/>
      </xsd:simpleType>
    </xsd:element>
    <xsd:element name="DAH_SenastAndradAv" ma:index="15" nillable="true" ma:displayName="Senast ändrad av" ma:internalName="DAH_SenastAndradAv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AH_ArkiveradHandling" ma:index="16" nillable="true" ma:displayName="Arkivexemplar" ma:format="Hyperlink" ma:internalName="DAH_ArkiveradHandling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YC_SourceCTid" ma:index="17" nillable="true" ma:displayName="Källdokumentinnehållstyp-ID" ma:internalName="SYC_SourceCTid">
      <xsd:simpleType>
        <xsd:restriction base="dms:Text">
          <xsd:maxLength value="255"/>
        </xsd:restriction>
      </xsd:simpleType>
    </xsd:element>
    <xsd:element name="DAH_Dokumenttyp_Note" ma:index="22" ma:taxonomy="true" ma:internalName="DAH_Dokumenttyp_Note" ma:taxonomyFieldName="DAH_Dokumenttyp" ma:displayName="Dokumenttyp" ma:default="" ma:fieldId="{b5415654-ebbb-49a4-9ec7-5edb39100fdf}" ma:sspId="69adb05e-e61e-4dd5-a9b4-a8504a542e72" ma:termSetId="75c10426-6f24-4b86-ac18-3f95bcb2313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AH_Klassificering_Note" ma:index="26" nillable="true" ma:taxonomy="true" ma:internalName="DAH_Klassificering_Note" ma:taxonomyFieldName="DAH_Klassificering" ma:displayName="Klassificering" ma:fieldId="{e3b679da-28f2-4e2f-ab59-f734861dbc7f}" ma:sspId="69adb05e-e61e-4dd5-a9b4-a8504a542e72" ma:termSetId="697c6bbb-9669-43ad-8aa6-8d0430925cc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AH_Sekretess_Note" ma:index="28" nillable="true" ma:taxonomy="true" ma:internalName="DAH_Sekretess_Note" ma:taxonomyFieldName="DAH_Sekretess" ma:displayName="Sekretess" ma:default="2;#Ej bedömd|05bbeefd-f3b3-4dae-8398-c92658594730" ma:fieldId="{c839a13c-8fc8-4003-a406-d65b6bee1864}" ma:sspId="69adb05e-e61e-4dd5-a9b4-a8504a542e72" ma:termSetId="8a731669-5988-441d-af82-96262864571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AH_PUL_Note" ma:index="30" nillable="true" ma:taxonomy="true" ma:internalName="DAH_PUL_Note" ma:taxonomyFieldName="DAH_PUL" ma:displayName="PUL" ma:default="3;#Ej bedömd|1929dc4f-fdee-4818-82a3-e2f796b5ad3b" ma:fieldId="{913ac9b1-8805-4d63-9831-ac716640d871}" ma:sspId="69adb05e-e61e-4dd5-a9b4-a8504a542e72" ma:termSetId="669698e8-f882-411d-aaf9-3a6877cfedf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451e5-96df-4525-a711-214bc1b4507c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0f2c292-1299-446c-86a7-9b5ecb70142c}" ma:internalName="TaxCatchAll" ma:showField="CatchAllData" ma:web="fd04a673-c3f2-483d-90a9-2a9e83b728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4" nillable="true" ma:displayName="Taxonomy Catch All Column1" ma:hidden="true" ma:list="{a0f2c292-1299-446c-86a7-9b5ecb70142c}" ma:internalName="TaxCatchAllLabel" ma:readOnly="true" ma:showField="CatchAllDataLabel" ma:web="fd04a673-c3f2-483d-90a9-2a9e83b728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2" nillable="true" ma:taxonomy="true" ma:internalName="TaxKeywordTaxHTField" ma:taxonomyFieldName="TaxKeyword" ma:displayName="Företagsnyckelord" ma:fieldId="{23f27201-bee3-471e-b2e7-b64fd8b7ca38}" ma:taxonomyMulti="true" ma:sspId="69adb05e-e61e-4dd5-a9b4-a8504a542e7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14d034-afb6-49fe-a8d0-09a46a391b02" elementFormDefault="qualified">
    <xsd:import namespace="http://schemas.microsoft.com/office/2006/documentManagement/types"/>
    <xsd:import namespace="http://schemas.microsoft.com/office/infopath/2007/PartnerControls"/>
    <xsd:element name="SharedWithUsers" ma:index="34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ff149-5c7c-4b14-9597-8f45246660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7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Innehållstyp"/>
        <xsd:element ref="dc:title" minOccurs="0" maxOccurs="1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CC1282-95E2-4335-948F-4F6CF2886957}">
  <ds:schemaRefs>
    <ds:schemaRef ds:uri="http://schemas.microsoft.com/office/2006/documentManagement/types"/>
    <ds:schemaRef ds:uri="http://schemas.microsoft.com/office/infopath/2007/PartnerControls"/>
    <ds:schemaRef ds:uri="712451e5-96df-4525-a711-214bc1b4507c"/>
    <ds:schemaRef ds:uri="http://purl.org/dc/elements/1.1/"/>
    <ds:schemaRef ds:uri="http://schemas.microsoft.com/office/2006/metadata/properties"/>
    <ds:schemaRef ds:uri="585ff149-5c7c-4b14-9597-8f45246660f5"/>
    <ds:schemaRef ds:uri="fd04a673-c3f2-483d-90a9-2a9e83b72888"/>
    <ds:schemaRef ds:uri="http://purl.org/dc/terms/"/>
    <ds:schemaRef ds:uri="http://schemas.openxmlformats.org/package/2006/metadata/core-properties"/>
    <ds:schemaRef ds:uri="1f14d034-afb6-49fe-a8d0-09a46a391b0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4261A8A-5ECB-4533-99CC-4880F908FF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3C8B96-7582-4D6D-AE5F-764373D8FC60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F8E6F501-EB71-4B62-9F6A-AF501028E2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04a673-c3f2-483d-90a9-2a9e83b72888"/>
    <ds:schemaRef ds:uri="712451e5-96df-4525-a711-214bc1b4507c"/>
    <ds:schemaRef ds:uri="1f14d034-afb6-49fe-a8d0-09a46a391b02"/>
    <ds:schemaRef ds:uri="585ff149-5c7c-4b14-9597-8f45246660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812</Words>
  <Application>Microsoft Office PowerPoint</Application>
  <PresentationFormat>Bildspel på skärmen (16:9)</PresentationFormat>
  <Paragraphs>279</Paragraphs>
  <Slides>36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12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36</vt:i4>
      </vt:variant>
    </vt:vector>
  </HeadingPairs>
  <TitlesOfParts>
    <vt:vector size="52" baseType="lpstr">
      <vt:lpstr>Arial</vt:lpstr>
      <vt:lpstr>Calibri</vt:lpstr>
      <vt:lpstr>Calibri Light</vt:lpstr>
      <vt:lpstr>DINOT</vt:lpstr>
      <vt:lpstr>Franklin Gothic Book</vt:lpstr>
      <vt:lpstr>Franklin Gothic Medium</vt:lpstr>
      <vt:lpstr>Lota Grotesque</vt:lpstr>
      <vt:lpstr>Lota Grotesque Black</vt:lpstr>
      <vt:lpstr>Lota Grotesque Light</vt:lpstr>
      <vt:lpstr>Lota Grotesque Regular</vt:lpstr>
      <vt:lpstr>Mercedes Serial Bold</vt:lpstr>
      <vt:lpstr>Systemtypsnitt normalt</vt:lpstr>
      <vt:lpstr>Anpassad formgivning</vt:lpstr>
      <vt:lpstr>Sidfot</vt:lpstr>
      <vt:lpstr>Office-tema</vt:lpstr>
      <vt:lpstr>1_Office-tema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Communityskola</vt:lpstr>
      <vt:lpstr>          Har fått ja från Skolinspektionen att bedriva grundskola F-9 i Göteborgs stad.  Skolstart ht 2020 eller 2021  Vill driva skola i något av Göteborgs socio-ekonomiskt utsatta områden i stark samverkan med lokalt föreningsliv, offentliga, privata och idéburna aktörer  Har möjlighet att locka till sig kompetenta lärare och rektorer som annars kanske inte väljer att arbeta i socio-ekonomiskt utsatta områden  I grunden ett starkt bildnings- och kunskapsfokus. Långt fler än hälften av eleverna i dessa områden har potential att tillgodogöra sig de kunskaper som möjliggör en gymnasieutbildning. Vi tror att vi har potential att lyckas skapa högre måluppfyllelse.  Vill i samverkan med en extern aktör köpa befintliga Gårdstensskolan, riva och bygga en helt ny skola  I väntan på en ny skola vill vi starta upp verksamheten ht 2020 i temporära lokaler </vt:lpstr>
      <vt:lpstr>Vi visar vägen framåt</vt:lpstr>
      <vt:lpstr>En samarbetsplattform för smart samhällsutveckling</vt:lpstr>
      <vt:lpstr>En samarbetsplattform för smart samhällsutveckling</vt:lpstr>
      <vt:lpstr>En samarbetsplattform för smart samhällsutveckling</vt:lpstr>
      <vt:lpstr>En samarbetsplattform för smart samhällsutveckling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Anki Caspersson</dc:creator>
  <cp:keywords/>
  <dc:description/>
  <cp:lastModifiedBy>Karin Burö</cp:lastModifiedBy>
  <cp:revision>94</cp:revision>
  <cp:lastPrinted>2019-10-21T10:38:22Z</cp:lastPrinted>
  <dcterms:created xsi:type="dcterms:W3CDTF">2014-09-24T11:52:57Z</dcterms:created>
  <dcterms:modified xsi:type="dcterms:W3CDTF">2019-10-21T10:41:45Z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GBID-1613760093-35</vt:lpwstr>
  </property>
  <property fmtid="{D5CDD505-2E9C-101B-9397-08002B2CF9AE}" pid="3" name="_dlc_DocIdItemGuid">
    <vt:lpwstr>50c7e7be-8c3d-4720-814b-f5caf21be2d3</vt:lpwstr>
  </property>
  <property fmtid="{D5CDD505-2E9C-101B-9397-08002B2CF9AE}" pid="4" name="_dlc_DocIdUrl">
    <vt:lpwstr>https://framtidensit.sharepoint.com/portals/gardsten/dokument/_layouts/15/DocIdRedir.aspx?ID=GBID-1613760093-35, GBID-1613760093-35</vt:lpwstr>
  </property>
  <property fmtid="{D5CDD505-2E9C-101B-9397-08002B2CF9AE}" pid="5" name="ContentTypeId">
    <vt:lpwstr>0x010100A842B23093774A2CA4258F14DE8EE75A00C70DD15E7A37429EB56B8B8B22F7FE8200B47969D04471FB42BDFF9B87B1D143D4</vt:lpwstr>
  </property>
  <property fmtid="{D5CDD505-2E9C-101B-9397-08002B2CF9AE}" pid="6" name="TaxKeyword">
    <vt:lpwstr/>
  </property>
  <property fmtid="{D5CDD505-2E9C-101B-9397-08002B2CF9AE}" pid="7" name="SYC_Intressent">
    <vt:lpwstr/>
  </property>
  <property fmtid="{D5CDD505-2E9C-101B-9397-08002B2CF9AE}" pid="8" name="SYC_Amnesomrade">
    <vt:lpwstr/>
  </property>
  <property fmtid="{D5CDD505-2E9C-101B-9397-08002B2CF9AE}" pid="9" name="DAH_Klassificering">
    <vt:lpwstr/>
  </property>
  <property fmtid="{D5CDD505-2E9C-101B-9397-08002B2CF9AE}" pid="10" name="SYC_Forum">
    <vt:lpwstr/>
  </property>
  <property fmtid="{D5CDD505-2E9C-101B-9397-08002B2CF9AE}" pid="11" name="SYC_Intressent_Note">
    <vt:lpwstr/>
  </property>
  <property fmtid="{D5CDD505-2E9C-101B-9397-08002B2CF9AE}" pid="12" name="DAH_PUL">
    <vt:lpwstr>3;#Ej bedömd|1929dc4f-fdee-4818-82a3-e2f796b5ad3b</vt:lpwstr>
  </property>
  <property fmtid="{D5CDD505-2E9C-101B-9397-08002B2CF9AE}" pid="13" name="DAH_Dokumenttyp">
    <vt:lpwstr>8;#Arbetsmaterial|7158edc5-75f7-496a-9a9d-f5726752c2f0</vt:lpwstr>
  </property>
  <property fmtid="{D5CDD505-2E9C-101B-9397-08002B2CF9AE}" pid="14" name="SYC_Organisation_Note">
    <vt:lpwstr>Gårdstensbostäder AB|c7646885-e120-4ec6-9747-fa0a936c7264</vt:lpwstr>
  </property>
  <property fmtid="{D5CDD505-2E9C-101B-9397-08002B2CF9AE}" pid="15" name="DAH_Sekretess">
    <vt:lpwstr>2;#Ej bedömd|05bbeefd-f3b3-4dae-8398-c92658594730</vt:lpwstr>
  </property>
  <property fmtid="{D5CDD505-2E9C-101B-9397-08002B2CF9AE}" pid="16" name="SYC_Forum_Note">
    <vt:lpwstr/>
  </property>
  <property fmtid="{D5CDD505-2E9C-101B-9397-08002B2CF9AE}" pid="17" name="SYC_Organisation">
    <vt:lpwstr>9;#Gårdstensbostäder AB|c7646885-e120-4ec6-9747-fa0a936c7264</vt:lpwstr>
  </property>
  <property fmtid="{D5CDD505-2E9C-101B-9397-08002B2CF9AE}" pid="18" name="SYC_Amnesomrade_Note">
    <vt:lpwstr/>
  </property>
</Properties>
</file>