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Lst>
  <p:notesMasterIdLst>
    <p:notesMasterId r:id="rId10"/>
  </p:notesMasterIdLst>
  <p:handoutMasterIdLst>
    <p:handoutMasterId r:id="rId11"/>
  </p:handoutMasterIdLst>
  <p:sldIdLst>
    <p:sldId id="263" r:id="rId7"/>
    <p:sldId id="261"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80851" autoAdjust="0"/>
  </p:normalViewPr>
  <p:slideViewPr>
    <p:cSldViewPr snapToGrid="0">
      <p:cViewPr varScale="1">
        <p:scale>
          <a:sx n="120" d="100"/>
          <a:sy n="120" d="100"/>
        </p:scale>
        <p:origin x="120" y="32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90C25B-267B-4617-9655-FCFC6E038127}" type="datetime1">
              <a:rPr lang="sv-SE" smtClean="0"/>
              <a:t>2022-06-17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999F7-6EBA-4091-BBE7-8C96FF713A89}" type="datetime1">
              <a:rPr lang="sv-SE" smtClean="0"/>
              <a:t>2022-06-17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AB59047C-1F2C-485F-8278-C9DE18ABDB65}" type="datetime1">
              <a:rPr lang="sv-SE" smtClean="0"/>
              <a:t>2022-06-17</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54536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7.jpg">
            <a:extLst>
              <a:ext uri="{FF2B5EF4-FFF2-40B4-BE49-F238E27FC236}">
                <a16:creationId xmlns:a16="http://schemas.microsoft.com/office/drawing/2014/main" id="{34CF8842-4199-4192-A9E3-0B666A717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0" name="textruta 9">
            <a:extLst>
              <a:ext uri="{FF2B5EF4-FFF2-40B4-BE49-F238E27FC236}">
                <a16:creationId xmlns:a16="http://schemas.microsoft.com/office/drawing/2014/main" id="{A1396228-F204-446F-9714-E7DE216F701D}"/>
              </a:ext>
            </a:extLst>
          </p:cNvPr>
          <p:cNvSpPr txBox="1"/>
          <p:nvPr userDrawn="1"/>
        </p:nvSpPr>
        <p:spPr>
          <a:xfrm>
            <a:off x="407987" y="6582824"/>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Vår drivkraft – ett hållbart Göteborg</a:t>
            </a:r>
          </a:p>
        </p:txBody>
      </p:sp>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4.jpg">
            <a:extLst>
              <a:ext uri="{FF2B5EF4-FFF2-40B4-BE49-F238E27FC236}">
                <a16:creationId xmlns:a16="http://schemas.microsoft.com/office/drawing/2014/main" id="{8A8402E8-5CC0-4616-8109-FB7201860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74810"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4.jpg">
            <a:extLst>
              <a:ext uri="{FF2B5EF4-FFF2-40B4-BE49-F238E27FC236}">
                <a16:creationId xmlns:a16="http://schemas.microsoft.com/office/drawing/2014/main" id="{0F8C9A06-68DF-4300-8171-15F043E5A6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404813"/>
            <a:ext cx="11374810" cy="5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4.jpg">
            <a:extLst>
              <a:ext uri="{FF2B5EF4-FFF2-40B4-BE49-F238E27FC236}">
                <a16:creationId xmlns:a16="http://schemas.microsoft.com/office/drawing/2014/main" id="{B618C81E-9425-41D6-AAE2-4294C3C403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74810"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10.jpg">
            <a:extLst>
              <a:ext uri="{FF2B5EF4-FFF2-40B4-BE49-F238E27FC236}">
                <a16:creationId xmlns:a16="http://schemas.microsoft.com/office/drawing/2014/main" id="{695DF6B4-B731-4E22-88F8-127B601D4A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989408"/>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528856"/>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96989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10.jpg">
            <a:extLst>
              <a:ext uri="{FF2B5EF4-FFF2-40B4-BE49-F238E27FC236}">
                <a16:creationId xmlns:a16="http://schemas.microsoft.com/office/drawing/2014/main" id="{E120DF45-AD9D-4D24-8B21-D9D0E38B66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rot="10800000">
            <a:off x="407986" y="404814"/>
            <a:ext cx="11366503" cy="55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079171"/>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8" descr="GRAPHIC_small10.jpg">
            <a:extLst>
              <a:ext uri="{FF2B5EF4-FFF2-40B4-BE49-F238E27FC236}">
                <a16:creationId xmlns:a16="http://schemas.microsoft.com/office/drawing/2014/main" id="{45884F9F-FE4D-416B-9F7A-B74C860988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3003440"/>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3429000"/>
            <a:ext cx="6148878" cy="248443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jpg">
            <a:extLst>
              <a:ext uri="{FF2B5EF4-FFF2-40B4-BE49-F238E27FC236}">
                <a16:creationId xmlns:a16="http://schemas.microsoft.com/office/drawing/2014/main" id="{CE0777CF-B611-49C4-883F-55FE0C27C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jpg">
            <a:extLst>
              <a:ext uri="{FF2B5EF4-FFF2-40B4-BE49-F238E27FC236}">
                <a16:creationId xmlns:a16="http://schemas.microsoft.com/office/drawing/2014/main" id="{3133D9F3-01A0-4E2D-BD3E-79580AC75E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404814"/>
            <a:ext cx="11366503" cy="55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jpg">
            <a:extLst>
              <a:ext uri="{FF2B5EF4-FFF2-40B4-BE49-F238E27FC236}">
                <a16:creationId xmlns:a16="http://schemas.microsoft.com/office/drawing/2014/main" id="{9BCDACF2-2A95-428F-847F-BD8590489F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13.jpg">
            <a:extLst>
              <a:ext uri="{FF2B5EF4-FFF2-40B4-BE49-F238E27FC236}">
                <a16:creationId xmlns:a16="http://schemas.microsoft.com/office/drawing/2014/main" id="{9EC642A2-44AF-4C6F-B4F9-2DB8AE0D5B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13.jpg">
            <a:extLst>
              <a:ext uri="{FF2B5EF4-FFF2-40B4-BE49-F238E27FC236}">
                <a16:creationId xmlns:a16="http://schemas.microsoft.com/office/drawing/2014/main" id="{24B179A2-5F72-4D3A-8684-CB71EABBC4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404813"/>
            <a:ext cx="11366503" cy="5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13.jpg">
            <a:extLst>
              <a:ext uri="{FF2B5EF4-FFF2-40B4-BE49-F238E27FC236}">
                <a16:creationId xmlns:a16="http://schemas.microsoft.com/office/drawing/2014/main" id="{BE2A263F-C333-4187-90D7-85869EB801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106B021-60D9-46EE-BD3E-F0D906A36E91}"/>
              </a:ext>
            </a:extLst>
          </p:cNvPr>
          <p:cNvSpPr/>
          <p:nvPr userDrawn="1"/>
        </p:nvSpPr>
        <p:spPr>
          <a:xfrm>
            <a:off x="407987" y="1144857"/>
            <a:ext cx="11374809" cy="5307954"/>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FBA173-21CD-44A1-BF17-0ED296047F04}"/>
              </a:ext>
            </a:extLst>
          </p:cNvPr>
          <p:cNvSpPr/>
          <p:nvPr userDrawn="1"/>
        </p:nvSpPr>
        <p:spPr>
          <a:xfrm>
            <a:off x="407988" y="404813"/>
            <a:ext cx="11376025" cy="5508000"/>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B885928-4729-4C8A-B8F5-B8E492596036}"/>
              </a:ext>
            </a:extLst>
          </p:cNvPr>
          <p:cNvSpPr/>
          <p:nvPr userDrawn="1"/>
        </p:nvSpPr>
        <p:spPr>
          <a:xfrm>
            <a:off x="407987" y="1144857"/>
            <a:ext cx="11374809" cy="5307954"/>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7" name="Bildobjekt 6" descr="GRAPHIC_small7.jpg">
            <a:extLst>
              <a:ext uri="{FF2B5EF4-FFF2-40B4-BE49-F238E27FC236}">
                <a16:creationId xmlns:a16="http://schemas.microsoft.com/office/drawing/2014/main" id="{9E2FCF00-2835-4346-9796-B565923CC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8" name="textruta 7">
            <a:extLst>
              <a:ext uri="{FF2B5EF4-FFF2-40B4-BE49-F238E27FC236}">
                <a16:creationId xmlns:a16="http://schemas.microsoft.com/office/drawing/2014/main" id="{7B771685-1CB2-4481-825F-054E634124A3}"/>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
        <p:nvSpPr>
          <p:cNvPr id="3" name="Rektangel 2">
            <a:extLst>
              <a:ext uri="{FF2B5EF4-FFF2-40B4-BE49-F238E27FC236}">
                <a16:creationId xmlns:a16="http://schemas.microsoft.com/office/drawing/2014/main" id="{76297638-3118-4582-90E7-58EDE27F9CE7}"/>
              </a:ext>
            </a:extLst>
          </p:cNvPr>
          <p:cNvSpPr/>
          <p:nvPr userDrawn="1"/>
        </p:nvSpPr>
        <p:spPr>
          <a:xfrm>
            <a:off x="319849" y="6488668"/>
            <a:ext cx="2380780"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dirty="0">
                <a:solidFill>
                  <a:schemeClr val="tx1">
                    <a:lumMod val="95000"/>
                    <a:lumOff val="5000"/>
                  </a:schemeClr>
                </a:solidFill>
                <a:latin typeface="+mn-lt"/>
              </a:rPr>
              <a:t>Vår drivkraft – ett hållbart Göteborg</a:t>
            </a:r>
          </a:p>
        </p:txBody>
      </p:sp>
    </p:spTree>
    <p:extLst>
      <p:ext uri="{BB962C8B-B14F-4D97-AF65-F5344CB8AC3E}">
        <p14:creationId xmlns:p14="http://schemas.microsoft.com/office/powerpoint/2010/main" val="11104959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7" y="865816"/>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dirty="0">
                <a:solidFill>
                  <a:schemeClr val="tx1">
                    <a:lumMod val="95000"/>
                    <a:lumOff val="5000"/>
                  </a:schemeClr>
                </a:solidFill>
                <a:latin typeface="+mn-lt"/>
              </a:rPr>
              <a:t>Vår drivkraft – ett hållbart Göteborg</a:t>
            </a:r>
          </a:p>
          <a:p>
            <a:endParaRPr lang="sv-SE" sz="1100" dirty="0">
              <a:solidFill>
                <a:schemeClr val="tx1">
                  <a:lumMod val="95000"/>
                  <a:lumOff val="5000"/>
                </a:schemeClr>
              </a:solidFill>
            </a:endParaRP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2"/>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
        <p:nvSpPr>
          <p:cNvPr id="7" name="textruta 6">
            <a:extLst>
              <a:ext uri="{FF2B5EF4-FFF2-40B4-BE49-F238E27FC236}">
                <a16:creationId xmlns:a16="http://schemas.microsoft.com/office/drawing/2014/main" id="{188BC4C4-8E21-49C8-9B4B-0B4B28F6D8B8}"/>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409" r:id="rId9"/>
    <p:sldLayoutId id="2147484043" r:id="rId10"/>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pPr algn="ctr"/>
            <a:r>
              <a:rPr lang="sv-SE" dirty="0"/>
              <a:t>Göteborgs Stads energiplan 2022-2030</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endParaRPr lang="sv-SE"/>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DB51F5-5EEB-4059-BDD5-A28D86E1CB16}"/>
              </a:ext>
            </a:extLst>
          </p:cNvPr>
          <p:cNvPicPr>
            <a:picLocks noChangeAspect="1"/>
          </p:cNvPicPr>
          <p:nvPr/>
        </p:nvPicPr>
        <p:blipFill>
          <a:blip r:embed="rId3"/>
          <a:stretch>
            <a:fillRect/>
          </a:stretch>
        </p:blipFill>
        <p:spPr>
          <a:xfrm rot="1225744">
            <a:off x="8850374" y="1035002"/>
            <a:ext cx="2607769" cy="3747385"/>
          </a:xfrm>
          <a:prstGeom prst="rect">
            <a:avLst/>
          </a:prstGeom>
        </p:spPr>
      </p:pic>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Syfte</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a:xfrm>
            <a:off x="1056000" y="1738313"/>
            <a:ext cx="8652776" cy="4175124"/>
          </a:xfrm>
        </p:spPr>
        <p:txBody>
          <a:bodyPr>
            <a:normAutofit fontScale="85000" lnSpcReduction="20000"/>
          </a:bodyPr>
          <a:lstStyle/>
          <a:p>
            <a:pPr algn="l">
              <a:buFont typeface="Arial" panose="020B0604020202020204" pitchFamily="34" charset="0"/>
              <a:buChar char="•"/>
            </a:pPr>
            <a:r>
              <a:rPr lang="sv-SE" b="0" i="0" dirty="0">
                <a:solidFill>
                  <a:srgbClr val="333333"/>
                </a:solidFill>
                <a:effectLst/>
              </a:rPr>
              <a:t>Driva på åtgärder som leder till att Göteborgs Stad når följande mål i Göteborgs Stads miljö- och klimatprogram 2021–2030:</a:t>
            </a:r>
          </a:p>
          <a:p>
            <a:pPr marL="742950" lvl="1" indent="-285750" algn="l">
              <a:buFont typeface="Arial" panose="020B0604020202020204" pitchFamily="34" charset="0"/>
              <a:buChar char="•"/>
            </a:pPr>
            <a:r>
              <a:rPr lang="sv-SE" b="0" i="0" dirty="0">
                <a:solidFill>
                  <a:srgbClr val="333333"/>
                </a:solidFill>
                <a:effectLst/>
              </a:rPr>
              <a:t>Minska energianvändningen i bostäder och lokaler</a:t>
            </a:r>
          </a:p>
          <a:p>
            <a:pPr marL="742950" lvl="1" indent="-285750" algn="l">
              <a:buFont typeface="Arial" panose="020B0604020202020204" pitchFamily="34" charset="0"/>
              <a:buChar char="•"/>
            </a:pPr>
            <a:r>
              <a:rPr lang="sv-SE" b="0" i="0" dirty="0">
                <a:solidFill>
                  <a:srgbClr val="333333"/>
                </a:solidFill>
                <a:effectLst/>
              </a:rPr>
              <a:t>Producera energi enbart av förnybara källor</a:t>
            </a:r>
          </a:p>
          <a:p>
            <a:pPr marL="742950" lvl="1" indent="-285750" algn="l">
              <a:buFont typeface="Arial" panose="020B0604020202020204" pitchFamily="34" charset="0"/>
              <a:buChar char="•"/>
            </a:pPr>
            <a:r>
              <a:rPr lang="sv-SE" b="0" i="0" dirty="0">
                <a:solidFill>
                  <a:srgbClr val="333333"/>
                </a:solidFill>
                <a:effectLst/>
              </a:rPr>
              <a:t>Minska klimatpåverkan från transporter</a:t>
            </a:r>
            <a:br>
              <a:rPr lang="sv-SE" b="0" i="0" dirty="0">
                <a:solidFill>
                  <a:srgbClr val="333333"/>
                </a:solidFill>
                <a:effectLst/>
              </a:rPr>
            </a:br>
            <a:endParaRPr lang="sv-SE" b="0" i="0" dirty="0">
              <a:solidFill>
                <a:srgbClr val="333333"/>
              </a:solidFill>
              <a:effectLst/>
            </a:endParaRPr>
          </a:p>
          <a:p>
            <a:pPr algn="l">
              <a:buFont typeface="Arial" panose="020B0604020202020204" pitchFamily="34" charset="0"/>
              <a:buChar char="•"/>
            </a:pPr>
            <a:r>
              <a:rPr lang="sv-SE" b="0" i="0" dirty="0">
                <a:solidFill>
                  <a:srgbClr val="333333"/>
                </a:solidFill>
                <a:effectLst/>
              </a:rPr>
              <a:t>Bibehålla och utveckla Göteborgs Stads arbete med att ha en trygg och säker energiförsörjning</a:t>
            </a:r>
          </a:p>
          <a:p>
            <a:pPr algn="l">
              <a:buFont typeface="Arial" panose="020B0604020202020204" pitchFamily="34" charset="0"/>
              <a:buChar char="•"/>
            </a:pPr>
            <a:r>
              <a:rPr lang="sv-SE" b="0" i="0" dirty="0">
                <a:solidFill>
                  <a:srgbClr val="333333"/>
                </a:solidFill>
                <a:effectLst/>
              </a:rPr>
              <a:t>Vara en gemensam utgångspunkt som visar riktningen för Göteborgs Stads arbete med energifrågor</a:t>
            </a:r>
          </a:p>
          <a:p>
            <a:pPr algn="l">
              <a:buFont typeface="Arial" panose="020B0604020202020204" pitchFamily="34" charset="0"/>
              <a:buChar char="•"/>
            </a:pPr>
            <a:r>
              <a:rPr lang="sv-SE" b="0" i="0" dirty="0">
                <a:solidFill>
                  <a:srgbClr val="333333"/>
                </a:solidFill>
                <a:effectLst/>
              </a:rPr>
              <a:t>Uppfylla kraven i lagen om kommunal energiplanering (1977:439). Den säger att varje svensk kommun ska ha en aktuell energiplan som omfattar tillförsel, distribution och användning av energi i kommunen, och även innehålla en analys av vilken inverkan den i planen upptagna verksamheten har på miljön, hälsan och hushållningen med mark och vatten samt andra resurser</a:t>
            </a:r>
            <a:r>
              <a:rPr lang="sv-SE" b="0" i="0" dirty="0">
                <a:solidFill>
                  <a:srgbClr val="333333"/>
                </a:solidFill>
                <a:effectLst/>
                <a:latin typeface="Open Sans" panose="020B0606030504020204" pitchFamily="34" charset="0"/>
              </a:rPr>
              <a:t>.</a:t>
            </a:r>
          </a:p>
          <a:p>
            <a:endParaRPr lang="sv-SE" dirty="0"/>
          </a:p>
        </p:txBody>
      </p:sp>
    </p:spTree>
    <p:extLst>
      <p:ext uri="{BB962C8B-B14F-4D97-AF65-F5344CB8AC3E}">
        <p14:creationId xmlns:p14="http://schemas.microsoft.com/office/powerpoint/2010/main" val="20178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69370A-ADF2-4511-A676-72D6A5AB4A2F}"/>
              </a:ext>
            </a:extLst>
          </p:cNvPr>
          <p:cNvSpPr>
            <a:spLocks noGrp="1"/>
          </p:cNvSpPr>
          <p:nvPr>
            <p:ph type="title"/>
          </p:nvPr>
        </p:nvSpPr>
        <p:spPr/>
        <p:txBody>
          <a:bodyPr/>
          <a:lstStyle/>
          <a:p>
            <a:r>
              <a:rPr lang="sv-SE" dirty="0" err="1"/>
              <a:t>GSLs</a:t>
            </a:r>
            <a:r>
              <a:rPr lang="sv-SE" dirty="0"/>
              <a:t> roll i energiplanen</a:t>
            </a:r>
          </a:p>
        </p:txBody>
      </p:sp>
      <p:sp>
        <p:nvSpPr>
          <p:cNvPr id="3" name="Platshållare för innehåll 2">
            <a:extLst>
              <a:ext uri="{FF2B5EF4-FFF2-40B4-BE49-F238E27FC236}">
                <a16:creationId xmlns:a16="http://schemas.microsoft.com/office/drawing/2014/main" id="{83F9B7F3-A100-448D-9135-7F836099F49C}"/>
              </a:ext>
            </a:extLst>
          </p:cNvPr>
          <p:cNvSpPr>
            <a:spLocks noGrp="1"/>
          </p:cNvSpPr>
          <p:nvPr>
            <p:ph idx="11"/>
          </p:nvPr>
        </p:nvSpPr>
        <p:spPr/>
        <p:txBody>
          <a:bodyPr>
            <a:normAutofit fontScale="85000" lnSpcReduction="10000"/>
          </a:bodyPr>
          <a:lstStyle/>
          <a:p>
            <a:r>
              <a:rPr lang="sv-SE" dirty="0"/>
              <a:t>Vätgasstrategi</a:t>
            </a:r>
          </a:p>
          <a:p>
            <a:pPr lvl="1"/>
            <a:r>
              <a:rPr lang="sv-SE" dirty="0"/>
              <a:t>Den blir viktig för hur vi ska tänka </a:t>
            </a:r>
            <a:r>
              <a:rPr lang="sv-SE" dirty="0" err="1"/>
              <a:t>ang</a:t>
            </a:r>
            <a:r>
              <a:rPr lang="sv-SE" dirty="0"/>
              <a:t> vår fordonsflotta framöver</a:t>
            </a:r>
          </a:p>
          <a:p>
            <a:r>
              <a:rPr lang="sv-SE" dirty="0"/>
              <a:t>Nybyggnation eller flytt</a:t>
            </a:r>
          </a:p>
          <a:p>
            <a:pPr lvl="1"/>
            <a:r>
              <a:rPr lang="sv-SE" dirty="0"/>
              <a:t>Solenergiplan</a:t>
            </a:r>
          </a:p>
          <a:p>
            <a:pPr lvl="1"/>
            <a:r>
              <a:rPr lang="sv-SE" dirty="0"/>
              <a:t>Energieffektiviseringsanalys</a:t>
            </a:r>
          </a:p>
          <a:p>
            <a:pPr lvl="1"/>
            <a:r>
              <a:rPr lang="sv-SE" dirty="0"/>
              <a:t>Solavskärmning för att sänka behovet av kyla</a:t>
            </a:r>
          </a:p>
          <a:p>
            <a:r>
              <a:rPr lang="sv-SE" dirty="0"/>
              <a:t>Arbetsmaskiner</a:t>
            </a:r>
          </a:p>
          <a:p>
            <a:pPr lvl="1"/>
            <a:r>
              <a:rPr lang="sv-SE" dirty="0"/>
              <a:t>Alla styrelser och nämnder som har egna arbetsmaskiner ska använda arbetsmaskiner som drivs på el-, vätgas- eller biogas som är förnybart producerad senast 2025.</a:t>
            </a:r>
          </a:p>
          <a:p>
            <a:r>
              <a:rPr lang="sv-SE" dirty="0"/>
              <a:t>Fordon</a:t>
            </a:r>
          </a:p>
          <a:p>
            <a:pPr lvl="1"/>
            <a:r>
              <a:rPr lang="sv-SE" dirty="0"/>
              <a:t>Fler </a:t>
            </a:r>
            <a:r>
              <a:rPr lang="sv-SE" dirty="0" err="1"/>
              <a:t>laddstationer</a:t>
            </a:r>
            <a:r>
              <a:rPr lang="sv-SE" dirty="0"/>
              <a:t> kommer att gynna vårt uppdrag med fossilfri fordonsflotta.</a:t>
            </a:r>
          </a:p>
          <a:p>
            <a:r>
              <a:rPr lang="sv-SE" dirty="0"/>
              <a:t>Cykelparkeringar</a:t>
            </a:r>
          </a:p>
          <a:p>
            <a:pPr lvl="1"/>
            <a:r>
              <a:rPr lang="sv-SE" dirty="0"/>
              <a:t>Alla styrelser och nämnder ska säkerställa att behovet av användarvänliga cykelparkeringar för medarbetare, hyresgäster, elever och besökare är tillgodosett. Behovet kan anses vara tillgodosett när det finns tillräckligt med parkering utifrån verksamhetens maximala efterfrågan.</a:t>
            </a:r>
          </a:p>
        </p:txBody>
      </p:sp>
    </p:spTree>
    <p:extLst>
      <p:ext uri="{BB962C8B-B14F-4D97-AF65-F5344CB8AC3E}">
        <p14:creationId xmlns:p14="http://schemas.microsoft.com/office/powerpoint/2010/main" val="1201185556"/>
      </p:ext>
    </p:extLst>
  </p:cSld>
  <p:clrMapOvr>
    <a:masterClrMapping/>
  </p:clrMapOvr>
</p:sld>
</file>

<file path=ppt/theme/theme1.xml><?xml version="1.0" encoding="utf-8"?>
<a:theme xmlns:a="http://schemas.openxmlformats.org/drawingml/2006/main" name="Göteborgs Stad – Grön dekor">
  <a:themeElements>
    <a:clrScheme name="Göteborgs Stad färgpalett">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DF6E1662-D757-4491-A730-96231D63F13A}"/>
    </a:ext>
  </a:extLst>
</a:theme>
</file>

<file path=ppt/theme/theme2.xml><?xml version="1.0" encoding="utf-8"?>
<a:theme xmlns:a="http://schemas.openxmlformats.org/drawingml/2006/main" name="Göteborgs Stad – Röd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EE2A4D9C-AAD2-474A-9F50-E210451A38EF}"/>
    </a:ext>
  </a:extLst>
</a:theme>
</file>

<file path=ppt/theme/theme3.xml><?xml version="1.0" encoding="utf-8"?>
<a:theme xmlns:a="http://schemas.openxmlformats.org/drawingml/2006/main" name="Göteborgs Stad – Prickar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25BB4BDA-2E09-4FC3-A5BC-3D238FD25280}"/>
    </a:ext>
  </a:extLst>
</a:theme>
</file>

<file path=ppt/theme/theme4.xml><?xml version="1.0" encoding="utf-8"?>
<a:theme xmlns:a="http://schemas.openxmlformats.org/drawingml/2006/main" name="Göteborgs Stad – Turkos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819EE5FF-161C-4DEC-B52F-281E3057CA84}"/>
    </a:ext>
  </a:extLst>
</a:theme>
</file>

<file path=ppt/theme/theme5.xml><?xml version="1.0" encoding="utf-8"?>
<a:theme xmlns:a="http://schemas.openxmlformats.org/drawingml/2006/main" name="Göteborgs Stad – Lil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3F5FB16A-9CF0-49A8-974C-C3CA50FBE944}"/>
    </a:ext>
  </a:extLst>
</a:theme>
</file>

<file path=ppt/theme/theme6.xml><?xml version="1.0" encoding="utf-8"?>
<a:theme xmlns:a="http://schemas.openxmlformats.org/drawingml/2006/main" name="Göteborgs Stad – Gul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A67B6AB9-DAF5-4E68-A6B3-208DDBCA4300}"/>
    </a:ext>
  </a:extLst>
</a:theme>
</file>

<file path=ppt/theme/theme7.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PowerPoint_GSL_tagline</Template>
  <TotalTime>0</TotalTime>
  <Words>239</Words>
  <Application>Microsoft Office PowerPoint</Application>
  <PresentationFormat>Bredbild</PresentationFormat>
  <Paragraphs>24</Paragraphs>
  <Slides>3</Slides>
  <Notes>1</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3</vt:i4>
      </vt:variant>
    </vt:vector>
  </HeadingPairs>
  <TitlesOfParts>
    <vt:vector size="14" baseType="lpstr">
      <vt:lpstr>Arial</vt:lpstr>
      <vt:lpstr>Arial Black</vt:lpstr>
      <vt:lpstr>Calibri</vt:lpstr>
      <vt:lpstr>Open Sans</vt:lpstr>
      <vt:lpstr>Wingdings</vt:lpstr>
      <vt:lpstr>Göteborgs Stad – Grön dekor</vt:lpstr>
      <vt:lpstr>Göteborgs Stad – Röd dekor</vt:lpstr>
      <vt:lpstr>Göteborgs Stad – Prickar dekor</vt:lpstr>
      <vt:lpstr>Göteborgs Stad – Turkos dekor</vt:lpstr>
      <vt:lpstr>Göteborgs Stad – Lila dekor</vt:lpstr>
      <vt:lpstr>Göteborgs Stad – Gul dekor</vt:lpstr>
      <vt:lpstr>Göteborgs Stads energiplan 2022-2030</vt:lpstr>
      <vt:lpstr>Syfte</vt:lpstr>
      <vt:lpstr>GSLs roll i energiplanen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Stads energiplan</dc:title>
  <dc:creator>Johan Sävhage</dc:creator>
  <cp:lastModifiedBy>Therese Berglund</cp:lastModifiedBy>
  <cp:revision>6</cp:revision>
  <dcterms:created xsi:type="dcterms:W3CDTF">2022-06-17T05:40:49Z</dcterms:created>
  <dcterms:modified xsi:type="dcterms:W3CDTF">2022-06-17T08:48:21Z</dcterms:modified>
</cp:coreProperties>
</file>