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Lst>
  <p:notesMasterIdLst>
    <p:notesMasterId r:id="rId12"/>
  </p:notesMasterIdLst>
  <p:handoutMasterIdLst>
    <p:handoutMasterId r:id="rId13"/>
  </p:handoutMasterIdLst>
  <p:sldIdLst>
    <p:sldId id="263" r:id="rId7"/>
    <p:sldId id="261" r:id="rId8"/>
    <p:sldId id="264" r:id="rId9"/>
    <p:sldId id="265"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4"/>
    <a:srgbClr val="0077BC"/>
    <a:srgbClr val="D53878"/>
    <a:srgbClr val="008391"/>
    <a:srgbClr val="FBF2B4"/>
    <a:srgbClr val="F0CD50"/>
    <a:srgbClr val="4675B7"/>
    <a:srgbClr val="DBD1E6"/>
    <a:srgbClr val="D2D8DB"/>
    <a:srgbClr val="CB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3792" autoAdjust="0"/>
  </p:normalViewPr>
  <p:slideViewPr>
    <p:cSldViewPr snapToGrid="0">
      <p:cViewPr varScale="1">
        <p:scale>
          <a:sx n="67" d="100"/>
          <a:sy n="67" d="100"/>
        </p:scale>
        <p:origin x="568" y="44"/>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90C25B-267B-4617-9655-FCFC6E038127}" type="datetime1">
              <a:rPr lang="sv-SE" smtClean="0"/>
              <a:t>2022-10-25</a:t>
            </a:fld>
            <a:endParaRPr lang="sv-SE" dirty="0"/>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dirty="0"/>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999F7-6EBA-4091-BBE7-8C96FF713A89}" type="datetime1">
              <a:rPr lang="sv-SE" smtClean="0"/>
              <a:t>2022-10-25</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dirty="0"/>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AB59047C-1F2C-485F-8278-C9DE18ABDB65}" type="datetime1">
              <a:rPr lang="sv-SE" smtClean="0"/>
              <a:t>2022-10-25</a:t>
            </a:fld>
            <a:endParaRPr lang="sv-SE" dirty="0"/>
          </a:p>
        </p:txBody>
      </p:sp>
      <p:sp>
        <p:nvSpPr>
          <p:cNvPr id="5" name="Platshållare för bildnummer 4"/>
          <p:cNvSpPr>
            <a:spLocks noGrp="1"/>
          </p:cNvSpPr>
          <p:nvPr>
            <p:ph type="sldNum" sz="quarter" idx="11"/>
          </p:nvPr>
        </p:nvSpPr>
        <p:spPr/>
        <p:txBody>
          <a:bodyPr/>
          <a:lstStyle/>
          <a:p>
            <a:fld id="{4B1086EF-3011-429C-976B-61D9CA3A2B54}" type="slidenum">
              <a:rPr lang="sv-SE" smtClean="0"/>
              <a:t>2</a:t>
            </a:fld>
            <a:endParaRPr lang="sv-SE" dirty="0"/>
          </a:p>
        </p:txBody>
      </p:sp>
    </p:spTree>
    <p:extLst>
      <p:ext uri="{BB962C8B-B14F-4D97-AF65-F5344CB8AC3E}">
        <p14:creationId xmlns:p14="http://schemas.microsoft.com/office/powerpoint/2010/main" val="95453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datum 3"/>
          <p:cNvSpPr>
            <a:spLocks noGrp="1"/>
          </p:cNvSpPr>
          <p:nvPr>
            <p:ph type="dt" idx="10"/>
          </p:nvPr>
        </p:nvSpPr>
        <p:spPr/>
        <p:txBody>
          <a:bodyPr/>
          <a:lstStyle/>
          <a:p>
            <a:fld id="{AB59047C-1F2C-485F-8278-C9DE18ABDB65}" type="datetime1">
              <a:rPr lang="sv-SE" smtClean="0"/>
              <a:t>2022-10-25</a:t>
            </a:fld>
            <a:endParaRPr lang="sv-SE" dirty="0"/>
          </a:p>
        </p:txBody>
      </p:sp>
      <p:sp>
        <p:nvSpPr>
          <p:cNvPr id="5" name="Platshållare för bildnummer 4"/>
          <p:cNvSpPr>
            <a:spLocks noGrp="1"/>
          </p:cNvSpPr>
          <p:nvPr>
            <p:ph type="sldNum" sz="quarter" idx="11"/>
          </p:nvPr>
        </p:nvSpPr>
        <p:spPr/>
        <p:txBody>
          <a:bodyPr/>
          <a:lstStyle/>
          <a:p>
            <a:fld id="{4B1086EF-3011-429C-976B-61D9CA3A2B54}" type="slidenum">
              <a:rPr lang="sv-SE" smtClean="0"/>
              <a:t>3</a:t>
            </a:fld>
            <a:endParaRPr lang="sv-SE" dirty="0"/>
          </a:p>
        </p:txBody>
      </p:sp>
    </p:spTree>
    <p:extLst>
      <p:ext uri="{BB962C8B-B14F-4D97-AF65-F5344CB8AC3E}">
        <p14:creationId xmlns:p14="http://schemas.microsoft.com/office/powerpoint/2010/main" val="68304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			</a:t>
            </a:r>
          </a:p>
          <a:p>
            <a:pPr marL="171450" indent="-171450">
              <a:buFontTx/>
              <a:buChar char="-"/>
            </a:pPr>
            <a:endParaRPr lang="sv-SE" dirty="0"/>
          </a:p>
        </p:txBody>
      </p:sp>
      <p:sp>
        <p:nvSpPr>
          <p:cNvPr id="4" name="Platshållare för datum 3"/>
          <p:cNvSpPr>
            <a:spLocks noGrp="1"/>
          </p:cNvSpPr>
          <p:nvPr>
            <p:ph type="dt" idx="10"/>
          </p:nvPr>
        </p:nvSpPr>
        <p:spPr/>
        <p:txBody>
          <a:bodyPr/>
          <a:lstStyle/>
          <a:p>
            <a:fld id="{AB59047C-1F2C-485F-8278-C9DE18ABDB65}" type="datetime1">
              <a:rPr lang="sv-SE" smtClean="0"/>
              <a:t>2022-10-25</a:t>
            </a:fld>
            <a:endParaRPr lang="sv-SE" dirty="0"/>
          </a:p>
        </p:txBody>
      </p:sp>
      <p:sp>
        <p:nvSpPr>
          <p:cNvPr id="5" name="Platshållare för bildnummer 4"/>
          <p:cNvSpPr>
            <a:spLocks noGrp="1"/>
          </p:cNvSpPr>
          <p:nvPr>
            <p:ph type="sldNum" sz="quarter" idx="11"/>
          </p:nvPr>
        </p:nvSpPr>
        <p:spPr/>
        <p:txBody>
          <a:bodyPr/>
          <a:lstStyle/>
          <a:p>
            <a:fld id="{4B1086EF-3011-429C-976B-61D9CA3A2B54}" type="slidenum">
              <a:rPr lang="sv-SE" smtClean="0"/>
              <a:t>4</a:t>
            </a:fld>
            <a:endParaRPr lang="sv-SE" dirty="0"/>
          </a:p>
        </p:txBody>
      </p:sp>
    </p:spTree>
    <p:extLst>
      <p:ext uri="{BB962C8B-B14F-4D97-AF65-F5344CB8AC3E}">
        <p14:creationId xmlns:p14="http://schemas.microsoft.com/office/powerpoint/2010/main" val="220610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datum 3"/>
          <p:cNvSpPr>
            <a:spLocks noGrp="1"/>
          </p:cNvSpPr>
          <p:nvPr>
            <p:ph type="dt" idx="10"/>
          </p:nvPr>
        </p:nvSpPr>
        <p:spPr/>
        <p:txBody>
          <a:bodyPr/>
          <a:lstStyle/>
          <a:p>
            <a:fld id="{AB59047C-1F2C-485F-8278-C9DE18ABDB65}" type="datetime1">
              <a:rPr lang="sv-SE" smtClean="0"/>
              <a:t>2022-10-25</a:t>
            </a:fld>
            <a:endParaRPr lang="sv-SE" dirty="0"/>
          </a:p>
        </p:txBody>
      </p:sp>
      <p:sp>
        <p:nvSpPr>
          <p:cNvPr id="5" name="Platshållare för bildnummer 4"/>
          <p:cNvSpPr>
            <a:spLocks noGrp="1"/>
          </p:cNvSpPr>
          <p:nvPr>
            <p:ph type="sldNum" sz="quarter" idx="11"/>
          </p:nvPr>
        </p:nvSpPr>
        <p:spPr/>
        <p:txBody>
          <a:bodyPr/>
          <a:lstStyle/>
          <a:p>
            <a:fld id="{4B1086EF-3011-429C-976B-61D9CA3A2B54}" type="slidenum">
              <a:rPr lang="sv-SE" smtClean="0"/>
              <a:t>5</a:t>
            </a:fld>
            <a:endParaRPr lang="sv-SE" dirty="0"/>
          </a:p>
        </p:txBody>
      </p:sp>
    </p:spTree>
    <p:extLst>
      <p:ext uri="{BB962C8B-B14F-4D97-AF65-F5344CB8AC3E}">
        <p14:creationId xmlns:p14="http://schemas.microsoft.com/office/powerpoint/2010/main" val="846061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RAPHIC_small7.jpg">
            <a:extLst>
              <a:ext uri="{FF2B5EF4-FFF2-40B4-BE49-F238E27FC236}">
                <a16:creationId xmlns:a16="http://schemas.microsoft.com/office/drawing/2014/main" id="{34CF8842-4199-4192-A9E3-0B666A7171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79940"/>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Göteborgs Stads Leasing AB</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0" name="textruta 9">
            <a:extLst>
              <a:ext uri="{FF2B5EF4-FFF2-40B4-BE49-F238E27FC236}">
                <a16:creationId xmlns:a16="http://schemas.microsoft.com/office/drawing/2014/main" id="{A1396228-F204-446F-9714-E7DE216F701D}"/>
              </a:ext>
            </a:extLst>
          </p:cNvPr>
          <p:cNvSpPr txBox="1"/>
          <p:nvPr userDrawn="1"/>
        </p:nvSpPr>
        <p:spPr>
          <a:xfrm>
            <a:off x="407987" y="6582824"/>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Vår drivkraft – ett hållbart Göteborg</a:t>
            </a:r>
          </a:p>
        </p:txBody>
      </p:sp>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RAPHIC_small4.jpg">
            <a:extLst>
              <a:ext uri="{FF2B5EF4-FFF2-40B4-BE49-F238E27FC236}">
                <a16:creationId xmlns:a16="http://schemas.microsoft.com/office/drawing/2014/main" id="{8A8402E8-5CC0-4616-8109-FB7201860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7" y="1144857"/>
            <a:ext cx="11374810" cy="530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3"/>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9" name="Bildobjekt 8" descr="GRAPHIC_small4.jpg">
            <a:extLst>
              <a:ext uri="{FF2B5EF4-FFF2-40B4-BE49-F238E27FC236}">
                <a16:creationId xmlns:a16="http://schemas.microsoft.com/office/drawing/2014/main" id="{0F8C9A06-68DF-4300-8171-15F043E5A6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7" y="404813"/>
            <a:ext cx="11374810" cy="5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3"/>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8" name="Bildobjekt 7" descr="GRAPHIC_small4.jpg">
            <a:extLst>
              <a:ext uri="{FF2B5EF4-FFF2-40B4-BE49-F238E27FC236}">
                <a16:creationId xmlns:a16="http://schemas.microsoft.com/office/drawing/2014/main" id="{B618C81E-9425-41D6-AAE2-4294C3C403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7" y="1144857"/>
            <a:ext cx="11374810" cy="530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RAPHIC_small10.jpg">
            <a:extLst>
              <a:ext uri="{FF2B5EF4-FFF2-40B4-BE49-F238E27FC236}">
                <a16:creationId xmlns:a16="http://schemas.microsoft.com/office/drawing/2014/main" id="{695DF6B4-B731-4E22-88F8-127B601D4A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31696" y="2989408"/>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528856"/>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969892"/>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3"/>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9" name="Bildobjekt 8" descr="GRAPHIC_small10.jpg">
            <a:extLst>
              <a:ext uri="{FF2B5EF4-FFF2-40B4-BE49-F238E27FC236}">
                <a16:creationId xmlns:a16="http://schemas.microsoft.com/office/drawing/2014/main" id="{E120DF45-AD9D-4D24-8B21-D9D0E38B66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rot="10800000">
            <a:off x="407986" y="404814"/>
            <a:ext cx="11366503" cy="550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528841" y="2079171"/>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dirty="0"/>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3"/>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8" name="Bildobjekt 8" descr="GRAPHIC_small10.jpg">
            <a:extLst>
              <a:ext uri="{FF2B5EF4-FFF2-40B4-BE49-F238E27FC236}">
                <a16:creationId xmlns:a16="http://schemas.microsoft.com/office/drawing/2014/main" id="{45884F9F-FE4D-416B-9F7A-B74C860988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ruta 1">
            <a:extLst>
              <a:ext uri="{FF2B5EF4-FFF2-40B4-BE49-F238E27FC236}">
                <a16:creationId xmlns:a16="http://schemas.microsoft.com/office/drawing/2014/main" id="{791AD600-C07A-4C4F-816C-2BE89532B957}"/>
              </a:ext>
            </a:extLst>
          </p:cNvPr>
          <p:cNvSpPr txBox="1"/>
          <p:nvPr userDrawn="1"/>
        </p:nvSpPr>
        <p:spPr>
          <a:xfrm>
            <a:off x="1420650" y="3003440"/>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3429000"/>
            <a:ext cx="6148878" cy="2484438"/>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RAPHIC_small.jpg">
            <a:extLst>
              <a:ext uri="{FF2B5EF4-FFF2-40B4-BE49-F238E27FC236}">
                <a16:creationId xmlns:a16="http://schemas.microsoft.com/office/drawing/2014/main" id="{CE0777CF-B611-49C4-883F-55FE0C27C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3"/>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9" name="Bildobjekt 8" descr="GRAPHIC_small.jpg">
            <a:extLst>
              <a:ext uri="{FF2B5EF4-FFF2-40B4-BE49-F238E27FC236}">
                <a16:creationId xmlns:a16="http://schemas.microsoft.com/office/drawing/2014/main" id="{3133D9F3-01A0-4E2D-BD3E-79580AC75E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404814"/>
            <a:ext cx="11366503" cy="550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3"/>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8" name="Bildobjekt 7" descr="GRAPHIC_small.jpg">
            <a:extLst>
              <a:ext uri="{FF2B5EF4-FFF2-40B4-BE49-F238E27FC236}">
                <a16:creationId xmlns:a16="http://schemas.microsoft.com/office/drawing/2014/main" id="{9BCDACF2-2A95-428F-847F-BD8590489F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9" name="Bildobjekt 8" descr="GRAPHIC_small13.jpg">
            <a:extLst>
              <a:ext uri="{FF2B5EF4-FFF2-40B4-BE49-F238E27FC236}">
                <a16:creationId xmlns:a16="http://schemas.microsoft.com/office/drawing/2014/main" id="{9EC642A2-44AF-4C6F-B4F9-2DB8AE0D5B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7"/>
            <a:ext cx="11366503" cy="530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3"/>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9" name="Bildobjekt 8" descr="GRAPHIC_small13.jpg">
            <a:extLst>
              <a:ext uri="{FF2B5EF4-FFF2-40B4-BE49-F238E27FC236}">
                <a16:creationId xmlns:a16="http://schemas.microsoft.com/office/drawing/2014/main" id="{24B179A2-5F72-4D3A-8684-CB71EABBC4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404813"/>
            <a:ext cx="11366503" cy="5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3"/>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8" name="Bildobjekt 7" descr="GRAPHIC_small13.jpg">
            <a:extLst>
              <a:ext uri="{FF2B5EF4-FFF2-40B4-BE49-F238E27FC236}">
                <a16:creationId xmlns:a16="http://schemas.microsoft.com/office/drawing/2014/main" id="{BE2A263F-C333-4187-90D7-85869EB801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7"/>
            <a:ext cx="11366503" cy="530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106B021-60D9-46EE-BD3E-F0D906A36E91}"/>
              </a:ext>
            </a:extLst>
          </p:cNvPr>
          <p:cNvSpPr/>
          <p:nvPr userDrawn="1"/>
        </p:nvSpPr>
        <p:spPr>
          <a:xfrm>
            <a:off x="407987" y="1144857"/>
            <a:ext cx="11374809" cy="5307954"/>
          </a:xfrm>
          <a:prstGeom prst="rect">
            <a:avLst/>
          </a:prstGeom>
          <a:solidFill>
            <a:srgbClr val="FBF2B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FBA173-21CD-44A1-BF17-0ED296047F04}"/>
              </a:ext>
            </a:extLst>
          </p:cNvPr>
          <p:cNvSpPr/>
          <p:nvPr userDrawn="1"/>
        </p:nvSpPr>
        <p:spPr>
          <a:xfrm>
            <a:off x="407988" y="404813"/>
            <a:ext cx="11376025" cy="5508000"/>
          </a:xfrm>
          <a:prstGeom prst="rect">
            <a:avLst/>
          </a:prstGeom>
          <a:solidFill>
            <a:srgbClr val="FBF2B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B885928-4729-4C8A-B8F5-B8E492596036}"/>
              </a:ext>
            </a:extLst>
          </p:cNvPr>
          <p:cNvSpPr/>
          <p:nvPr userDrawn="1"/>
        </p:nvSpPr>
        <p:spPr>
          <a:xfrm>
            <a:off x="407987" y="1144857"/>
            <a:ext cx="11374809" cy="5307954"/>
          </a:xfrm>
          <a:prstGeom prst="rect">
            <a:avLst/>
          </a:prstGeom>
          <a:solidFill>
            <a:srgbClr val="FBF2B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7" name="Bildobjekt 6" descr="GRAPHIC_small7.jpg">
            <a:extLst>
              <a:ext uri="{FF2B5EF4-FFF2-40B4-BE49-F238E27FC236}">
                <a16:creationId xmlns:a16="http://schemas.microsoft.com/office/drawing/2014/main" id="{9E2FCF00-2835-4346-9796-B565923CCE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407986" y="1144856"/>
            <a:ext cx="11366503" cy="5307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Göteborgs Stads Leasing AB</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3"/>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8" name="textruta 7">
            <a:extLst>
              <a:ext uri="{FF2B5EF4-FFF2-40B4-BE49-F238E27FC236}">
                <a16:creationId xmlns:a16="http://schemas.microsoft.com/office/drawing/2014/main" id="{7B771685-1CB2-4481-825F-054E634124A3}"/>
              </a:ext>
            </a:extLst>
          </p:cNvPr>
          <p:cNvSpPr txBox="1"/>
          <p:nvPr userDrawn="1"/>
        </p:nvSpPr>
        <p:spPr>
          <a:xfrm>
            <a:off x="407987" y="579940"/>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Göteborgs Stads Leasing AB</a:t>
            </a:r>
          </a:p>
        </p:txBody>
      </p:sp>
      <p:sp>
        <p:nvSpPr>
          <p:cNvPr id="3" name="Rektangel 2">
            <a:extLst>
              <a:ext uri="{FF2B5EF4-FFF2-40B4-BE49-F238E27FC236}">
                <a16:creationId xmlns:a16="http://schemas.microsoft.com/office/drawing/2014/main" id="{76297638-3118-4582-90E7-58EDE27F9CE7}"/>
              </a:ext>
            </a:extLst>
          </p:cNvPr>
          <p:cNvSpPr/>
          <p:nvPr userDrawn="1"/>
        </p:nvSpPr>
        <p:spPr>
          <a:xfrm>
            <a:off x="319849" y="6488668"/>
            <a:ext cx="2380780"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dirty="0">
                <a:solidFill>
                  <a:schemeClr val="tx1">
                    <a:lumMod val="95000"/>
                    <a:lumOff val="5000"/>
                  </a:schemeClr>
                </a:solidFill>
                <a:latin typeface="+mn-lt"/>
              </a:rPr>
              <a:t>Vår drivkraft – ett hållbart Göteborg</a:t>
            </a:r>
          </a:p>
        </p:txBody>
      </p:sp>
    </p:spTree>
    <p:extLst>
      <p:ext uri="{BB962C8B-B14F-4D97-AF65-F5344CB8AC3E}">
        <p14:creationId xmlns:p14="http://schemas.microsoft.com/office/powerpoint/2010/main" val="11104959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6.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7" y="865816"/>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100" dirty="0">
                <a:solidFill>
                  <a:schemeClr val="tx1">
                    <a:lumMod val="95000"/>
                    <a:lumOff val="5000"/>
                  </a:schemeClr>
                </a:solidFill>
                <a:latin typeface="+mn-lt"/>
              </a:rPr>
              <a:t>Vår drivkraft – ett hållbart Göteborg</a:t>
            </a:r>
          </a:p>
          <a:p>
            <a:endParaRPr lang="sv-SE" sz="1100" dirty="0">
              <a:solidFill>
                <a:schemeClr val="tx1">
                  <a:lumMod val="95000"/>
                  <a:lumOff val="5000"/>
                </a:schemeClr>
              </a:solidFill>
            </a:endParaRP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2"/>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
        <p:nvSpPr>
          <p:cNvPr id="7" name="textruta 6">
            <a:extLst>
              <a:ext uri="{FF2B5EF4-FFF2-40B4-BE49-F238E27FC236}">
                <a16:creationId xmlns:a16="http://schemas.microsoft.com/office/drawing/2014/main" id="{188BC4C4-8E21-49C8-9B4B-0B4B28F6D8B8}"/>
              </a:ext>
            </a:extLst>
          </p:cNvPr>
          <p:cNvSpPr txBox="1"/>
          <p:nvPr userDrawn="1"/>
        </p:nvSpPr>
        <p:spPr>
          <a:xfrm>
            <a:off x="407987" y="579940"/>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Göteborgs Stads Leasing AB</a:t>
            </a:r>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409" r:id="rId9"/>
    <p:sldLayoutId id="2147484043" r:id="rId10"/>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p:txBody>
          <a:bodyPr/>
          <a:lstStyle/>
          <a:p>
            <a:r>
              <a:rPr lang="sv-SE" dirty="0"/>
              <a:t>Information</a:t>
            </a:r>
            <a:br>
              <a:rPr lang="sv-SE" dirty="0"/>
            </a:br>
            <a:r>
              <a:rPr lang="sv-SE" dirty="0"/>
              <a:t>Sänkningar </a:t>
            </a:r>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p:txBody>
          <a:bodyPr/>
          <a:lstStyle/>
          <a:p>
            <a:r>
              <a:rPr lang="sv-SE" dirty="0"/>
              <a:t>Fordon med påbyggnader</a:t>
            </a:r>
          </a:p>
          <a:p>
            <a:r>
              <a:rPr lang="sv-SE" dirty="0"/>
              <a:t>Operationell leasing</a:t>
            </a:r>
          </a:p>
        </p:txBody>
      </p:sp>
    </p:spTree>
    <p:extLst>
      <p:ext uri="{BB962C8B-B14F-4D97-AF65-F5344CB8AC3E}">
        <p14:creationId xmlns:p14="http://schemas.microsoft.com/office/powerpoint/2010/main" val="357878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A7AE140-709B-4AE0-9073-DA6D4CF6BC40}"/>
              </a:ext>
            </a:extLst>
          </p:cNvPr>
          <p:cNvSpPr>
            <a:spLocks noGrp="1"/>
          </p:cNvSpPr>
          <p:nvPr>
            <p:ph type="title"/>
          </p:nvPr>
        </p:nvSpPr>
        <p:spPr/>
        <p:txBody>
          <a:bodyPr/>
          <a:lstStyle/>
          <a:p>
            <a:r>
              <a:rPr lang="sv-SE" dirty="0"/>
              <a:t>Bakgrund</a:t>
            </a:r>
          </a:p>
        </p:txBody>
      </p:sp>
      <p:sp>
        <p:nvSpPr>
          <p:cNvPr id="5" name="Platshållare för innehåll 4">
            <a:extLst>
              <a:ext uri="{FF2B5EF4-FFF2-40B4-BE49-F238E27FC236}">
                <a16:creationId xmlns:a16="http://schemas.microsoft.com/office/drawing/2014/main" id="{D7C5D2AE-67CE-4F0F-B005-7C826B35AAED}"/>
              </a:ext>
            </a:extLst>
          </p:cNvPr>
          <p:cNvSpPr>
            <a:spLocks noGrp="1"/>
          </p:cNvSpPr>
          <p:nvPr>
            <p:ph idx="11"/>
          </p:nvPr>
        </p:nvSpPr>
        <p:spPr/>
        <p:txBody>
          <a:bodyPr>
            <a:normAutofit/>
          </a:bodyPr>
          <a:lstStyle/>
          <a:p>
            <a:r>
              <a:rPr lang="sv-SE" sz="1600" dirty="0"/>
              <a:t>Många fordon (oftast lätta lastbilar) har inredning och påbyggnader som GSLs inredningsavdelning monterar. Kostnaderna för dessa påbyggnader läggs på driftskostnaden i avtalet och skrivs av under avtalets </a:t>
            </a:r>
            <a:r>
              <a:rPr lang="sv-SE" sz="1600" i="1" dirty="0"/>
              <a:t>grundperiod (ex 5 år).</a:t>
            </a:r>
          </a:p>
          <a:p>
            <a:endParaRPr lang="sv-SE" sz="1600" i="1" dirty="0"/>
          </a:p>
          <a:p>
            <a:r>
              <a:rPr lang="sv-SE" sz="1600" dirty="0"/>
              <a:t>När ett fordonsavtal löper ut kan kunden välja att förlänga avtalet eller lämna tillbaka fordonet och få ett nytt. Alt att GSL förlänger avtalet ifall kunden inte återkopplar om hur de vill göra. </a:t>
            </a:r>
          </a:p>
          <a:p>
            <a:endParaRPr lang="sv-SE" sz="1600" dirty="0"/>
          </a:p>
          <a:p>
            <a:r>
              <a:rPr lang="sv-SE" sz="1600" dirty="0"/>
              <a:t>Historiskt har prissänkningar på fordon med påbyggnader hanterats lite olika. </a:t>
            </a:r>
          </a:p>
        </p:txBody>
      </p:sp>
    </p:spTree>
    <p:extLst>
      <p:ext uri="{BB962C8B-B14F-4D97-AF65-F5344CB8AC3E}">
        <p14:creationId xmlns:p14="http://schemas.microsoft.com/office/powerpoint/2010/main" val="201782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A7AE140-709B-4AE0-9073-DA6D4CF6BC40}"/>
              </a:ext>
            </a:extLst>
          </p:cNvPr>
          <p:cNvSpPr>
            <a:spLocks noGrp="1"/>
          </p:cNvSpPr>
          <p:nvPr>
            <p:ph type="title"/>
          </p:nvPr>
        </p:nvSpPr>
        <p:spPr/>
        <p:txBody>
          <a:bodyPr/>
          <a:lstStyle/>
          <a:p>
            <a:r>
              <a:rPr lang="sv-SE" dirty="0"/>
              <a:t>Framåt</a:t>
            </a:r>
          </a:p>
        </p:txBody>
      </p:sp>
      <p:sp>
        <p:nvSpPr>
          <p:cNvPr id="5" name="Platshållare för innehåll 4">
            <a:extLst>
              <a:ext uri="{FF2B5EF4-FFF2-40B4-BE49-F238E27FC236}">
                <a16:creationId xmlns:a16="http://schemas.microsoft.com/office/drawing/2014/main" id="{D7C5D2AE-67CE-4F0F-B005-7C826B35AAED}"/>
              </a:ext>
            </a:extLst>
          </p:cNvPr>
          <p:cNvSpPr>
            <a:spLocks noGrp="1"/>
          </p:cNvSpPr>
          <p:nvPr>
            <p:ph idx="11"/>
          </p:nvPr>
        </p:nvSpPr>
        <p:spPr/>
        <p:txBody>
          <a:bodyPr>
            <a:normAutofit/>
          </a:bodyPr>
          <a:lstStyle/>
          <a:p>
            <a:pPr>
              <a:buFont typeface="Wingdings" panose="05000000000000000000" pitchFamily="2" charset="2"/>
              <a:buChar char="ü"/>
            </a:pPr>
            <a:r>
              <a:rPr lang="sv-SE" sz="1600" dirty="0"/>
              <a:t>Vi vill skapa en </a:t>
            </a:r>
            <a:r>
              <a:rPr lang="sv-SE" sz="1600" i="1" dirty="0"/>
              <a:t>tydlig</a:t>
            </a:r>
            <a:r>
              <a:rPr lang="sv-SE" sz="1600" dirty="0"/>
              <a:t> och </a:t>
            </a:r>
            <a:r>
              <a:rPr lang="sv-SE" sz="1600" i="1" dirty="0"/>
              <a:t>jämlik</a:t>
            </a:r>
            <a:r>
              <a:rPr lang="sv-SE" sz="1600" dirty="0"/>
              <a:t> process kring förlängningar för fordon med påbyggnader så att alla våra kunder behandlas lika. </a:t>
            </a:r>
          </a:p>
          <a:p>
            <a:pPr>
              <a:buFont typeface="Wingdings" panose="05000000000000000000" pitchFamily="2" charset="2"/>
              <a:buChar char="ü"/>
            </a:pPr>
            <a:r>
              <a:rPr lang="sv-SE" sz="1600" dirty="0"/>
              <a:t>Vi anser det är rimligt att sänka kostnaden när en påbyggnad/inredning är avbetalad. </a:t>
            </a:r>
          </a:p>
          <a:p>
            <a:pPr>
              <a:buFont typeface="Wingdings" panose="05000000000000000000" pitchFamily="2" charset="2"/>
              <a:buChar char="ü"/>
            </a:pPr>
            <a:r>
              <a:rPr lang="sv-SE" sz="1600" dirty="0"/>
              <a:t>Flera kunder har kontaktat oss och kräver prissänkningar.</a:t>
            </a:r>
          </a:p>
          <a:p>
            <a:pPr>
              <a:buFont typeface="Wingdings" panose="05000000000000000000" pitchFamily="2" charset="2"/>
              <a:buChar char="ü"/>
            </a:pPr>
            <a:r>
              <a:rPr lang="sv-SE" sz="1600" dirty="0"/>
              <a:t>Vi vill bygga tillit och transparens mellan GSL och kunden.</a:t>
            </a:r>
          </a:p>
          <a:p>
            <a:pPr marL="0" indent="0">
              <a:buNone/>
            </a:pPr>
            <a:endParaRPr lang="sv-SE" sz="1600" dirty="0"/>
          </a:p>
          <a:p>
            <a:r>
              <a:rPr lang="sv-SE" sz="1600" dirty="0"/>
              <a:t>I vårt nya Leasingsystem, kommer vi framöver ha en enkel och tydlig hantering som gör att kostnader för påbyggnader automatiskt kommer försvinna när ett avtal förlängs. Påbyggnader kommer hanteras som en särskild kontraktsrad. Då denna process i Leasingsystemet kommer ge effekt först om ca 4-5 år då det endast är avtal gjorda i systemet behöver vi hantera processen manuellt så länge.</a:t>
            </a:r>
          </a:p>
          <a:p>
            <a:r>
              <a:rPr lang="sv-SE" sz="1600" dirty="0"/>
              <a:t>I nuläget ligger påbyggnadskostnaden ligger inbakad i driftskostnaden, dvs ej specificerad med en summa.</a:t>
            </a:r>
          </a:p>
          <a:p>
            <a:endParaRPr lang="sv-SE" sz="1600" dirty="0"/>
          </a:p>
          <a:p>
            <a:endParaRPr lang="sv-SE" sz="1600" dirty="0"/>
          </a:p>
        </p:txBody>
      </p:sp>
    </p:spTree>
    <p:extLst>
      <p:ext uri="{BB962C8B-B14F-4D97-AF65-F5344CB8AC3E}">
        <p14:creationId xmlns:p14="http://schemas.microsoft.com/office/powerpoint/2010/main" val="413336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A7AE140-709B-4AE0-9073-DA6D4CF6BC40}"/>
              </a:ext>
            </a:extLst>
          </p:cNvPr>
          <p:cNvSpPr>
            <a:spLocks noGrp="1"/>
          </p:cNvSpPr>
          <p:nvPr>
            <p:ph type="title"/>
          </p:nvPr>
        </p:nvSpPr>
        <p:spPr>
          <a:xfrm>
            <a:off x="407987" y="865816"/>
            <a:ext cx="9170279" cy="736959"/>
          </a:xfrm>
        </p:spPr>
        <p:txBody>
          <a:bodyPr anchor="ctr">
            <a:normAutofit/>
          </a:bodyPr>
          <a:lstStyle/>
          <a:p>
            <a:r>
              <a:rPr lang="sv-SE" dirty="0"/>
              <a:t>Beslut i ledningsgruppen </a:t>
            </a:r>
          </a:p>
        </p:txBody>
      </p:sp>
      <p:sp>
        <p:nvSpPr>
          <p:cNvPr id="5" name="Platshållare för innehåll 4">
            <a:extLst>
              <a:ext uri="{FF2B5EF4-FFF2-40B4-BE49-F238E27FC236}">
                <a16:creationId xmlns:a16="http://schemas.microsoft.com/office/drawing/2014/main" id="{D7C5D2AE-67CE-4F0F-B005-7C826B35AAED}"/>
              </a:ext>
            </a:extLst>
          </p:cNvPr>
          <p:cNvSpPr>
            <a:spLocks noGrp="1"/>
          </p:cNvSpPr>
          <p:nvPr>
            <p:ph sz="half" idx="10"/>
          </p:nvPr>
        </p:nvSpPr>
        <p:spPr>
          <a:xfrm>
            <a:off x="417075" y="1736728"/>
            <a:ext cx="5678925" cy="4194629"/>
          </a:xfrm>
        </p:spPr>
        <p:txBody>
          <a:bodyPr>
            <a:normAutofit/>
          </a:bodyPr>
          <a:lstStyle/>
          <a:p>
            <a:pPr marL="0" indent="0">
              <a:lnSpc>
                <a:spcPct val="100000"/>
              </a:lnSpc>
              <a:buNone/>
            </a:pPr>
            <a:r>
              <a:rPr lang="sv-SE" sz="1600" dirty="0"/>
              <a:t>			</a:t>
            </a:r>
          </a:p>
          <a:p>
            <a:pPr>
              <a:lnSpc>
                <a:spcPct val="100000"/>
              </a:lnSpc>
            </a:pPr>
            <a:r>
              <a:rPr lang="sv-SE" sz="1600" dirty="0"/>
              <a:t>Sänkning av driftskostnaden görs på fordon med påbyggnader vars avtal löper ut och förlängs.</a:t>
            </a:r>
          </a:p>
          <a:p>
            <a:pPr marL="0" indent="0">
              <a:lnSpc>
                <a:spcPct val="100000"/>
              </a:lnSpc>
              <a:buNone/>
            </a:pPr>
            <a:endParaRPr lang="sv-SE" sz="1600" dirty="0"/>
          </a:p>
          <a:p>
            <a:pPr>
              <a:lnSpc>
                <a:spcPct val="100000"/>
              </a:lnSpc>
            </a:pPr>
            <a:r>
              <a:rPr lang="sv-SE" sz="1600" dirty="0"/>
              <a:t>Vi ger en retroaktiv sänkning av driftskostnaden för de fordon som förlängdes från och med 31 mars 2022 och framåt. (</a:t>
            </a:r>
            <a:r>
              <a:rPr lang="sv-SE" sz="1600" i="1" dirty="0"/>
              <a:t>Vi behöver sätta ett startdatum. </a:t>
            </a:r>
            <a:r>
              <a:rPr lang="sv-SE" sz="1600" dirty="0"/>
              <a:t>Gäller alltså inte fordon som förlängts tidigare)	 </a:t>
            </a:r>
            <a:endParaRPr lang="sv-SE" sz="1600" i="1" dirty="0"/>
          </a:p>
          <a:p>
            <a:pPr>
              <a:lnSpc>
                <a:spcPct val="100000"/>
              </a:lnSpc>
            </a:pPr>
            <a:endParaRPr lang="sv-SE" sz="1600" dirty="0"/>
          </a:p>
          <a:p>
            <a:pPr>
              <a:lnSpc>
                <a:spcPct val="100000"/>
              </a:lnSpc>
            </a:pPr>
            <a:r>
              <a:rPr lang="sv-SE" sz="1600" dirty="0"/>
              <a:t>Minskad intäkt och därmed vinst 2022-2023 </a:t>
            </a:r>
          </a:p>
          <a:p>
            <a:pPr lvl="1">
              <a:lnSpc>
                <a:spcPct val="100000"/>
              </a:lnSpc>
            </a:pPr>
            <a:r>
              <a:rPr lang="sv-SE" sz="1600" dirty="0"/>
              <a:t>Minskad intäkt/vinst 2022: ca - 4 800 000 kr</a:t>
            </a:r>
          </a:p>
          <a:p>
            <a:pPr lvl="1">
              <a:lnSpc>
                <a:spcPct val="100000"/>
              </a:lnSpc>
            </a:pPr>
            <a:r>
              <a:rPr lang="sv-SE" sz="1600" dirty="0"/>
              <a:t>Minskad intäkt/vinst 2023: ca - 4 400 000 kr</a:t>
            </a:r>
          </a:p>
          <a:p>
            <a:pPr lvl="1">
              <a:lnSpc>
                <a:spcPct val="100000"/>
              </a:lnSpc>
            </a:pPr>
            <a:endParaRPr lang="sv-SE" sz="1400" dirty="0"/>
          </a:p>
          <a:p>
            <a:pPr marL="0" indent="0">
              <a:lnSpc>
                <a:spcPct val="100000"/>
              </a:lnSpc>
              <a:buNone/>
            </a:pPr>
            <a:r>
              <a:rPr lang="sv-SE" sz="1400" dirty="0"/>
              <a:t>			</a:t>
            </a:r>
          </a:p>
          <a:p>
            <a:pPr>
              <a:lnSpc>
                <a:spcPct val="100000"/>
              </a:lnSpc>
            </a:pPr>
            <a:endParaRPr lang="sv-SE" sz="1400" dirty="0"/>
          </a:p>
        </p:txBody>
      </p:sp>
      <p:pic>
        <p:nvPicPr>
          <p:cNvPr id="3" name="Bildobjekt 2" descr="En bild som visar skräp, belamrad&#10;&#10;Automatiskt genererad beskrivning">
            <a:extLst>
              <a:ext uri="{FF2B5EF4-FFF2-40B4-BE49-F238E27FC236}">
                <a16:creationId xmlns:a16="http://schemas.microsoft.com/office/drawing/2014/main" id="{CD909A4C-33E7-4E76-8195-87EFF9E15766}"/>
              </a:ext>
            </a:extLst>
          </p:cNvPr>
          <p:cNvPicPr>
            <a:picLocks noChangeAspect="1"/>
          </p:cNvPicPr>
          <p:nvPr/>
        </p:nvPicPr>
        <p:blipFill rotWithShape="1">
          <a:blip r:embed="rId3">
            <a:extLst>
              <a:ext uri="{28A0092B-C50C-407E-A947-70E740481C1C}">
                <a14:useLocalDpi xmlns:a14="http://schemas.microsoft.com/office/drawing/2010/main" val="0"/>
              </a:ext>
            </a:extLst>
          </a:blip>
          <a:srcRect l="17610" r="16878" b="3"/>
          <a:stretch/>
        </p:blipFill>
        <p:spPr>
          <a:xfrm>
            <a:off x="7598925" y="1738313"/>
            <a:ext cx="4176000" cy="4175125"/>
          </a:xfrm>
          <a:prstGeom prst="rect">
            <a:avLst/>
          </a:prstGeom>
          <a:noFill/>
        </p:spPr>
      </p:pic>
    </p:spTree>
    <p:extLst>
      <p:ext uri="{BB962C8B-B14F-4D97-AF65-F5344CB8AC3E}">
        <p14:creationId xmlns:p14="http://schemas.microsoft.com/office/powerpoint/2010/main" val="316193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A7AE140-709B-4AE0-9073-DA6D4CF6BC40}"/>
              </a:ext>
            </a:extLst>
          </p:cNvPr>
          <p:cNvSpPr>
            <a:spLocks noGrp="1"/>
          </p:cNvSpPr>
          <p:nvPr>
            <p:ph type="title"/>
          </p:nvPr>
        </p:nvSpPr>
        <p:spPr>
          <a:xfrm>
            <a:off x="407987" y="865816"/>
            <a:ext cx="9170279" cy="736959"/>
          </a:xfrm>
        </p:spPr>
        <p:txBody>
          <a:bodyPr anchor="ctr">
            <a:normAutofit/>
          </a:bodyPr>
          <a:lstStyle/>
          <a:p>
            <a:r>
              <a:rPr lang="sv-SE" dirty="0"/>
              <a:t>Återbäring till kunder</a:t>
            </a:r>
          </a:p>
        </p:txBody>
      </p:sp>
      <p:sp>
        <p:nvSpPr>
          <p:cNvPr id="14" name="Content Placeholder 2">
            <a:extLst>
              <a:ext uri="{FF2B5EF4-FFF2-40B4-BE49-F238E27FC236}">
                <a16:creationId xmlns:a16="http://schemas.microsoft.com/office/drawing/2014/main" id="{D5086EC5-166B-BBBD-1130-4A2728A043CA}"/>
              </a:ext>
            </a:extLst>
          </p:cNvPr>
          <p:cNvSpPr>
            <a:spLocks noGrp="1"/>
          </p:cNvSpPr>
          <p:nvPr>
            <p:ph sz="half" idx="1"/>
          </p:nvPr>
        </p:nvSpPr>
        <p:spPr>
          <a:xfrm>
            <a:off x="407988" y="2486891"/>
            <a:ext cx="5400000" cy="3426548"/>
          </a:xfrm>
        </p:spPr>
        <p:txBody>
          <a:bodyPr>
            <a:normAutofit/>
          </a:bodyPr>
          <a:lstStyle/>
          <a:p>
            <a:r>
              <a:rPr lang="en-US" sz="1600" dirty="0"/>
              <a:t>Kunder som får sänkt kostnad och retroaktiv återbetalning</a:t>
            </a:r>
          </a:p>
        </p:txBody>
      </p:sp>
      <p:pic>
        <p:nvPicPr>
          <p:cNvPr id="9" name="Bildobjekt 8">
            <a:extLst>
              <a:ext uri="{FF2B5EF4-FFF2-40B4-BE49-F238E27FC236}">
                <a16:creationId xmlns:a16="http://schemas.microsoft.com/office/drawing/2014/main" id="{D225F4BD-7F11-4223-9C39-8DC6DB79C6DA}"/>
              </a:ext>
            </a:extLst>
          </p:cNvPr>
          <p:cNvPicPr>
            <a:picLocks noChangeAspect="1"/>
          </p:cNvPicPr>
          <p:nvPr/>
        </p:nvPicPr>
        <p:blipFill>
          <a:blip r:embed="rId3"/>
          <a:stretch>
            <a:fillRect/>
          </a:stretch>
        </p:blipFill>
        <p:spPr>
          <a:xfrm>
            <a:off x="5807988" y="2259084"/>
            <a:ext cx="5971262" cy="3463331"/>
          </a:xfrm>
          <a:prstGeom prst="rect">
            <a:avLst/>
          </a:prstGeom>
          <a:noFill/>
        </p:spPr>
      </p:pic>
    </p:spTree>
    <p:extLst>
      <p:ext uri="{BB962C8B-B14F-4D97-AF65-F5344CB8AC3E}">
        <p14:creationId xmlns:p14="http://schemas.microsoft.com/office/powerpoint/2010/main" val="358665574"/>
      </p:ext>
    </p:extLst>
  </p:cSld>
  <p:clrMapOvr>
    <a:masterClrMapping/>
  </p:clrMapOvr>
</p:sld>
</file>

<file path=ppt/theme/theme1.xml><?xml version="1.0" encoding="utf-8"?>
<a:theme xmlns:a="http://schemas.openxmlformats.org/drawingml/2006/main" name="Göteborgs Stad – Grön dekor">
  <a:themeElements>
    <a:clrScheme name="Göteborgs Stad färgpalett">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DF6E1662-D757-4491-A730-96231D63F13A}"/>
    </a:ext>
  </a:extLst>
</a:theme>
</file>

<file path=ppt/theme/theme2.xml><?xml version="1.0" encoding="utf-8"?>
<a:theme xmlns:a="http://schemas.openxmlformats.org/drawingml/2006/main" name="Göteborgs Stad – Röd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EE2A4D9C-AAD2-474A-9F50-E210451A38EF}"/>
    </a:ext>
  </a:extLst>
</a:theme>
</file>

<file path=ppt/theme/theme3.xml><?xml version="1.0" encoding="utf-8"?>
<a:theme xmlns:a="http://schemas.openxmlformats.org/drawingml/2006/main" name="Göteborgs Stad – Prickar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25BB4BDA-2E09-4FC3-A5BC-3D238FD25280}"/>
    </a:ext>
  </a:extLst>
</a:theme>
</file>

<file path=ppt/theme/theme4.xml><?xml version="1.0" encoding="utf-8"?>
<a:theme xmlns:a="http://schemas.openxmlformats.org/drawingml/2006/main" name="Göteborgs Stad – Turkos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819EE5FF-161C-4DEC-B52F-281E3057CA84}"/>
    </a:ext>
  </a:extLst>
</a:theme>
</file>

<file path=ppt/theme/theme5.xml><?xml version="1.0" encoding="utf-8"?>
<a:theme xmlns:a="http://schemas.openxmlformats.org/drawingml/2006/main" name="Göteborgs Stad – Lila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3F5FB16A-9CF0-49A8-974C-C3CA50FBE944}"/>
    </a:ext>
  </a:extLst>
</a:theme>
</file>

<file path=ppt/theme/theme6.xml><?xml version="1.0" encoding="utf-8"?>
<a:theme xmlns:a="http://schemas.openxmlformats.org/drawingml/2006/main" name="Göteborgs Stad – Gul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14" id="{315601EC-0055-4CB4-8C1E-3B791AC80537}" vid="{A67B6AB9-DAF5-4E68-A6B3-208DDBCA4300}"/>
    </a:ext>
  </a:extLst>
</a:theme>
</file>

<file path=ppt/theme/theme7.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PowerPoint_GSL_tagline</Template>
  <TotalTime>0</TotalTime>
  <Words>345</Words>
  <Application>Microsoft Office PowerPoint</Application>
  <PresentationFormat>Bredbild</PresentationFormat>
  <Paragraphs>39</Paragraphs>
  <Slides>5</Slides>
  <Notes>4</Notes>
  <HiddenSlides>0</HiddenSlides>
  <MMClips>0</MMClips>
  <ScaleCrop>false</ScaleCrop>
  <HeadingPairs>
    <vt:vector size="6" baseType="variant">
      <vt:variant>
        <vt:lpstr>Använt teckensnitt</vt:lpstr>
      </vt:variant>
      <vt:variant>
        <vt:i4>4</vt:i4>
      </vt:variant>
      <vt:variant>
        <vt:lpstr>Tema</vt:lpstr>
      </vt:variant>
      <vt:variant>
        <vt:i4>6</vt:i4>
      </vt:variant>
      <vt:variant>
        <vt:lpstr>Bildrubriker</vt:lpstr>
      </vt:variant>
      <vt:variant>
        <vt:i4>5</vt:i4>
      </vt:variant>
    </vt:vector>
  </HeadingPairs>
  <TitlesOfParts>
    <vt:vector size="15" baseType="lpstr">
      <vt:lpstr>Arial</vt:lpstr>
      <vt:lpstr>Arial Black</vt:lpstr>
      <vt:lpstr>Calibri</vt:lpstr>
      <vt:lpstr>Wingdings</vt:lpstr>
      <vt:lpstr>Göteborgs Stad – Grön dekor</vt:lpstr>
      <vt:lpstr>Göteborgs Stad – Röd dekor</vt:lpstr>
      <vt:lpstr>Göteborgs Stad – Prickar dekor</vt:lpstr>
      <vt:lpstr>Göteborgs Stad – Turkos dekor</vt:lpstr>
      <vt:lpstr>Göteborgs Stad – Lila dekor</vt:lpstr>
      <vt:lpstr>Göteborgs Stad – Gul dekor</vt:lpstr>
      <vt:lpstr>Information Sänkningar </vt:lpstr>
      <vt:lpstr>Bakgrund</vt:lpstr>
      <vt:lpstr>Framåt</vt:lpstr>
      <vt:lpstr>Beslut i ledningsgruppen </vt:lpstr>
      <vt:lpstr>Återbäring till kunder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Jessica Edlund</dc:creator>
  <cp:lastModifiedBy>Jessica Edlund</cp:lastModifiedBy>
  <cp:revision>11</cp:revision>
  <dcterms:created xsi:type="dcterms:W3CDTF">2022-10-19T11:08:56Z</dcterms:created>
  <dcterms:modified xsi:type="dcterms:W3CDTF">2022-10-25T08:37:58Z</dcterms:modified>
</cp:coreProperties>
</file>