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42" r:id="rId1"/>
    <p:sldMasterId id="2147484410" r:id="rId2"/>
    <p:sldMasterId id="2147484427" r:id="rId3"/>
    <p:sldMasterId id="2147484444" r:id="rId4"/>
    <p:sldMasterId id="2147484461" r:id="rId5"/>
    <p:sldMasterId id="2147484478" r:id="rId6"/>
  </p:sldMasterIdLst>
  <p:notesMasterIdLst>
    <p:notesMasterId r:id="rId20"/>
  </p:notesMasterIdLst>
  <p:handoutMasterIdLst>
    <p:handoutMasterId r:id="rId21"/>
  </p:handoutMasterIdLst>
  <p:sldIdLst>
    <p:sldId id="263" r:id="rId7"/>
    <p:sldId id="364" r:id="rId8"/>
    <p:sldId id="367" r:id="rId9"/>
    <p:sldId id="365" r:id="rId10"/>
    <p:sldId id="366" r:id="rId11"/>
    <p:sldId id="360" r:id="rId12"/>
    <p:sldId id="368" r:id="rId13"/>
    <p:sldId id="355" r:id="rId14"/>
    <p:sldId id="359" r:id="rId15"/>
    <p:sldId id="356" r:id="rId16"/>
    <p:sldId id="357" r:id="rId17"/>
    <p:sldId id="371" r:id="rId18"/>
    <p:sldId id="363" r:id="rId19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Författare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564"/>
    <a:srgbClr val="0077BC"/>
    <a:srgbClr val="D53878"/>
    <a:srgbClr val="008391"/>
    <a:srgbClr val="FBF2B4"/>
    <a:srgbClr val="F0CD50"/>
    <a:srgbClr val="4675B7"/>
    <a:srgbClr val="DBD1E6"/>
    <a:srgbClr val="D2D8DB"/>
    <a:srgbClr val="CBE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822" autoAdjust="0"/>
  </p:normalViewPr>
  <p:slideViewPr>
    <p:cSldViewPr snapToGrid="0">
      <p:cViewPr varScale="1">
        <p:scale>
          <a:sx n="110" d="100"/>
          <a:sy n="110" d="100"/>
        </p:scale>
        <p:origin x="114" y="12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36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8D75527-1052-40CF-90A7-805EC4F77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2182B2-420A-475A-83CF-72C9A1964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0C25B-267B-4617-9655-FCFC6E038127}" type="datetime1">
              <a:rPr lang="sv-SE" smtClean="0"/>
              <a:t>2022-12-06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EBD13-AD79-4726-9C7A-9E5C531A1A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0A28DF-4169-4B51-B8D3-AA9A5D6123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0780-C7EB-45E8-96EB-66D0986C42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03370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999F7-6EBA-4091-BBE7-8C96FF713A89}" type="datetime1">
              <a:rPr lang="sv-SE" smtClean="0"/>
              <a:t>2022-12-06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86EF-3011-429C-976B-61D9CA3A2B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5868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Nettoomsättning		</a:t>
            </a:r>
            <a:r>
              <a:rPr lang="sv-SE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FL</a:t>
            </a:r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-Ökade ränteintäkter pga. höjd ränta. </a:t>
            </a:r>
            <a:r>
              <a:rPr lang="sv-SE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SB</a:t>
            </a:r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-Fler mattransporter</a:t>
            </a:r>
          </a:p>
          <a:p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Resultat försäljning </a:t>
            </a:r>
            <a:r>
              <a:rPr lang="sv-S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anl.tillgång</a:t>
            </a:r>
            <a:r>
              <a:rPr lang="sv-SE" dirty="0"/>
              <a:t> 	</a:t>
            </a:r>
            <a:r>
              <a:rPr lang="sv-SE" b="1" dirty="0"/>
              <a:t>F&amp;M</a:t>
            </a:r>
            <a:r>
              <a:rPr lang="sv-SE" dirty="0"/>
              <a:t>-Ungefär som P10 men lite färre bilar och försiktighet med tanke på marknadens utveckling</a:t>
            </a:r>
          </a:p>
          <a:p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Övriga rörelseintäkter</a:t>
            </a:r>
            <a:r>
              <a:rPr lang="sv-SE" dirty="0"/>
              <a:t> 		</a:t>
            </a:r>
            <a:r>
              <a:rPr lang="sv-SE" b="1" dirty="0"/>
              <a:t>SC</a:t>
            </a:r>
            <a:r>
              <a:rPr lang="sv-SE" dirty="0"/>
              <a:t>- Aktiverat arbete minskar då vi beräknar mindre antal arbetsbilar i staden. </a:t>
            </a:r>
          </a:p>
          <a:p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Rörelsekostnader</a:t>
            </a:r>
            <a:r>
              <a:rPr lang="sv-SE" dirty="0"/>
              <a:t> 		</a:t>
            </a:r>
            <a:r>
              <a:rPr lang="sv-SE" b="1" dirty="0"/>
              <a:t>F&amp;M/SC </a:t>
            </a:r>
            <a:r>
              <a:rPr lang="sv-SE" dirty="0"/>
              <a:t>– Högre fordonskostnader. Betydligt dyrare däck och reservdelar. Pga. krig och inflation </a:t>
            </a:r>
          </a:p>
          <a:p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Personalkostnader</a:t>
            </a:r>
            <a:r>
              <a:rPr lang="sv-SE" dirty="0"/>
              <a:t> 		</a:t>
            </a:r>
            <a:r>
              <a:rPr lang="sv-SE" b="1" dirty="0"/>
              <a:t>Löneökning</a:t>
            </a:r>
            <a:r>
              <a:rPr lang="sv-SE" dirty="0"/>
              <a:t> 4%</a:t>
            </a:r>
            <a:r>
              <a:rPr lang="sv-SE" b="1" dirty="0"/>
              <a:t>SB –</a:t>
            </a:r>
            <a:r>
              <a:rPr lang="sv-SE" dirty="0"/>
              <a:t> Fler mattransporter. </a:t>
            </a:r>
            <a:r>
              <a:rPr lang="sv-SE" b="1" dirty="0"/>
              <a:t>SC- </a:t>
            </a:r>
            <a:r>
              <a:rPr lang="sv-SE" b="0" dirty="0"/>
              <a:t>stärkt arbetsmiljö, fler bilar som kommer servas 			repareras, ökad kvalité och säkerhet på stadens fordon. </a:t>
            </a:r>
            <a:r>
              <a:rPr lang="sv-SE" b="1" dirty="0"/>
              <a:t>FL</a:t>
            </a:r>
            <a:r>
              <a:rPr lang="sv-SE" b="0" dirty="0"/>
              <a:t>- Stärka arbetsmiljön, större volymer, 			utökning TAGE. </a:t>
            </a:r>
            <a:r>
              <a:rPr lang="sv-SE" b="0" dirty="0" err="1"/>
              <a:t>Fördeling</a:t>
            </a:r>
            <a:r>
              <a:rPr lang="sv-SE" b="0" dirty="0"/>
              <a:t> av chef </a:t>
            </a:r>
            <a:r>
              <a:rPr lang="sv-SE" b="1" dirty="0" err="1"/>
              <a:t>Gemmensamma</a:t>
            </a:r>
            <a:r>
              <a:rPr lang="sv-SE" b="1" dirty="0"/>
              <a:t> – </a:t>
            </a:r>
            <a:r>
              <a:rPr lang="sv-SE" b="0" dirty="0"/>
              <a:t>Stärkt arbetsmiljö,</a:t>
            </a:r>
            <a:r>
              <a:rPr lang="sv-SE" b="1" dirty="0"/>
              <a:t> </a:t>
            </a:r>
            <a:r>
              <a:rPr lang="sv-SE" b="0" dirty="0"/>
              <a:t>Förstärkning cirkulär 			ekonomi(2), verksamhetsutvecklare (1), HR (1), Inköp (2 </a:t>
            </a:r>
            <a:r>
              <a:rPr lang="sv-SE" b="0" dirty="0" err="1"/>
              <a:t>st</a:t>
            </a:r>
            <a:r>
              <a:rPr lang="sv-SE" b="0" dirty="0"/>
              <a:t> 2022).</a:t>
            </a:r>
            <a:endParaRPr lang="sv-SE" dirty="0"/>
          </a:p>
          <a:p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Avskrivningar</a:t>
            </a:r>
            <a:r>
              <a:rPr lang="sv-SE" dirty="0"/>
              <a:t> 			</a:t>
            </a:r>
            <a:r>
              <a:rPr lang="sv-SE" b="1" dirty="0"/>
              <a:t>FL</a:t>
            </a:r>
            <a:r>
              <a:rPr lang="sv-SE" dirty="0"/>
              <a:t>- Ökade volymer </a:t>
            </a:r>
            <a:r>
              <a:rPr lang="sv-SE" b="1" dirty="0"/>
              <a:t>F&amp;M</a:t>
            </a:r>
            <a:r>
              <a:rPr lang="sv-SE" dirty="0"/>
              <a:t>- Mer synkat med och antagande att det blir förlängningar även nästa år. </a:t>
            </a:r>
            <a:endParaRPr lang="sv-SE" b="1" dirty="0"/>
          </a:p>
          <a:p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Finansnetto</a:t>
            </a:r>
            <a:r>
              <a:rPr lang="sv-SE" dirty="0"/>
              <a:t> 			</a:t>
            </a:r>
            <a:r>
              <a:rPr lang="sv-SE" b="0" dirty="0"/>
              <a:t>Ränteprognos från koncernbanken 1,5% (kv4 2022 1,07%)</a:t>
            </a:r>
            <a:endParaRPr lang="sv-SE" b="1" dirty="0"/>
          </a:p>
          <a:p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Historiska pensionskostnader</a:t>
            </a:r>
            <a:r>
              <a:rPr lang="sv-SE" dirty="0"/>
              <a:t> 	Högre räntor och hög inflation påverkar ger ökad kostnad för pensionsskulden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79999F7-6EBA-4091-BBE7-8C96FF713A89}" type="datetime1">
              <a:rPr lang="sv-SE" smtClean="0"/>
              <a:t>2022-12-06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9197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700	- ca +52 mkr i intäkter ( 24 mkr i ränta och resten i volym), Ökad ränta +14 mkr, PF + 1 mkr, 600 konsulter 	Avskrivningar + 28 mkr (volym)</a:t>
            </a:r>
          </a:p>
          <a:p>
            <a:r>
              <a:rPr lang="sv-SE" dirty="0"/>
              <a:t>200	</a:t>
            </a:r>
          </a:p>
          <a:p>
            <a:r>
              <a:rPr lang="sv-SE" dirty="0"/>
              <a:t>239</a:t>
            </a:r>
          </a:p>
          <a:p>
            <a:r>
              <a:rPr lang="sv-SE" dirty="0"/>
              <a:t>241</a:t>
            </a:r>
          </a:p>
          <a:p>
            <a:r>
              <a:rPr lang="sv-SE" dirty="0"/>
              <a:t>300</a:t>
            </a:r>
          </a:p>
          <a:p>
            <a:r>
              <a:rPr lang="sv-SE" dirty="0"/>
              <a:t>320</a:t>
            </a:r>
          </a:p>
          <a:p>
            <a:r>
              <a:rPr lang="sv-SE" dirty="0"/>
              <a:t>330</a:t>
            </a:r>
          </a:p>
          <a:p>
            <a:r>
              <a:rPr lang="sv-SE" dirty="0"/>
              <a:t>400</a:t>
            </a:r>
          </a:p>
          <a:p>
            <a:r>
              <a:rPr lang="sv-SE" dirty="0"/>
              <a:t>410</a:t>
            </a:r>
          </a:p>
          <a:p>
            <a:r>
              <a:rPr lang="sv-SE" dirty="0"/>
              <a:t>420</a:t>
            </a:r>
          </a:p>
          <a:p>
            <a:r>
              <a:rPr lang="sv-SE" dirty="0"/>
              <a:t>430</a:t>
            </a:r>
          </a:p>
          <a:p>
            <a:r>
              <a:rPr lang="sv-SE" dirty="0"/>
              <a:t>440</a:t>
            </a:r>
          </a:p>
          <a:p>
            <a:r>
              <a:rPr lang="sv-SE" dirty="0"/>
              <a:t>500</a:t>
            </a:r>
          </a:p>
          <a:p>
            <a:r>
              <a:rPr lang="sv-SE" dirty="0"/>
              <a:t>100</a:t>
            </a:r>
          </a:p>
          <a:p>
            <a:r>
              <a:rPr lang="sv-SE" dirty="0"/>
              <a:t>110</a:t>
            </a:r>
          </a:p>
          <a:p>
            <a:r>
              <a:rPr lang="sv-SE" dirty="0"/>
              <a:t>130</a:t>
            </a:r>
          </a:p>
          <a:p>
            <a:r>
              <a:rPr lang="sv-SE" dirty="0"/>
              <a:t>140</a:t>
            </a:r>
          </a:p>
          <a:p>
            <a:r>
              <a:rPr lang="sv-SE" dirty="0"/>
              <a:t>150</a:t>
            </a:r>
          </a:p>
          <a:p>
            <a:r>
              <a:rPr lang="sv-SE" dirty="0"/>
              <a:t>190</a:t>
            </a:r>
          </a:p>
          <a:p>
            <a:r>
              <a:rPr lang="sv-SE" dirty="0"/>
              <a:t>900</a:t>
            </a:r>
          </a:p>
          <a:p>
            <a:r>
              <a:rPr lang="sv-SE" dirty="0"/>
              <a:t>999</a:t>
            </a:r>
          </a:p>
          <a:p>
            <a:r>
              <a:rPr lang="sv-SE" dirty="0"/>
              <a:t>800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79999F7-6EBA-4091-BBE7-8C96FF713A89}" type="datetime1">
              <a:rPr lang="sv-SE" smtClean="0"/>
              <a:t>2022-12-06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0799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PÅ konto 6491 IT-tjänster drift så hittar jag ett belopp på -3 240 tkr. Jag skulle lyfta fram det här kontot och säga att vi tittar närmare på det. Så får jag prata med Anna så det verkligen ska vara med.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79999F7-6EBA-4091-BBE7-8C96FF713A89}" type="datetime1">
              <a:rPr lang="sv-SE" smtClean="0"/>
              <a:t>2022-12-06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1406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PÅ konto 6491 IT-tjänster drift så hittar jag ett belopp på -3 240 tkr. Jag skulle lyfta fram det här kontot och säga att vi tittar närmare på det. Så får jag prata med Anna så det verkligen ska vara med.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79999F7-6EBA-4091-BBE7-8C96FF713A89}" type="datetime1">
              <a:rPr lang="sv-SE" smtClean="0"/>
              <a:t>2022-12-06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8688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När ansvar 241 tagits bort så har de interna intäkterna minskat. Går nu direkt på 200.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79999F7-6EBA-4091-BBE7-8C96FF713A89}" type="datetime1">
              <a:rPr lang="sv-SE" smtClean="0"/>
              <a:t>2022-12-06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5804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Ändra kommentar på däckhanteringen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79999F7-6EBA-4091-BBE7-8C96FF713A89}" type="datetime1">
              <a:rPr lang="sv-SE" smtClean="0"/>
              <a:t>2022-12-06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3193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Intern ränta är 27 Mkr</a:t>
            </a:r>
          </a:p>
          <a:p>
            <a:r>
              <a:rPr lang="sv-SE" dirty="0"/>
              <a:t>Internt uthyrd personal är 1,6 Mkr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79999F7-6EBA-4091-BBE7-8C96FF713A89}" type="datetime1">
              <a:rPr lang="sv-SE" smtClean="0"/>
              <a:t>2022-12-06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7213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Nettoomsättning		</a:t>
            </a:r>
            <a:r>
              <a:rPr lang="sv-SE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FL</a:t>
            </a:r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-Ökade ränteintäkter pga. höjd ränta. </a:t>
            </a:r>
            <a:r>
              <a:rPr lang="sv-SE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SB</a:t>
            </a:r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-Fler mattransporter</a:t>
            </a:r>
          </a:p>
          <a:p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Resultat försäljning </a:t>
            </a:r>
            <a:r>
              <a:rPr lang="sv-S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anl.tillgång</a:t>
            </a:r>
            <a:r>
              <a:rPr lang="sv-SE" dirty="0"/>
              <a:t> 	</a:t>
            </a:r>
            <a:r>
              <a:rPr lang="sv-SE" b="1" dirty="0"/>
              <a:t>F&amp;M</a:t>
            </a:r>
            <a:r>
              <a:rPr lang="sv-SE" dirty="0"/>
              <a:t>-Ungefär som P10 men lite färre bilar och försiktighet med tanke på marknadens utveckling</a:t>
            </a:r>
          </a:p>
          <a:p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Övriga rörelseintäkter</a:t>
            </a:r>
            <a:r>
              <a:rPr lang="sv-SE" dirty="0"/>
              <a:t> 		</a:t>
            </a:r>
            <a:r>
              <a:rPr lang="sv-SE" b="1" dirty="0"/>
              <a:t>SC</a:t>
            </a:r>
            <a:r>
              <a:rPr lang="sv-SE" dirty="0"/>
              <a:t>- Aktiverat arbete minskar då vi beräknar mindre antal arbetsbilar i staden. </a:t>
            </a:r>
          </a:p>
          <a:p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Rörelsekostnader</a:t>
            </a:r>
            <a:r>
              <a:rPr lang="sv-SE" dirty="0"/>
              <a:t> 		</a:t>
            </a:r>
            <a:r>
              <a:rPr lang="sv-SE" b="1" dirty="0"/>
              <a:t>F&amp;M/SC </a:t>
            </a:r>
            <a:r>
              <a:rPr lang="sv-SE" dirty="0"/>
              <a:t>– Högre fordonskostnader. Betydligt dyrare däck och reservdelar. Pga. krig och inflation </a:t>
            </a:r>
          </a:p>
          <a:p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Personalkostnader</a:t>
            </a:r>
            <a:r>
              <a:rPr lang="sv-SE" dirty="0"/>
              <a:t> 		</a:t>
            </a:r>
            <a:r>
              <a:rPr lang="sv-SE" b="1" dirty="0"/>
              <a:t>Löneökning</a:t>
            </a:r>
            <a:r>
              <a:rPr lang="sv-SE" dirty="0"/>
              <a:t> 4%</a:t>
            </a:r>
            <a:r>
              <a:rPr lang="sv-SE" b="1" dirty="0"/>
              <a:t>SB –</a:t>
            </a:r>
            <a:r>
              <a:rPr lang="sv-SE" dirty="0"/>
              <a:t> Fler mattransporter. </a:t>
            </a:r>
            <a:r>
              <a:rPr lang="sv-SE" b="1" dirty="0"/>
              <a:t>SC- </a:t>
            </a:r>
            <a:r>
              <a:rPr lang="sv-SE" b="0" dirty="0"/>
              <a:t>stärkt arbetsmiljö, fler bilar som kommer servas 			repareras, ökad kvalité och säkerhet på stadens fordon. </a:t>
            </a:r>
            <a:r>
              <a:rPr lang="sv-SE" b="1" dirty="0"/>
              <a:t>FL</a:t>
            </a:r>
            <a:r>
              <a:rPr lang="sv-SE" b="0" dirty="0"/>
              <a:t>- Stärka arbetsmiljön, större volymer, 			utökning TAGE. </a:t>
            </a:r>
            <a:r>
              <a:rPr lang="sv-SE" b="0" dirty="0" err="1"/>
              <a:t>Fördeling</a:t>
            </a:r>
            <a:r>
              <a:rPr lang="sv-SE" b="0" dirty="0"/>
              <a:t> av chef </a:t>
            </a:r>
            <a:r>
              <a:rPr lang="sv-SE" b="1" dirty="0" err="1"/>
              <a:t>Gemmensamma</a:t>
            </a:r>
            <a:r>
              <a:rPr lang="sv-SE" b="1" dirty="0"/>
              <a:t> – </a:t>
            </a:r>
            <a:r>
              <a:rPr lang="sv-SE" b="0" dirty="0"/>
              <a:t>Stärkt arbetsmiljö,</a:t>
            </a:r>
            <a:r>
              <a:rPr lang="sv-SE" b="1" dirty="0"/>
              <a:t> </a:t>
            </a:r>
            <a:r>
              <a:rPr lang="sv-SE" b="0" dirty="0"/>
              <a:t>Förstärkning cirkulär 			ekonomi(2), verksamhetsutvecklare (1), HR (1), Inköp (2 </a:t>
            </a:r>
            <a:r>
              <a:rPr lang="sv-SE" b="0" dirty="0" err="1"/>
              <a:t>st</a:t>
            </a:r>
            <a:r>
              <a:rPr lang="sv-SE" b="0" dirty="0"/>
              <a:t> 2022).</a:t>
            </a:r>
            <a:endParaRPr lang="sv-SE" dirty="0"/>
          </a:p>
          <a:p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Avskrivningar</a:t>
            </a:r>
            <a:r>
              <a:rPr lang="sv-SE" dirty="0"/>
              <a:t> 			</a:t>
            </a:r>
            <a:r>
              <a:rPr lang="sv-SE" b="1" dirty="0"/>
              <a:t>FL</a:t>
            </a:r>
            <a:r>
              <a:rPr lang="sv-SE" dirty="0"/>
              <a:t>- Ökade volymer </a:t>
            </a:r>
            <a:r>
              <a:rPr lang="sv-SE" b="1" dirty="0"/>
              <a:t>F&amp;M</a:t>
            </a:r>
            <a:r>
              <a:rPr lang="sv-SE" dirty="0"/>
              <a:t>- Mer synkat med och antagande att det blir förlängningar även nästa år. </a:t>
            </a:r>
            <a:endParaRPr lang="sv-SE" b="1" dirty="0"/>
          </a:p>
          <a:p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Finansnetto</a:t>
            </a:r>
            <a:r>
              <a:rPr lang="sv-SE" dirty="0"/>
              <a:t> 			</a:t>
            </a:r>
            <a:r>
              <a:rPr lang="sv-SE" b="0" dirty="0"/>
              <a:t>Ränteprognos från koncernbanken 1,5% (kv4 2022 1,07%)</a:t>
            </a:r>
            <a:endParaRPr lang="sv-SE" b="1" dirty="0"/>
          </a:p>
          <a:p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Historiska pensionskostnader</a:t>
            </a:r>
            <a:r>
              <a:rPr lang="sv-SE" dirty="0"/>
              <a:t> 	Högre räntor och hög inflation påverkar ger ökad kostnad för pensionsskulden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79999F7-6EBA-4091-BBE7-8C96FF713A89}" type="datetime1">
              <a:rPr lang="sv-SE" smtClean="0"/>
              <a:t>2022-12-06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5134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79999F7-6EBA-4091-BBE7-8C96FF713A89}" type="datetime1">
              <a:rPr lang="sv-SE" smtClean="0"/>
              <a:t>2022-12-06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7456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APHIC_small7.jpg">
            <a:extLst>
              <a:ext uri="{FF2B5EF4-FFF2-40B4-BE49-F238E27FC236}">
                <a16:creationId xmlns:a16="http://schemas.microsoft.com/office/drawing/2014/main" id="{34CF8842-4199-4192-A9E3-0B666A7171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79940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Göteborgs Stads Leasing AB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A1396228-F204-446F-9714-E7DE216F701D}"/>
              </a:ext>
            </a:extLst>
          </p:cNvPr>
          <p:cNvSpPr txBox="1"/>
          <p:nvPr userDrawn="1"/>
        </p:nvSpPr>
        <p:spPr>
          <a:xfrm>
            <a:off x="407987" y="6582824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Vår drivkraft – ett hållbart Göteborg</a:t>
            </a:r>
          </a:p>
        </p:txBody>
      </p:sp>
    </p:spTree>
    <p:extLst>
      <p:ext uri="{BB962C8B-B14F-4D97-AF65-F5344CB8AC3E}">
        <p14:creationId xmlns:p14="http://schemas.microsoft.com/office/powerpoint/2010/main" val="418699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>
          <a:xfrm>
            <a:off x="360000" y="475703"/>
            <a:ext cx="8985267" cy="695069"/>
          </a:xfrm>
        </p:spPr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440000"/>
            <a:ext cx="10971464" cy="4818984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5940084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APHIC_small4.jpg">
            <a:extLst>
              <a:ext uri="{FF2B5EF4-FFF2-40B4-BE49-F238E27FC236}">
                <a16:creationId xmlns:a16="http://schemas.microsoft.com/office/drawing/2014/main" id="{8A8402E8-5CC0-4616-8109-FB7201860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7" y="1144857"/>
            <a:ext cx="11374810" cy="530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88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BC929D8-093F-4826-8D04-F268FF63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5635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5128C6-B678-4715-9D0F-D4C07F59ED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0721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807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1503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3241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2909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224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0651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5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08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909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0992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15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APHIC_small4.jpg">
            <a:extLst>
              <a:ext uri="{FF2B5EF4-FFF2-40B4-BE49-F238E27FC236}">
                <a16:creationId xmlns:a16="http://schemas.microsoft.com/office/drawing/2014/main" id="{0F8C9A06-68DF-4300-8171-15F043E5A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7" y="404813"/>
            <a:ext cx="11374810" cy="5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5CC9138-760F-4A17-8B1B-6D99EFF79AD6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858437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RAPHIC_small4.jpg">
            <a:extLst>
              <a:ext uri="{FF2B5EF4-FFF2-40B4-BE49-F238E27FC236}">
                <a16:creationId xmlns:a16="http://schemas.microsoft.com/office/drawing/2014/main" id="{B618C81E-9425-41D6-AAE2-4294C3C403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7" y="1144857"/>
            <a:ext cx="11374810" cy="530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01825FE-CC31-4DE6-9AA9-7C27B553E870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917259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21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APHIC_small10.jpg">
            <a:extLst>
              <a:ext uri="{FF2B5EF4-FFF2-40B4-BE49-F238E27FC236}">
                <a16:creationId xmlns:a16="http://schemas.microsoft.com/office/drawing/2014/main" id="{695DF6B4-B731-4E22-88F8-127B601D4A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989408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528856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969892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13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5376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4740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67873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13503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27795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498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51508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120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202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916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70678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52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7884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94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APHIC_small10.jpg">
            <a:extLst>
              <a:ext uri="{FF2B5EF4-FFF2-40B4-BE49-F238E27FC236}">
                <a16:creationId xmlns:a16="http://schemas.microsoft.com/office/drawing/2014/main" id="{E120DF45-AD9D-4D24-8B21-D9D0E38B66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407986" y="404814"/>
            <a:ext cx="11366503" cy="550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079171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77CCA5E-96FA-4B08-97E3-9C131E99F26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2395555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8" descr="GRAPHIC_small10.jpg">
            <a:extLst>
              <a:ext uri="{FF2B5EF4-FFF2-40B4-BE49-F238E27FC236}">
                <a16:creationId xmlns:a16="http://schemas.microsoft.com/office/drawing/2014/main" id="{45884F9F-FE4D-416B-9F7A-B74C86098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3003440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3429000"/>
            <a:ext cx="6148878" cy="2484438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3B86F8F-A217-4EC5-95CF-481328A25B1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4310153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26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APHIC_small.jpg">
            <a:extLst>
              <a:ext uri="{FF2B5EF4-FFF2-40B4-BE49-F238E27FC236}">
                <a16:creationId xmlns:a16="http://schemas.microsoft.com/office/drawing/2014/main" id="{CE0777CF-B611-49C4-883F-55FE0C27CA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56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99046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29012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83832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59057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821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3982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77983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4292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11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07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68409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8063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319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APHIC_small.jpg">
            <a:extLst>
              <a:ext uri="{FF2B5EF4-FFF2-40B4-BE49-F238E27FC236}">
                <a16:creationId xmlns:a16="http://schemas.microsoft.com/office/drawing/2014/main" id="{3133D9F3-01A0-4E2D-BD3E-79580AC75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404814"/>
            <a:ext cx="11366503" cy="550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54FBE38-BAA0-4913-A593-C4237FC13E33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5231172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RAPHIC_small.jpg">
            <a:extLst>
              <a:ext uri="{FF2B5EF4-FFF2-40B4-BE49-F238E27FC236}">
                <a16:creationId xmlns:a16="http://schemas.microsoft.com/office/drawing/2014/main" id="{9BCDACF2-2A95-428F-847F-BD8590489F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66C4A4B-0FFF-4609-BF3A-89A12B42C121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1240437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0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554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APHIC_small13.jpg">
            <a:extLst>
              <a:ext uri="{FF2B5EF4-FFF2-40B4-BE49-F238E27FC236}">
                <a16:creationId xmlns:a16="http://schemas.microsoft.com/office/drawing/2014/main" id="{9EC642A2-44AF-4C6F-B4F9-2DB8AE0D5B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7"/>
            <a:ext cx="11366503" cy="530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832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08605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30186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12043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81040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66406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61137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02658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635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95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44503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97697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0291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633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APHIC_small13.jpg">
            <a:extLst>
              <a:ext uri="{FF2B5EF4-FFF2-40B4-BE49-F238E27FC236}">
                <a16:creationId xmlns:a16="http://schemas.microsoft.com/office/drawing/2014/main" id="{24B179A2-5F72-4D3A-8684-CB71EABBC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404813"/>
            <a:ext cx="11366503" cy="5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3A12899-234C-4D37-942E-64C01D64533B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724697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RAPHIC_small13.jpg">
            <a:extLst>
              <a:ext uri="{FF2B5EF4-FFF2-40B4-BE49-F238E27FC236}">
                <a16:creationId xmlns:a16="http://schemas.microsoft.com/office/drawing/2014/main" id="{BE2A263F-C333-4187-90D7-85869EB80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7"/>
            <a:ext cx="11366503" cy="530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A484A78-938B-41DE-9685-15EC3BD0A57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566666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17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106B021-60D9-46EE-BD3E-F0D906A36E91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rgbClr val="FBF2B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196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50915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59298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027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88029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15633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18994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27762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5453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48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113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19730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7122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889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FBA173-21CD-44A1-BF17-0ED296047F04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rgbClr val="FBF2B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715C386-526F-48AC-AD19-830972616829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58761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GRAPHIC_small7.jpg">
            <a:extLst>
              <a:ext uri="{FF2B5EF4-FFF2-40B4-BE49-F238E27FC236}">
                <a16:creationId xmlns:a16="http://schemas.microsoft.com/office/drawing/2014/main" id="{9E2FCF00-2835-4346-9796-B565923CCE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Göteborgs Stads Leasing AB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B771685-1CB2-4481-825F-054E634124A3}"/>
              </a:ext>
            </a:extLst>
          </p:cNvPr>
          <p:cNvSpPr txBox="1"/>
          <p:nvPr userDrawn="1"/>
        </p:nvSpPr>
        <p:spPr>
          <a:xfrm>
            <a:off x="407987" y="579940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Göteborgs Stads Leasing AB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6297638-3118-4582-90E7-58EDE27F9CE7}"/>
              </a:ext>
            </a:extLst>
          </p:cNvPr>
          <p:cNvSpPr/>
          <p:nvPr userDrawn="1"/>
        </p:nvSpPr>
        <p:spPr>
          <a:xfrm>
            <a:off x="319849" y="6488668"/>
            <a:ext cx="23807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Vår drivkraft – ett hållbart Göteborg</a:t>
            </a:r>
          </a:p>
        </p:txBody>
      </p:sp>
    </p:spTree>
    <p:extLst>
      <p:ext uri="{BB962C8B-B14F-4D97-AF65-F5344CB8AC3E}">
        <p14:creationId xmlns:p14="http://schemas.microsoft.com/office/powerpoint/2010/main" val="11104959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2B885928-4729-4C8A-B8F5-B8E492596036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rgbClr val="FBF2B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342DB73-4413-4392-B228-119A141D349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2294277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8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865816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Vår drivkraft – ett hållbart Göteborg</a:t>
            </a:r>
          </a:p>
          <a:p>
            <a:endParaRPr lang="sv-SE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88BC4C4-8E21-49C8-9B4B-0B4B28F6D8B8}"/>
              </a:ext>
            </a:extLst>
          </p:cNvPr>
          <p:cNvSpPr txBox="1"/>
          <p:nvPr userDrawn="1"/>
        </p:nvSpPr>
        <p:spPr>
          <a:xfrm>
            <a:off x="407987" y="579940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Göteborgs Stads Leasing AB</a:t>
            </a:r>
          </a:p>
        </p:txBody>
      </p:sp>
    </p:spTree>
    <p:extLst>
      <p:ext uri="{BB962C8B-B14F-4D97-AF65-F5344CB8AC3E}">
        <p14:creationId xmlns:p14="http://schemas.microsoft.com/office/powerpoint/2010/main" val="8869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8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409" r:id="rId9"/>
    <p:sldLayoutId id="2147484043" r:id="rId10"/>
    <p:sldLayoutId id="2147484495" r:id="rId11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 userDrawn="1">
          <p15:clr>
            <a:srgbClr val="F26B43"/>
          </p15:clr>
        </p15:guide>
        <p15:guide id="9" orient="horz" pos="255" userDrawn="1">
          <p15:clr>
            <a:srgbClr val="F26B43"/>
          </p15:clr>
        </p15:guide>
        <p15:guide id="10" pos="257" userDrawn="1">
          <p15:clr>
            <a:srgbClr val="F26B43"/>
          </p15:clr>
        </p15:guide>
        <p15:guide id="11" pos="7423" userDrawn="1">
          <p15:clr>
            <a:srgbClr val="F26B43"/>
          </p15:clr>
        </p15:guide>
        <p15:guide id="12" orient="horz" pos="4156" userDrawn="1">
          <p15:clr>
            <a:srgbClr val="F26B43"/>
          </p15:clr>
        </p15:guide>
        <p15:guide id="14" orient="horz" pos="1095" userDrawn="1">
          <p15:clr>
            <a:srgbClr val="F26B43"/>
          </p15:clr>
        </p15:guide>
        <p15:guide id="15" orient="horz" pos="550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49735908-7AA6-42A8-8D13-0A0800940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984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  <p:sldLayoutId id="2147484422" r:id="rId12"/>
    <p:sldLayoutId id="2147484423" r:id="rId13"/>
    <p:sldLayoutId id="2147484424" r:id="rId14"/>
    <p:sldLayoutId id="2147484425" r:id="rId15"/>
    <p:sldLayoutId id="2147484426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6FC2686-3742-4CA7-96AE-CD7BBA1A90F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2A7AAA3E-885B-47E9-ACBA-A0293FCE5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359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  <p:sldLayoutId id="2147484440" r:id="rId13"/>
    <p:sldLayoutId id="2147484441" r:id="rId14"/>
    <p:sldLayoutId id="2147484442" r:id="rId15"/>
    <p:sldLayoutId id="21474844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DFF76B2-A88A-470E-B646-73BDC425A6E8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4D8D5E03-09FD-47B8-83A3-7C8B23D87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693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6" r:id="rId12"/>
    <p:sldLayoutId id="2147484457" r:id="rId13"/>
    <p:sldLayoutId id="2147484458" r:id="rId14"/>
    <p:sldLayoutId id="2147484459" r:id="rId15"/>
    <p:sldLayoutId id="2147484460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4542BD5-103E-4DB5-88FB-E05DB9624044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ACAA70FC-8994-456B-8FC6-D537F8406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5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3" r:id="rId12"/>
    <p:sldLayoutId id="2147484474" r:id="rId13"/>
    <p:sldLayoutId id="2147484475" r:id="rId14"/>
    <p:sldLayoutId id="2147484476" r:id="rId15"/>
    <p:sldLayoutId id="2147484477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A98ADB3-7E4F-4041-B143-C1933A3E0DE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3F2844B7-CEF6-4069-B35D-9858A8789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77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  <p:sldLayoutId id="2147484490" r:id="rId12"/>
    <p:sldLayoutId id="2147484491" r:id="rId13"/>
    <p:sldLayoutId id="2147484492" r:id="rId14"/>
    <p:sldLayoutId id="2147484493" r:id="rId15"/>
    <p:sldLayoutId id="2147484494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920628-F32D-4B59-82A3-068B45983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945" y="2754085"/>
            <a:ext cx="11319641" cy="1349829"/>
          </a:xfrm>
        </p:spPr>
        <p:txBody>
          <a:bodyPr/>
          <a:lstStyle/>
          <a:p>
            <a:pPr algn="ctr"/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Budget 2023</a:t>
            </a:r>
            <a:br>
              <a:rPr lang="sv-SE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sv-S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789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B62AE5C-F8A8-45AF-8AB1-B4B21BBF14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0395" y="1228725"/>
            <a:ext cx="4329446" cy="4818984"/>
          </a:xfrm>
        </p:spPr>
        <p:txBody>
          <a:bodyPr/>
          <a:lstStyle/>
          <a:p>
            <a:pPr marL="0" indent="0" algn="ctr">
              <a:buNone/>
            </a:pPr>
            <a:r>
              <a:rPr lang="sv-SE" b="1" dirty="0"/>
              <a:t>Stadens bud</a:t>
            </a:r>
          </a:p>
          <a:p>
            <a:pPr marL="230384" lvl="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/>
              <a:t>Ökad omsättning då mattransporterna ökar</a:t>
            </a:r>
          </a:p>
          <a:p>
            <a:pPr marL="230384" lvl="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/>
              <a:t>Ökade rörelsekostnader för 1 ny bil samt högre bränslekostnader</a:t>
            </a:r>
          </a:p>
          <a:p>
            <a:pPr marL="230384" lvl="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/>
              <a:t>Ökade personalkostnader då mattransporterna ökar</a:t>
            </a:r>
          </a:p>
          <a:p>
            <a:pPr lvl="2">
              <a:buFont typeface="Arial" panose="020B0604020202020204" pitchFamily="34" charset="0"/>
              <a:buChar char="•"/>
            </a:pPr>
            <a:endParaRPr lang="sv-SE" sz="1800" dirty="0"/>
          </a:p>
        </p:txBody>
      </p:sp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310402AA-34DF-427E-8FF6-A87D09C37B34}"/>
              </a:ext>
            </a:extLst>
          </p:cNvPr>
          <p:cNvCxnSpPr>
            <a:cxnSpLocks/>
          </p:cNvCxnSpPr>
          <p:nvPr/>
        </p:nvCxnSpPr>
        <p:spPr>
          <a:xfrm>
            <a:off x="5547920" y="1228725"/>
            <a:ext cx="0" cy="483901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objekt 4">
            <a:extLst>
              <a:ext uri="{FF2B5EF4-FFF2-40B4-BE49-F238E27FC236}">
                <a16:creationId xmlns:a16="http://schemas.microsoft.com/office/drawing/2014/main" id="{329E15B0-F5D2-4CB6-93CB-8B03F0B92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722" y="1228725"/>
            <a:ext cx="4127768" cy="202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3198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B62AE5C-F8A8-45AF-8AB1-B4B21BBF14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0395" y="1228725"/>
            <a:ext cx="4329446" cy="4818984"/>
          </a:xfrm>
        </p:spPr>
        <p:txBody>
          <a:bodyPr>
            <a:norm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sv-SE" b="1" dirty="0"/>
              <a:t>Gemensamma kostnader</a:t>
            </a:r>
          </a:p>
          <a:p>
            <a:r>
              <a:rPr lang="sv-SE" dirty="0"/>
              <a:t>Ökad intern försäljning kopplad till inter ränta som fördelas till F&amp;M och FL. IKU säljer personal internt</a:t>
            </a:r>
          </a:p>
          <a:p>
            <a:r>
              <a:rPr lang="sv-SE" dirty="0"/>
              <a:t>Lägre rörelsekostnader</a:t>
            </a:r>
          </a:p>
          <a:p>
            <a:r>
              <a:rPr lang="sv-SE" dirty="0"/>
              <a:t>Interna inköp minskar då internräntan tidigare redovisades här </a:t>
            </a:r>
          </a:p>
          <a:p>
            <a:r>
              <a:rPr lang="sv-SE" dirty="0"/>
              <a:t>Personalkostnader ökar.</a:t>
            </a:r>
          </a:p>
          <a:p>
            <a:r>
              <a:rPr lang="sv-SE" dirty="0"/>
              <a:t>Finansiell kostnad ökar med räntan</a:t>
            </a:r>
          </a:p>
          <a:p>
            <a:r>
              <a:rPr lang="sv-SE" dirty="0"/>
              <a:t>Kostnad för pensionsskuld ökar med högre ränta och inflation</a:t>
            </a:r>
          </a:p>
          <a:p>
            <a:endParaRPr lang="sv-SE" dirty="0"/>
          </a:p>
          <a:p>
            <a:endParaRPr lang="sv-SE" dirty="0"/>
          </a:p>
          <a:p>
            <a:pPr marL="0" indent="0" algn="ctr">
              <a:buNone/>
            </a:pPr>
            <a:endParaRPr lang="sv-SE" sz="2000" dirty="0"/>
          </a:p>
        </p:txBody>
      </p:sp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22E260B0-EF5D-43C4-86D3-32CCD32DFABC}"/>
              </a:ext>
            </a:extLst>
          </p:cNvPr>
          <p:cNvCxnSpPr>
            <a:cxnSpLocks/>
          </p:cNvCxnSpPr>
          <p:nvPr/>
        </p:nvCxnSpPr>
        <p:spPr>
          <a:xfrm>
            <a:off x="5547920" y="1228725"/>
            <a:ext cx="0" cy="483901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objekt 6">
            <a:extLst>
              <a:ext uri="{FF2B5EF4-FFF2-40B4-BE49-F238E27FC236}">
                <a16:creationId xmlns:a16="http://schemas.microsoft.com/office/drawing/2014/main" id="{E9F21DCE-E769-4ED2-8B41-C5983E0D7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581" y="3993260"/>
            <a:ext cx="4279900" cy="203835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E1C61155-8AA2-4C42-AC44-F3952E180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761" y="1228725"/>
            <a:ext cx="4734593" cy="235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5127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1F4FBEFF-93C0-401D-8762-6F715E134CA2}"/>
              </a:ext>
            </a:extLst>
          </p:cNvPr>
          <p:cNvSpPr txBox="1">
            <a:spLocks/>
          </p:cNvSpPr>
          <p:nvPr/>
        </p:nvSpPr>
        <p:spPr>
          <a:xfrm>
            <a:off x="3931277" y="613108"/>
            <a:ext cx="4329446" cy="402892"/>
          </a:xfrm>
          <a:prstGeom prst="rect">
            <a:avLst/>
          </a:prstGeom>
        </p:spPr>
        <p:txBody>
          <a:bodyPr/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dirty="0"/>
              <a:t>Budget 2023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198A0445-644E-49AF-8E19-ADEF791F2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420" y="1021080"/>
            <a:ext cx="6995160" cy="48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24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8DB68E05-2800-42E3-A59F-228AB73A54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31276" y="510744"/>
            <a:ext cx="4329446" cy="474776"/>
          </a:xfrm>
        </p:spPr>
        <p:txBody>
          <a:bodyPr/>
          <a:lstStyle/>
          <a:p>
            <a:pPr marL="0" indent="0" algn="ctr">
              <a:buNone/>
            </a:pPr>
            <a:r>
              <a:rPr lang="sv-SE" dirty="0"/>
              <a:t>Investeringar GSL</a:t>
            </a:r>
          </a:p>
          <a:p>
            <a:pPr marL="0" indent="0" algn="ctr">
              <a:buNone/>
            </a:pPr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B8DC34BF-EB16-40BC-9E19-2A9A860F2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699" y="2755851"/>
            <a:ext cx="40386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8923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1F4FBEFF-93C0-401D-8762-6F715E134CA2}"/>
              </a:ext>
            </a:extLst>
          </p:cNvPr>
          <p:cNvSpPr txBox="1">
            <a:spLocks/>
          </p:cNvSpPr>
          <p:nvPr/>
        </p:nvSpPr>
        <p:spPr>
          <a:xfrm>
            <a:off x="3931277" y="613108"/>
            <a:ext cx="4329446" cy="402892"/>
          </a:xfrm>
          <a:prstGeom prst="rect">
            <a:avLst/>
          </a:prstGeom>
        </p:spPr>
        <p:txBody>
          <a:bodyPr/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dirty="0"/>
              <a:t>Budget 2023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198A0445-644E-49AF-8E19-ADEF791F2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420" y="1021080"/>
            <a:ext cx="6995160" cy="48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90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1F4FBEFF-93C0-401D-8762-6F715E134CA2}"/>
              </a:ext>
            </a:extLst>
          </p:cNvPr>
          <p:cNvSpPr txBox="1">
            <a:spLocks/>
          </p:cNvSpPr>
          <p:nvPr/>
        </p:nvSpPr>
        <p:spPr>
          <a:xfrm>
            <a:off x="3931277" y="613108"/>
            <a:ext cx="4329446" cy="402892"/>
          </a:xfrm>
          <a:prstGeom prst="rect">
            <a:avLst/>
          </a:prstGeom>
        </p:spPr>
        <p:txBody>
          <a:bodyPr/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dirty="0"/>
              <a:t>Budget 2023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966709DF-D887-41D5-8C0C-22D8A8A10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664" y="1212804"/>
            <a:ext cx="3815679" cy="516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64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1F4FBEFF-93C0-401D-8762-6F715E134CA2}"/>
              </a:ext>
            </a:extLst>
          </p:cNvPr>
          <p:cNvSpPr txBox="1">
            <a:spLocks/>
          </p:cNvSpPr>
          <p:nvPr/>
        </p:nvSpPr>
        <p:spPr>
          <a:xfrm>
            <a:off x="3931277" y="613108"/>
            <a:ext cx="4329446" cy="402892"/>
          </a:xfrm>
          <a:prstGeom prst="rect">
            <a:avLst/>
          </a:prstGeom>
        </p:spPr>
        <p:txBody>
          <a:bodyPr/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dirty="0"/>
              <a:t>Budget 2023 per ansvar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DD930A6-4AE4-4980-A212-96B05CABF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041" y="1209675"/>
            <a:ext cx="4118333" cy="522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80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1F4FBEFF-93C0-401D-8762-6F715E134CA2}"/>
              </a:ext>
            </a:extLst>
          </p:cNvPr>
          <p:cNvSpPr txBox="1">
            <a:spLocks/>
          </p:cNvSpPr>
          <p:nvPr/>
        </p:nvSpPr>
        <p:spPr>
          <a:xfrm>
            <a:off x="3931277" y="613108"/>
            <a:ext cx="4329446" cy="402892"/>
          </a:xfrm>
          <a:prstGeom prst="rect">
            <a:avLst/>
          </a:prstGeom>
        </p:spPr>
        <p:txBody>
          <a:bodyPr/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dirty="0"/>
              <a:t>Budget 2023 per ansvar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01F707E-1AEA-4333-9F42-271BD98E2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420" y="2320290"/>
            <a:ext cx="6995160" cy="221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64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84641285-0111-4D1E-9421-D452B44FD558}"/>
              </a:ext>
            </a:extLst>
          </p:cNvPr>
          <p:cNvSpPr txBox="1">
            <a:spLocks/>
          </p:cNvSpPr>
          <p:nvPr/>
        </p:nvSpPr>
        <p:spPr>
          <a:xfrm>
            <a:off x="670395" y="1228725"/>
            <a:ext cx="4329446" cy="48189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b="1" dirty="0"/>
              <a:t>Finansiell leasing</a:t>
            </a:r>
          </a:p>
          <a:p>
            <a:r>
              <a:rPr lang="sv-SE" sz="1800" dirty="0"/>
              <a:t>Ökade intäkter. Både ränta och större volymer.</a:t>
            </a:r>
          </a:p>
          <a:p>
            <a:r>
              <a:rPr lang="sv-SE" sz="1800" dirty="0"/>
              <a:t>Ökade Interna kostnader som består av ökad ränta.</a:t>
            </a:r>
          </a:p>
          <a:p>
            <a:r>
              <a:rPr lang="sv-SE" sz="1800" dirty="0"/>
              <a:t>Ökade personalkostnader. Förstärkning på finansiell leasing och TAGE</a:t>
            </a:r>
          </a:p>
          <a:p>
            <a:r>
              <a:rPr lang="sv-SE" sz="1800"/>
              <a:t>Ökade </a:t>
            </a:r>
            <a:r>
              <a:rPr lang="sv-SE" sz="1800" dirty="0"/>
              <a:t>avskrivningar kopplat till större volymer</a:t>
            </a:r>
          </a:p>
          <a:p>
            <a:r>
              <a:rPr lang="sv-SE" sz="1800" dirty="0"/>
              <a:t>Avskrivningarna ökar kopplat till större volymer</a:t>
            </a:r>
          </a:p>
          <a:p>
            <a:r>
              <a:rPr lang="sv-SE" sz="1800" dirty="0"/>
              <a:t>Ökade investeringar. Framförallt ökning av Klient som tjänst. </a:t>
            </a: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E6C69EF9-6540-4561-B1CB-E0C206D51986}"/>
              </a:ext>
            </a:extLst>
          </p:cNvPr>
          <p:cNvCxnSpPr>
            <a:cxnSpLocks/>
          </p:cNvCxnSpPr>
          <p:nvPr/>
        </p:nvCxnSpPr>
        <p:spPr>
          <a:xfrm>
            <a:off x="5547920" y="1228725"/>
            <a:ext cx="0" cy="483901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objekt 4">
            <a:extLst>
              <a:ext uri="{FF2B5EF4-FFF2-40B4-BE49-F238E27FC236}">
                <a16:creationId xmlns:a16="http://schemas.microsoft.com/office/drawing/2014/main" id="{B40A74F9-F488-4BB1-9269-2F80DA561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284345"/>
            <a:ext cx="5153372" cy="721148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BEA06C26-5005-44B4-BAC2-F16011755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28724"/>
            <a:ext cx="4227201" cy="232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0128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84641285-0111-4D1E-9421-D452B44FD558}"/>
              </a:ext>
            </a:extLst>
          </p:cNvPr>
          <p:cNvSpPr txBox="1">
            <a:spLocks/>
          </p:cNvSpPr>
          <p:nvPr/>
        </p:nvSpPr>
        <p:spPr>
          <a:xfrm>
            <a:off x="670395" y="1228725"/>
            <a:ext cx="4329446" cy="48189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b="1" dirty="0"/>
              <a:t>TAGE</a:t>
            </a:r>
          </a:p>
          <a:p>
            <a:r>
              <a:rPr lang="sv-SE" sz="1800" dirty="0"/>
              <a:t>Ökade fria transporter</a:t>
            </a:r>
          </a:p>
          <a:p>
            <a:r>
              <a:rPr lang="sv-SE" sz="1800" dirty="0"/>
              <a:t>Personal består av 1 samordnare, 0,5 logistik, 0,5 verksamhetsutvecklare, 1,5 lager.</a:t>
            </a:r>
          </a:p>
          <a:p>
            <a:r>
              <a:rPr lang="sv-SE" sz="1800" dirty="0"/>
              <a:t>Kommunikationssatsning kopplat till TAGE 10 år och 400 årsjubileum i Göteborg</a:t>
            </a:r>
          </a:p>
          <a:p>
            <a:r>
              <a:rPr lang="sv-SE" sz="1800" dirty="0"/>
              <a:t>Del av däcklager är omvandlat till TAGE</a:t>
            </a:r>
          </a:p>
          <a:p>
            <a:r>
              <a:rPr lang="sv-SE" sz="1800" dirty="0"/>
              <a:t>Personal består av 1 samordnare, 0,5 logistik, 0,5 verksamhetsutvecklare, 1,5 lager.</a:t>
            </a:r>
          </a:p>
          <a:p>
            <a:r>
              <a:rPr lang="sv-SE" sz="1800" dirty="0"/>
              <a:t>Nytt system för inventering och hemsida</a:t>
            </a: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E6C69EF9-6540-4561-B1CB-E0C206D51986}"/>
              </a:ext>
            </a:extLst>
          </p:cNvPr>
          <p:cNvCxnSpPr>
            <a:cxnSpLocks/>
          </p:cNvCxnSpPr>
          <p:nvPr/>
        </p:nvCxnSpPr>
        <p:spPr>
          <a:xfrm>
            <a:off x="5547920" y="1228725"/>
            <a:ext cx="0" cy="483901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objekt 5">
            <a:extLst>
              <a:ext uri="{FF2B5EF4-FFF2-40B4-BE49-F238E27FC236}">
                <a16:creationId xmlns:a16="http://schemas.microsoft.com/office/drawing/2014/main" id="{2C93034E-2A12-4175-8941-EC2F51354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451" y="1228724"/>
            <a:ext cx="4378862" cy="25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9941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B62AE5C-F8A8-45AF-8AB1-B4B21BBF14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025" y="1248760"/>
            <a:ext cx="4789753" cy="4818984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sv-SE" b="1" dirty="0"/>
              <a:t>Fordon &amp; Maskiner</a:t>
            </a:r>
          </a:p>
          <a:p>
            <a:pPr marL="230384" lvl="2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800" dirty="0"/>
              <a:t>Ökning av nettoomsättning då fordonen blir dyrare i inköp. Då ökar även omsättningen.</a:t>
            </a:r>
          </a:p>
          <a:p>
            <a:pPr marL="230384" lvl="2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800" dirty="0"/>
              <a:t>Vinst vid försäljning väntas mer ligga i linje med utfallet 2022 än budget 2022.</a:t>
            </a:r>
          </a:p>
          <a:p>
            <a:pPr marL="230384" lvl="2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800" dirty="0"/>
              <a:t>Ökade kostnader för framförallt däck</a:t>
            </a:r>
          </a:p>
          <a:p>
            <a:pPr marL="230384" lvl="2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800" dirty="0"/>
              <a:t>Ökade interna inköp då fler bilar behöver servas och kostnad för reservdelar ökar</a:t>
            </a:r>
          </a:p>
          <a:p>
            <a:pPr marL="230384" lvl="2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800" dirty="0"/>
              <a:t>Personalkostnader på samma nivå.</a:t>
            </a:r>
          </a:p>
          <a:p>
            <a:pPr marL="230384" lvl="2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800" dirty="0"/>
              <a:t>Lägre avskrivningar i nivå med 2022.</a:t>
            </a:r>
          </a:p>
          <a:p>
            <a:pPr marL="230384" lvl="2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800" dirty="0"/>
              <a:t>Högre investeringar då bilarna ökar i pris. Volymerna för maskiner förväntas öka</a:t>
            </a:r>
          </a:p>
          <a:p>
            <a:pPr marL="230384" lvl="2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v-SE" sz="1800" dirty="0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0B5FA53A-8C48-4F5E-A6B1-CF07DCDADF3D}"/>
              </a:ext>
            </a:extLst>
          </p:cNvPr>
          <p:cNvCxnSpPr>
            <a:cxnSpLocks/>
          </p:cNvCxnSpPr>
          <p:nvPr/>
        </p:nvCxnSpPr>
        <p:spPr>
          <a:xfrm>
            <a:off x="5547920" y="1228725"/>
            <a:ext cx="0" cy="483901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objekt 4">
            <a:extLst>
              <a:ext uri="{FF2B5EF4-FFF2-40B4-BE49-F238E27FC236}">
                <a16:creationId xmlns:a16="http://schemas.microsoft.com/office/drawing/2014/main" id="{6E9535C3-D0B9-4C6F-BE4E-3C75EC73C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287" y="3807264"/>
            <a:ext cx="5284047" cy="1462252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C2ADDBE-5765-47A9-BE54-21B23A315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287" y="1248760"/>
            <a:ext cx="5137004" cy="218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5495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84641285-0111-4D1E-9421-D452B44FD558}"/>
              </a:ext>
            </a:extLst>
          </p:cNvPr>
          <p:cNvSpPr txBox="1">
            <a:spLocks/>
          </p:cNvSpPr>
          <p:nvPr/>
        </p:nvSpPr>
        <p:spPr>
          <a:xfrm>
            <a:off x="756745" y="1228725"/>
            <a:ext cx="4329446" cy="4818984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b="1" dirty="0"/>
              <a:t>Servicecenter</a:t>
            </a:r>
          </a:p>
          <a:p>
            <a:pPr marL="230384" lvl="2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800" dirty="0"/>
              <a:t>Omsättning ökar då priset för kortidshyra blir högre 2023</a:t>
            </a:r>
          </a:p>
          <a:p>
            <a:pPr marL="230384" lvl="2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800" dirty="0"/>
              <a:t>Högre intern försäljning då fler bilar kommer repareras och servas samt dyrare reservdelar.</a:t>
            </a:r>
          </a:p>
          <a:p>
            <a:pPr marL="230384" lvl="2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800" dirty="0"/>
              <a:t>Lägre övriga intäkter pga. färre arbetsfordon i staden </a:t>
            </a:r>
          </a:p>
          <a:p>
            <a:pPr marL="230384" lvl="2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800" dirty="0"/>
              <a:t>Ökade rörelsekostnader då reservdelar blir dyrare.</a:t>
            </a:r>
          </a:p>
          <a:p>
            <a:pPr marL="230384" lvl="2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800" dirty="0"/>
              <a:t>Ökade personalkostnader då fler bilar repareras och servas, kvalitén och säkerheten på stadens bilar stärks och arbetsmiljön stärks</a:t>
            </a:r>
            <a:endParaRPr lang="sv-SE" dirty="0"/>
          </a:p>
        </p:txBody>
      </p:sp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A546573B-DE53-4B13-8C29-D37496BDBE29}"/>
              </a:ext>
            </a:extLst>
          </p:cNvPr>
          <p:cNvCxnSpPr>
            <a:cxnSpLocks/>
          </p:cNvCxnSpPr>
          <p:nvPr/>
        </p:nvCxnSpPr>
        <p:spPr>
          <a:xfrm>
            <a:off x="5547920" y="1228725"/>
            <a:ext cx="0" cy="483901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objekt 6">
            <a:extLst>
              <a:ext uri="{FF2B5EF4-FFF2-40B4-BE49-F238E27FC236}">
                <a16:creationId xmlns:a16="http://schemas.microsoft.com/office/drawing/2014/main" id="{9D19C373-BBE8-45BB-8E30-B48B2D0B1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628" y="1228725"/>
            <a:ext cx="43688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556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Göteborgs Stad – Grön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4" id="{315601EC-0055-4CB4-8C1E-3B791AC80537}" vid="{DF6E1662-D757-4491-A730-96231D63F13A}"/>
    </a:ext>
  </a:extLst>
</a:theme>
</file>

<file path=ppt/theme/theme2.xml><?xml version="1.0" encoding="utf-8"?>
<a:theme xmlns:a="http://schemas.openxmlformats.org/drawingml/2006/main" name="Göteborgs Stad – Röd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4" id="{315601EC-0055-4CB4-8C1E-3B791AC80537}" vid="{EE2A4D9C-AAD2-474A-9F50-E210451A38EF}"/>
    </a:ext>
  </a:extLst>
</a:theme>
</file>

<file path=ppt/theme/theme3.xml><?xml version="1.0" encoding="utf-8"?>
<a:theme xmlns:a="http://schemas.openxmlformats.org/drawingml/2006/main" name="Göteborgs Stad – Prickar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4" id="{315601EC-0055-4CB4-8C1E-3B791AC80537}" vid="{25BB4BDA-2E09-4FC3-A5BC-3D238FD25280}"/>
    </a:ext>
  </a:extLst>
</a:theme>
</file>

<file path=ppt/theme/theme4.xml><?xml version="1.0" encoding="utf-8"?>
<a:theme xmlns:a="http://schemas.openxmlformats.org/drawingml/2006/main" name="Göteborgs Stad – Turkos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4" id="{315601EC-0055-4CB4-8C1E-3B791AC80537}" vid="{819EE5FF-161C-4DEC-B52F-281E3057CA84}"/>
    </a:ext>
  </a:extLst>
</a:theme>
</file>

<file path=ppt/theme/theme5.xml><?xml version="1.0" encoding="utf-8"?>
<a:theme xmlns:a="http://schemas.openxmlformats.org/drawingml/2006/main" name="Göteborgs Stad – Lila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4" id="{315601EC-0055-4CB4-8C1E-3B791AC80537}" vid="{3F5FB16A-9CF0-49A8-974C-C3CA50FBE944}"/>
    </a:ext>
  </a:extLst>
</a:theme>
</file>

<file path=ppt/theme/theme6.xml><?xml version="1.0" encoding="utf-8"?>
<a:theme xmlns:a="http://schemas.openxmlformats.org/drawingml/2006/main" name="Göteborgs Stad – Gul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4" id="{315601EC-0055-4CB4-8C1E-3B791AC80537}" vid="{A67B6AB9-DAF5-4E68-A6B3-208DDBCA4300}"/>
    </a:ext>
  </a:extLst>
</a:theme>
</file>

<file path=ppt/theme/theme7.xml><?xml version="1.0" encoding="utf-8"?>
<a:theme xmlns:a="http://schemas.openxmlformats.org/drawingml/2006/main" name="Office-tema">
  <a:themeElements>
    <a:clrScheme name="Göteborgs Stad Powerpoin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940</Words>
  <Application>Microsoft Office PowerPoint</Application>
  <PresentationFormat>Bredbild</PresentationFormat>
  <Paragraphs>109</Paragraphs>
  <Slides>13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13</vt:i4>
      </vt:variant>
    </vt:vector>
  </HeadingPairs>
  <TitlesOfParts>
    <vt:vector size="23" baseType="lpstr">
      <vt:lpstr>Arial</vt:lpstr>
      <vt:lpstr>Arial Black</vt:lpstr>
      <vt:lpstr>Calibri</vt:lpstr>
      <vt:lpstr>Wingdings</vt:lpstr>
      <vt:lpstr>Göteborgs Stad – Grön dekor</vt:lpstr>
      <vt:lpstr>Göteborgs Stad – Röd dekor</vt:lpstr>
      <vt:lpstr>Göteborgs Stad – Prickar dekor</vt:lpstr>
      <vt:lpstr>Göteborgs Stad – Turkos dekor</vt:lpstr>
      <vt:lpstr>Göteborgs Stad – Lila dekor</vt:lpstr>
      <vt:lpstr>Göteborgs Stad – Gul dekor</vt:lpstr>
      <vt:lpstr>Budget 2023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2020-09-18T11:31:05Z</dcterms:created>
  <dcterms:modified xsi:type="dcterms:W3CDTF">2022-12-06T08:49:23Z</dcterms:modified>
</cp:coreProperties>
</file>