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</p:sldMasterIdLst>
  <p:notesMasterIdLst>
    <p:notesMasterId r:id="rId20"/>
  </p:notesMasterIdLst>
  <p:handoutMasterIdLst>
    <p:handoutMasterId r:id="rId21"/>
  </p:handoutMasterIdLst>
  <p:sldIdLst>
    <p:sldId id="263" r:id="rId7"/>
    <p:sldId id="364" r:id="rId8"/>
    <p:sldId id="367" r:id="rId9"/>
    <p:sldId id="365" r:id="rId10"/>
    <p:sldId id="366" r:id="rId11"/>
    <p:sldId id="360" r:id="rId12"/>
    <p:sldId id="368" r:id="rId13"/>
    <p:sldId id="355" r:id="rId14"/>
    <p:sldId id="359" r:id="rId15"/>
    <p:sldId id="356" r:id="rId16"/>
    <p:sldId id="357" r:id="rId17"/>
    <p:sldId id="371" r:id="rId18"/>
    <p:sldId id="363" r:id="rId19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Författare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822" autoAdjust="0"/>
  </p:normalViewPr>
  <p:slideViewPr>
    <p:cSldViewPr snapToGrid="0">
      <p:cViewPr varScale="1">
        <p:scale>
          <a:sx n="110" d="100"/>
          <a:sy n="110" d="100"/>
        </p:scale>
        <p:origin x="114" y="12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C25B-267B-4617-9655-FCFC6E038127}" type="datetime1">
              <a:rPr lang="sv-SE" smtClean="0"/>
              <a:t>2022-12-06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Nettoomsättning		</a:t>
            </a:r>
            <a:r>
              <a:rPr lang="sv-SE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-Ökade ränteintäkter pga. höjd ränta. </a:t>
            </a:r>
            <a:r>
              <a:rPr lang="sv-SE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SB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-Fler mattransporter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Resultat försäljning 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anl.tillgång</a:t>
            </a:r>
            <a:r>
              <a:rPr lang="sv-SE" dirty="0"/>
              <a:t> 	</a:t>
            </a:r>
            <a:r>
              <a:rPr lang="sv-SE" b="1" dirty="0"/>
              <a:t>F&amp;M</a:t>
            </a:r>
            <a:r>
              <a:rPr lang="sv-SE" dirty="0"/>
              <a:t>-Ungefär som P10 men lite färre bilar och försiktighet med tanke på marknadens utveckling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Övriga rörelseintäkter</a:t>
            </a:r>
            <a:r>
              <a:rPr lang="sv-SE" dirty="0"/>
              <a:t> 		</a:t>
            </a:r>
            <a:r>
              <a:rPr lang="sv-SE" b="1" dirty="0"/>
              <a:t>SC</a:t>
            </a:r>
            <a:r>
              <a:rPr lang="sv-SE" dirty="0"/>
              <a:t>- Aktiverat arbete minskar då vi beräknar mindre antal arbetsbilar i staden. 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Rörelsekostnader</a:t>
            </a:r>
            <a:r>
              <a:rPr lang="sv-SE" dirty="0"/>
              <a:t> 		</a:t>
            </a:r>
            <a:r>
              <a:rPr lang="sv-SE" b="1" dirty="0"/>
              <a:t>F&amp;M/SC </a:t>
            </a:r>
            <a:r>
              <a:rPr lang="sv-SE" dirty="0"/>
              <a:t>– Högre fordonskostnader. Betydligt dyrare däck och reservdelar. Pga. krig och inflation 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Personalkostnader</a:t>
            </a:r>
            <a:r>
              <a:rPr lang="sv-SE" dirty="0"/>
              <a:t> 		</a:t>
            </a:r>
            <a:r>
              <a:rPr lang="sv-SE" b="1" dirty="0"/>
              <a:t>Löneökning</a:t>
            </a:r>
            <a:r>
              <a:rPr lang="sv-SE" dirty="0"/>
              <a:t> 4%</a:t>
            </a:r>
            <a:r>
              <a:rPr lang="sv-SE" b="1" dirty="0"/>
              <a:t>SB –</a:t>
            </a:r>
            <a:r>
              <a:rPr lang="sv-SE" dirty="0"/>
              <a:t> Fler mattransporter. </a:t>
            </a:r>
            <a:r>
              <a:rPr lang="sv-SE" b="1" dirty="0"/>
              <a:t>SC- </a:t>
            </a:r>
            <a:r>
              <a:rPr lang="sv-SE" b="0" dirty="0"/>
              <a:t>stärkt arbetsmiljö, fler bilar som kommer servas 			repareras, ökad kvalité och säkerhet på stadens fordon. </a:t>
            </a:r>
            <a:r>
              <a:rPr lang="sv-SE" b="1" dirty="0"/>
              <a:t>FL</a:t>
            </a:r>
            <a:r>
              <a:rPr lang="sv-SE" b="0" dirty="0"/>
              <a:t>- Stärka arbetsmiljön, större volymer, 			utökning TAGE. </a:t>
            </a:r>
            <a:r>
              <a:rPr lang="sv-SE" b="0" dirty="0" err="1"/>
              <a:t>Fördeling</a:t>
            </a:r>
            <a:r>
              <a:rPr lang="sv-SE" b="0" dirty="0"/>
              <a:t> av chef </a:t>
            </a:r>
            <a:r>
              <a:rPr lang="sv-SE" b="1" dirty="0" err="1"/>
              <a:t>Gemmensamma</a:t>
            </a:r>
            <a:r>
              <a:rPr lang="sv-SE" b="1" dirty="0"/>
              <a:t> – </a:t>
            </a:r>
            <a:r>
              <a:rPr lang="sv-SE" b="0" dirty="0"/>
              <a:t>Stärkt arbetsmiljö,</a:t>
            </a:r>
            <a:r>
              <a:rPr lang="sv-SE" b="1" dirty="0"/>
              <a:t> </a:t>
            </a:r>
            <a:r>
              <a:rPr lang="sv-SE" b="0" dirty="0"/>
              <a:t>Förstärkning cirkulär 			ekonomi(2), verksamhetsutvecklare (1), HR (1), Inköp (2 </a:t>
            </a:r>
            <a:r>
              <a:rPr lang="sv-SE" b="0" dirty="0" err="1"/>
              <a:t>st</a:t>
            </a:r>
            <a:r>
              <a:rPr lang="sv-SE" b="0" dirty="0"/>
              <a:t> 2022).</a:t>
            </a:r>
            <a:endParaRPr lang="sv-SE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Avskrivningar</a:t>
            </a:r>
            <a:r>
              <a:rPr lang="sv-SE" dirty="0"/>
              <a:t> 			</a:t>
            </a:r>
            <a:r>
              <a:rPr lang="sv-SE" b="1" dirty="0"/>
              <a:t>FL</a:t>
            </a:r>
            <a:r>
              <a:rPr lang="sv-SE" dirty="0"/>
              <a:t>- Ökade volymer </a:t>
            </a:r>
            <a:r>
              <a:rPr lang="sv-SE" b="1" dirty="0"/>
              <a:t>F&amp;M</a:t>
            </a:r>
            <a:r>
              <a:rPr lang="sv-SE" dirty="0"/>
              <a:t>- Mer synkat med och antagande att det blir förlängningar även nästa år. </a:t>
            </a:r>
            <a:endParaRPr lang="sv-SE" b="1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Finansnetto</a:t>
            </a:r>
            <a:r>
              <a:rPr lang="sv-SE" dirty="0"/>
              <a:t> 			</a:t>
            </a:r>
            <a:r>
              <a:rPr lang="sv-SE" b="0" dirty="0"/>
              <a:t>Ränteprognos från koncernbanken 1,5% (kv4 2022 1,07%)</a:t>
            </a:r>
            <a:endParaRPr lang="sv-SE" b="1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Historiska pensionskostnader</a:t>
            </a:r>
            <a:r>
              <a:rPr lang="sv-SE" dirty="0"/>
              <a:t> 	Högre räntor och hög inflation påverkar ger ökad kostnad för pensionsskulden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197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700	- ca +52 mkr i intäkter ( 24 mkr i ränta och resten i volym), Ökad ränta +14 mkr, PF + 1 mkr, 600 konsulter 	Avskrivningar + 28 mkr (volym)</a:t>
            </a:r>
          </a:p>
          <a:p>
            <a:r>
              <a:rPr lang="sv-SE" dirty="0"/>
              <a:t>200	</a:t>
            </a:r>
          </a:p>
          <a:p>
            <a:r>
              <a:rPr lang="sv-SE" dirty="0"/>
              <a:t>239</a:t>
            </a:r>
          </a:p>
          <a:p>
            <a:r>
              <a:rPr lang="sv-SE" dirty="0"/>
              <a:t>241</a:t>
            </a:r>
          </a:p>
          <a:p>
            <a:r>
              <a:rPr lang="sv-SE" dirty="0"/>
              <a:t>300</a:t>
            </a:r>
          </a:p>
          <a:p>
            <a:r>
              <a:rPr lang="sv-SE" dirty="0"/>
              <a:t>320</a:t>
            </a:r>
          </a:p>
          <a:p>
            <a:r>
              <a:rPr lang="sv-SE" dirty="0"/>
              <a:t>330</a:t>
            </a:r>
          </a:p>
          <a:p>
            <a:r>
              <a:rPr lang="sv-SE" dirty="0"/>
              <a:t>400</a:t>
            </a:r>
          </a:p>
          <a:p>
            <a:r>
              <a:rPr lang="sv-SE" dirty="0"/>
              <a:t>410</a:t>
            </a:r>
          </a:p>
          <a:p>
            <a:r>
              <a:rPr lang="sv-SE" dirty="0"/>
              <a:t>420</a:t>
            </a:r>
          </a:p>
          <a:p>
            <a:r>
              <a:rPr lang="sv-SE" dirty="0"/>
              <a:t>430</a:t>
            </a:r>
          </a:p>
          <a:p>
            <a:r>
              <a:rPr lang="sv-SE" dirty="0"/>
              <a:t>440</a:t>
            </a:r>
          </a:p>
          <a:p>
            <a:r>
              <a:rPr lang="sv-SE" dirty="0"/>
              <a:t>500</a:t>
            </a:r>
          </a:p>
          <a:p>
            <a:r>
              <a:rPr lang="sv-SE" dirty="0"/>
              <a:t>100</a:t>
            </a:r>
          </a:p>
          <a:p>
            <a:r>
              <a:rPr lang="sv-SE" dirty="0"/>
              <a:t>110</a:t>
            </a:r>
          </a:p>
          <a:p>
            <a:r>
              <a:rPr lang="sv-SE" dirty="0"/>
              <a:t>130</a:t>
            </a:r>
          </a:p>
          <a:p>
            <a:r>
              <a:rPr lang="sv-SE" dirty="0"/>
              <a:t>140</a:t>
            </a:r>
          </a:p>
          <a:p>
            <a:r>
              <a:rPr lang="sv-SE" dirty="0"/>
              <a:t>150</a:t>
            </a:r>
          </a:p>
          <a:p>
            <a:r>
              <a:rPr lang="sv-SE" dirty="0"/>
              <a:t>190</a:t>
            </a:r>
          </a:p>
          <a:p>
            <a:r>
              <a:rPr lang="sv-SE" dirty="0"/>
              <a:t>900</a:t>
            </a:r>
          </a:p>
          <a:p>
            <a:r>
              <a:rPr lang="sv-SE" dirty="0"/>
              <a:t>999</a:t>
            </a:r>
          </a:p>
          <a:p>
            <a:r>
              <a:rPr lang="sv-SE" dirty="0"/>
              <a:t>800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0799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PÅ konto 6491 IT-tjänster drift så hittar jag ett belopp på -3 240 tkr. Jag skulle lyfta fram det här kontot och säga att vi tittar närmare på det. Så får jag prata med Anna så det verkligen ska vara med.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1406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PÅ konto 6491 IT-tjänster drift så hittar jag ett belopp på -3 240 tkr. Jag skulle lyfta fram det här kontot och säga att vi tittar närmare på det. Så får jag prata med Anna så det verkligen ska vara med.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8688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ansvar 241 tagits bort så har de interna intäkterna minskat. Går nu direkt på 200.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5804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Ändra kommentar på däckhanteringen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3193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Intern ränta är 27 Mkr</a:t>
            </a:r>
          </a:p>
          <a:p>
            <a:r>
              <a:rPr lang="sv-SE" dirty="0"/>
              <a:t>Internt uthyrd personal är 1,6 Mkr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7213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Nettoomsättning		</a:t>
            </a:r>
            <a:r>
              <a:rPr lang="sv-SE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-Ökade ränteintäkter pga. höjd ränta. </a:t>
            </a:r>
            <a:r>
              <a:rPr lang="sv-SE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SB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-Fler mattransporter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Resultat försäljning 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anl.tillgång</a:t>
            </a:r>
            <a:r>
              <a:rPr lang="sv-SE" dirty="0"/>
              <a:t> 	</a:t>
            </a:r>
            <a:r>
              <a:rPr lang="sv-SE" b="1" dirty="0"/>
              <a:t>F&amp;M</a:t>
            </a:r>
            <a:r>
              <a:rPr lang="sv-SE" dirty="0"/>
              <a:t>-Ungefär som P10 men lite färre bilar och försiktighet med tanke på marknadens utveckling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Övriga rörelseintäkter</a:t>
            </a:r>
            <a:r>
              <a:rPr lang="sv-SE" dirty="0"/>
              <a:t> 		</a:t>
            </a:r>
            <a:r>
              <a:rPr lang="sv-SE" b="1" dirty="0"/>
              <a:t>SC</a:t>
            </a:r>
            <a:r>
              <a:rPr lang="sv-SE" dirty="0"/>
              <a:t>- Aktiverat arbete minskar då vi beräknar mindre antal arbetsbilar i staden. 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Rörelsekostnader</a:t>
            </a:r>
            <a:r>
              <a:rPr lang="sv-SE" dirty="0"/>
              <a:t> 		</a:t>
            </a:r>
            <a:r>
              <a:rPr lang="sv-SE" b="1" dirty="0"/>
              <a:t>F&amp;M/SC </a:t>
            </a:r>
            <a:r>
              <a:rPr lang="sv-SE" dirty="0"/>
              <a:t>– Högre fordonskostnader. Betydligt dyrare däck och reservdelar. Pga. krig och inflation </a:t>
            </a:r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Personalkostnader</a:t>
            </a:r>
            <a:r>
              <a:rPr lang="sv-SE" dirty="0"/>
              <a:t> 		</a:t>
            </a:r>
            <a:r>
              <a:rPr lang="sv-SE" b="1" dirty="0"/>
              <a:t>Löneökning</a:t>
            </a:r>
            <a:r>
              <a:rPr lang="sv-SE" dirty="0"/>
              <a:t> 4%</a:t>
            </a:r>
            <a:r>
              <a:rPr lang="sv-SE" b="1" dirty="0"/>
              <a:t>SB –</a:t>
            </a:r>
            <a:r>
              <a:rPr lang="sv-SE" dirty="0"/>
              <a:t> Fler mattransporter. </a:t>
            </a:r>
            <a:r>
              <a:rPr lang="sv-SE" b="1" dirty="0"/>
              <a:t>SC- </a:t>
            </a:r>
            <a:r>
              <a:rPr lang="sv-SE" b="0" dirty="0"/>
              <a:t>stärkt arbetsmiljö, fler bilar som kommer servas 			repareras, ökad kvalité och säkerhet på stadens fordon. </a:t>
            </a:r>
            <a:r>
              <a:rPr lang="sv-SE" b="1" dirty="0"/>
              <a:t>FL</a:t>
            </a:r>
            <a:r>
              <a:rPr lang="sv-SE" b="0" dirty="0"/>
              <a:t>- Stärka arbetsmiljön, större volymer, 			utökning TAGE. </a:t>
            </a:r>
            <a:r>
              <a:rPr lang="sv-SE" b="0" dirty="0" err="1"/>
              <a:t>Fördeling</a:t>
            </a:r>
            <a:r>
              <a:rPr lang="sv-SE" b="0" dirty="0"/>
              <a:t> av chef </a:t>
            </a:r>
            <a:r>
              <a:rPr lang="sv-SE" b="1" dirty="0" err="1"/>
              <a:t>Gemmensamma</a:t>
            </a:r>
            <a:r>
              <a:rPr lang="sv-SE" b="1" dirty="0"/>
              <a:t> – </a:t>
            </a:r>
            <a:r>
              <a:rPr lang="sv-SE" b="0" dirty="0"/>
              <a:t>Stärkt arbetsmiljö,</a:t>
            </a:r>
            <a:r>
              <a:rPr lang="sv-SE" b="1" dirty="0"/>
              <a:t> </a:t>
            </a:r>
            <a:r>
              <a:rPr lang="sv-SE" b="0" dirty="0"/>
              <a:t>Förstärkning cirkulär 			ekonomi(2), verksamhetsutvecklare (1), HR (1), Inköp (2 </a:t>
            </a:r>
            <a:r>
              <a:rPr lang="sv-SE" b="0" dirty="0" err="1"/>
              <a:t>st</a:t>
            </a:r>
            <a:r>
              <a:rPr lang="sv-SE" b="0" dirty="0"/>
              <a:t> 2022).</a:t>
            </a:r>
            <a:endParaRPr lang="sv-SE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Avskrivningar</a:t>
            </a:r>
            <a:r>
              <a:rPr lang="sv-SE" dirty="0"/>
              <a:t> 			</a:t>
            </a:r>
            <a:r>
              <a:rPr lang="sv-SE" b="1" dirty="0"/>
              <a:t>FL</a:t>
            </a:r>
            <a:r>
              <a:rPr lang="sv-SE" dirty="0"/>
              <a:t>- Ökade volymer </a:t>
            </a:r>
            <a:r>
              <a:rPr lang="sv-SE" b="1" dirty="0"/>
              <a:t>F&amp;M</a:t>
            </a:r>
            <a:r>
              <a:rPr lang="sv-SE" dirty="0"/>
              <a:t>- Mer synkat med och antagande att det blir förlängningar även nästa år. </a:t>
            </a:r>
            <a:endParaRPr lang="sv-SE" b="1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Finansnetto</a:t>
            </a:r>
            <a:r>
              <a:rPr lang="sv-SE" dirty="0"/>
              <a:t> 			</a:t>
            </a:r>
            <a:r>
              <a:rPr lang="sv-SE" b="0" dirty="0"/>
              <a:t>Ränteprognos från koncernbanken 1,5% (kv4 2022 1,07%)</a:t>
            </a:r>
            <a:endParaRPr lang="sv-SE" b="1" dirty="0"/>
          </a:p>
          <a:p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Historiska pensionskostnader</a:t>
            </a:r>
            <a:r>
              <a:rPr lang="sv-SE" dirty="0"/>
              <a:t> 	Högre räntor och hög inflation påverkar ger ökad kostnad för pensionsskulden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513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45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7.jpg">
            <a:extLst>
              <a:ext uri="{FF2B5EF4-FFF2-40B4-BE49-F238E27FC236}">
                <a16:creationId xmlns:a16="http://schemas.microsoft.com/office/drawing/2014/main" id="{34CF8842-4199-4192-A9E3-0B666A717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1396228-F204-446F-9714-E7DE216F701D}"/>
              </a:ext>
            </a:extLst>
          </p:cNvPr>
          <p:cNvSpPr txBox="1"/>
          <p:nvPr userDrawn="1"/>
        </p:nvSpPr>
        <p:spPr>
          <a:xfrm>
            <a:off x="407987" y="6582824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+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 hasCustomPrompt="1"/>
          </p:nvPr>
        </p:nvSpPr>
        <p:spPr>
          <a:xfrm>
            <a:off x="360000" y="475703"/>
            <a:ext cx="8985267" cy="695069"/>
          </a:xfrm>
        </p:spPr>
        <p:txBody>
          <a:bodyPr/>
          <a:lstStyle/>
          <a:p>
            <a:r>
              <a:rPr lang="sv-SE" dirty="0"/>
              <a:t>Rubrik </a:t>
            </a:r>
            <a:r>
              <a:rPr lang="sv-SE" dirty="0" err="1"/>
              <a:t>rubrik</a:t>
            </a:r>
            <a:r>
              <a:rPr lang="sv-SE" dirty="0"/>
              <a:t> </a:t>
            </a:r>
            <a:r>
              <a:rPr lang="sv-SE" dirty="0" err="1"/>
              <a:t>rubrik</a:t>
            </a:r>
            <a:endParaRPr lang="sv-SE" dirty="0"/>
          </a:p>
        </p:txBody>
      </p:sp>
      <p:sp>
        <p:nvSpPr>
          <p:cNvPr id="10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1440000"/>
            <a:ext cx="10971464" cy="4818984"/>
          </a:xfrm>
        </p:spPr>
        <p:txBody>
          <a:bodyPr/>
          <a:lstStyle/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5940084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8A8402E8-5CC0-4616-8109-FB7201860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0F8C9A06-68DF-4300-8171-15F043E5A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404813"/>
            <a:ext cx="11374810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4.jpg">
            <a:extLst>
              <a:ext uri="{FF2B5EF4-FFF2-40B4-BE49-F238E27FC236}">
                <a16:creationId xmlns:a16="http://schemas.microsoft.com/office/drawing/2014/main" id="{B618C81E-9425-41D6-AAE2-4294C3C40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695DF6B4-B731-4E22-88F8-127B601D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89408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528856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6989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E120DF45-AD9D-4D24-8B21-D9D0E38B6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079171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45884F9F-FE4D-416B-9F7A-B74C86098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3440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29000"/>
            <a:ext cx="6148878" cy="2484438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CE0777CF-B611-49C4-883F-55FE0C27C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3133D9F3-01A0-4E2D-BD3E-79580AC75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.jpg">
            <a:extLst>
              <a:ext uri="{FF2B5EF4-FFF2-40B4-BE49-F238E27FC236}">
                <a16:creationId xmlns:a16="http://schemas.microsoft.com/office/drawing/2014/main" id="{9BCDACF2-2A95-428F-847F-BD8590489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9EC642A2-44AF-4C6F-B4F9-2DB8AE0D5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24B179A2-5F72-4D3A-8684-CB71EABB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3"/>
            <a:ext cx="11366503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13.jpg">
            <a:extLst>
              <a:ext uri="{FF2B5EF4-FFF2-40B4-BE49-F238E27FC236}">
                <a16:creationId xmlns:a16="http://schemas.microsoft.com/office/drawing/2014/main" id="{BE2A263F-C333-4187-90D7-85869EB80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106B021-60D9-46EE-BD3E-F0D906A36E91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FBA173-21CD-44A1-BF17-0ED296047F04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RAPHIC_small7.jpg">
            <a:extLst>
              <a:ext uri="{FF2B5EF4-FFF2-40B4-BE49-F238E27FC236}">
                <a16:creationId xmlns:a16="http://schemas.microsoft.com/office/drawing/2014/main" id="{9E2FCF00-2835-4346-9796-B565923C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B771685-1CB2-4481-825F-054E634124A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6297638-3118-4582-90E7-58EDE27F9CE7}"/>
              </a:ext>
            </a:extLst>
          </p:cNvPr>
          <p:cNvSpPr/>
          <p:nvPr userDrawn="1"/>
        </p:nvSpPr>
        <p:spPr>
          <a:xfrm>
            <a:off x="319849" y="6488668"/>
            <a:ext cx="23807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B885928-4729-4C8A-B8F5-B8E492596036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865816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  <a:p>
            <a:endParaRPr lang="sv-SE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88BC4C4-8E21-49C8-9B4B-0B4B28F6D8B8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409" r:id="rId9"/>
    <p:sldLayoutId id="2147484043" r:id="rId10"/>
    <p:sldLayoutId id="2147484495" r:id="rId11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945" y="2754085"/>
            <a:ext cx="11319641" cy="1349829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Budget 2023</a:t>
            </a:r>
            <a:br>
              <a:rPr lang="sv-SE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sv-SE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5" y="1228725"/>
            <a:ext cx="4329446" cy="4818984"/>
          </a:xfrm>
        </p:spPr>
        <p:txBody>
          <a:bodyPr/>
          <a:lstStyle/>
          <a:p>
            <a:pPr marL="0" indent="0" algn="ctr">
              <a:buNone/>
            </a:pPr>
            <a:r>
              <a:rPr lang="sv-SE" b="1" dirty="0"/>
              <a:t>Stadens bud</a:t>
            </a:r>
          </a:p>
          <a:p>
            <a:pPr marL="230384" lvl="2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Ökad omsättning då mattransporterna ökar</a:t>
            </a:r>
          </a:p>
          <a:p>
            <a:pPr marL="230384" lvl="2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Ökade rörelsekostnader för 1 ny bil samt högre bränslekostnader</a:t>
            </a:r>
          </a:p>
          <a:p>
            <a:pPr marL="230384" lvl="2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Ökade personalkostnader då mattransporterna ökar</a:t>
            </a:r>
          </a:p>
          <a:p>
            <a:pPr lvl="2"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310402AA-34DF-427E-8FF6-A87D09C37B34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329E15B0-F5D2-4CB6-93CB-8B03F0B92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722" y="1228725"/>
            <a:ext cx="4127768" cy="202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3198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5" y="1228725"/>
            <a:ext cx="4329446" cy="4818984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sv-SE" b="1" dirty="0"/>
              <a:t>Gemensamma kostnader</a:t>
            </a:r>
          </a:p>
          <a:p>
            <a:r>
              <a:rPr lang="sv-SE" dirty="0"/>
              <a:t>Ökad intern försäljning kopplad till inter ränta som fördelas till F&amp;M och FL. IKU säljer personal internt</a:t>
            </a:r>
          </a:p>
          <a:p>
            <a:r>
              <a:rPr lang="sv-SE" dirty="0"/>
              <a:t>Lägre rörelsekostnader</a:t>
            </a:r>
          </a:p>
          <a:p>
            <a:r>
              <a:rPr lang="sv-SE" dirty="0"/>
              <a:t>Interna inköp minskar då internräntan tidigare redovisades här </a:t>
            </a:r>
          </a:p>
          <a:p>
            <a:r>
              <a:rPr lang="sv-SE" dirty="0"/>
              <a:t>Personalkostnader ökar.</a:t>
            </a:r>
          </a:p>
          <a:p>
            <a:r>
              <a:rPr lang="sv-SE" dirty="0"/>
              <a:t>Finansiell kostnad ökar med räntan</a:t>
            </a:r>
          </a:p>
          <a:p>
            <a:r>
              <a:rPr lang="sv-SE" dirty="0"/>
              <a:t>Kostnad för pensionsskuld ökar med högre ränta och inflation</a:t>
            </a:r>
          </a:p>
          <a:p>
            <a:endParaRPr lang="sv-SE" dirty="0"/>
          </a:p>
          <a:p>
            <a:endParaRPr lang="sv-SE" dirty="0"/>
          </a:p>
          <a:p>
            <a:pPr marL="0" indent="0" algn="ctr">
              <a:buNone/>
            </a:pPr>
            <a:endParaRPr lang="sv-SE" sz="2000" dirty="0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22E260B0-EF5D-43C4-86D3-32CCD32DFABC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E9F21DCE-E769-4ED2-8B41-C5983E0D7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581" y="3993260"/>
            <a:ext cx="4279900" cy="203835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1C61155-8AA2-4C42-AC44-F3952E180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761" y="1228725"/>
            <a:ext cx="4734593" cy="235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5127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F4FBEFF-93C0-401D-8762-6F715E134CA2}"/>
              </a:ext>
            </a:extLst>
          </p:cNvPr>
          <p:cNvSpPr txBox="1">
            <a:spLocks/>
          </p:cNvSpPr>
          <p:nvPr/>
        </p:nvSpPr>
        <p:spPr>
          <a:xfrm>
            <a:off x="3931277" y="613108"/>
            <a:ext cx="4329446" cy="402892"/>
          </a:xfrm>
          <a:prstGeom prst="rect">
            <a:avLst/>
          </a:prstGeom>
        </p:spPr>
        <p:txBody>
          <a:bodyPr/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Budget 2023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98A0445-644E-49AF-8E19-ADEF791F2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420" y="1021080"/>
            <a:ext cx="6995160" cy="481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24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2">
            <a:extLst>
              <a:ext uri="{FF2B5EF4-FFF2-40B4-BE49-F238E27FC236}">
                <a16:creationId xmlns:a16="http://schemas.microsoft.com/office/drawing/2014/main" id="{8DB68E05-2800-42E3-A59F-228AB73A54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31276" y="510744"/>
            <a:ext cx="4329446" cy="474776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Investeringar GSL</a:t>
            </a:r>
          </a:p>
          <a:p>
            <a:pPr marL="0" indent="0" algn="ctr"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8DC34BF-EB16-40BC-9E19-2A9A860F2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699" y="2755851"/>
            <a:ext cx="40386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8923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F4FBEFF-93C0-401D-8762-6F715E134CA2}"/>
              </a:ext>
            </a:extLst>
          </p:cNvPr>
          <p:cNvSpPr txBox="1">
            <a:spLocks/>
          </p:cNvSpPr>
          <p:nvPr/>
        </p:nvSpPr>
        <p:spPr>
          <a:xfrm>
            <a:off x="3931277" y="613108"/>
            <a:ext cx="4329446" cy="402892"/>
          </a:xfrm>
          <a:prstGeom prst="rect">
            <a:avLst/>
          </a:prstGeom>
        </p:spPr>
        <p:txBody>
          <a:bodyPr/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Budget 2023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98A0445-644E-49AF-8E19-ADEF791F2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420" y="1021080"/>
            <a:ext cx="6995160" cy="481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9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F4FBEFF-93C0-401D-8762-6F715E134CA2}"/>
              </a:ext>
            </a:extLst>
          </p:cNvPr>
          <p:cNvSpPr txBox="1">
            <a:spLocks/>
          </p:cNvSpPr>
          <p:nvPr/>
        </p:nvSpPr>
        <p:spPr>
          <a:xfrm>
            <a:off x="3931277" y="613108"/>
            <a:ext cx="4329446" cy="402892"/>
          </a:xfrm>
          <a:prstGeom prst="rect">
            <a:avLst/>
          </a:prstGeom>
        </p:spPr>
        <p:txBody>
          <a:bodyPr/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Budget 2023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66709DF-D887-41D5-8C0C-22D8A8A10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664" y="1212804"/>
            <a:ext cx="3815679" cy="516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64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F4FBEFF-93C0-401D-8762-6F715E134CA2}"/>
              </a:ext>
            </a:extLst>
          </p:cNvPr>
          <p:cNvSpPr txBox="1">
            <a:spLocks/>
          </p:cNvSpPr>
          <p:nvPr/>
        </p:nvSpPr>
        <p:spPr>
          <a:xfrm>
            <a:off x="3931277" y="613108"/>
            <a:ext cx="4329446" cy="402892"/>
          </a:xfrm>
          <a:prstGeom prst="rect">
            <a:avLst/>
          </a:prstGeom>
        </p:spPr>
        <p:txBody>
          <a:bodyPr/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Budget 2023 per ansvar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DD930A6-4AE4-4980-A212-96B05CABF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041" y="1209675"/>
            <a:ext cx="4118333" cy="52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8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F4FBEFF-93C0-401D-8762-6F715E134CA2}"/>
              </a:ext>
            </a:extLst>
          </p:cNvPr>
          <p:cNvSpPr txBox="1">
            <a:spLocks/>
          </p:cNvSpPr>
          <p:nvPr/>
        </p:nvSpPr>
        <p:spPr>
          <a:xfrm>
            <a:off x="3931277" y="613108"/>
            <a:ext cx="4329446" cy="402892"/>
          </a:xfrm>
          <a:prstGeom prst="rect">
            <a:avLst/>
          </a:prstGeom>
        </p:spPr>
        <p:txBody>
          <a:bodyPr/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Budget 2023 per ansvar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01F707E-1AEA-4333-9F42-271BD98E2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20" y="2320290"/>
            <a:ext cx="6995160" cy="221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6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670395" y="1228725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b="1" dirty="0"/>
              <a:t>Finansiell leasing</a:t>
            </a:r>
          </a:p>
          <a:p>
            <a:r>
              <a:rPr lang="sv-SE" sz="1800" dirty="0"/>
              <a:t>Ökade intäkter. Både ränta och större volymer.</a:t>
            </a:r>
          </a:p>
          <a:p>
            <a:r>
              <a:rPr lang="sv-SE" sz="1800" dirty="0"/>
              <a:t>Ökade Interna kostnader som består av ökad ränta.</a:t>
            </a:r>
          </a:p>
          <a:p>
            <a:r>
              <a:rPr lang="sv-SE" sz="1800" dirty="0"/>
              <a:t>Ökade personalkostnader. Förstärkning på finansiell leasing och TAGE</a:t>
            </a:r>
          </a:p>
          <a:p>
            <a:r>
              <a:rPr lang="sv-SE" sz="1800"/>
              <a:t>Ökade </a:t>
            </a:r>
            <a:r>
              <a:rPr lang="sv-SE" sz="1800" dirty="0"/>
              <a:t>avskrivningar kopplat till större volymer</a:t>
            </a:r>
          </a:p>
          <a:p>
            <a:r>
              <a:rPr lang="sv-SE" sz="1800" dirty="0"/>
              <a:t>Avskrivningarna ökar kopplat till större volymer</a:t>
            </a:r>
          </a:p>
          <a:p>
            <a:r>
              <a:rPr lang="sv-SE" sz="1800" dirty="0"/>
              <a:t>Ökade investeringar. Framförallt ökning av Klient som tjänst. 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E6C69EF9-6540-4561-B1CB-E0C206D51986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B40A74F9-F488-4BB1-9269-2F80DA561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284345"/>
            <a:ext cx="5153372" cy="72114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EA06C26-5005-44B4-BAC2-F16011755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28724"/>
            <a:ext cx="4227201" cy="232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0128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670395" y="1228725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b="1" dirty="0"/>
              <a:t>TAGE</a:t>
            </a:r>
          </a:p>
          <a:p>
            <a:r>
              <a:rPr lang="sv-SE" sz="1800" dirty="0"/>
              <a:t>Ökade fria transporter</a:t>
            </a:r>
          </a:p>
          <a:p>
            <a:r>
              <a:rPr lang="sv-SE" sz="1800" dirty="0"/>
              <a:t>Personal består av 1 samordnare, 0,5 logistik, 0,5 verksamhetsutvecklare, 1,5 lager.</a:t>
            </a:r>
          </a:p>
          <a:p>
            <a:r>
              <a:rPr lang="sv-SE" sz="1800" dirty="0"/>
              <a:t>Kommunikationssatsning kopplat till TAGE 10 år och 400 årsjubileum i Göteborg</a:t>
            </a:r>
          </a:p>
          <a:p>
            <a:r>
              <a:rPr lang="sv-SE" sz="1800" dirty="0"/>
              <a:t>Del av däcklager är omvandlat till TAGE</a:t>
            </a:r>
          </a:p>
          <a:p>
            <a:r>
              <a:rPr lang="sv-SE" sz="1800" dirty="0"/>
              <a:t>Personal består av 1 samordnare, 0,5 logistik, 0,5 verksamhetsutvecklare, 1,5 lager.</a:t>
            </a:r>
          </a:p>
          <a:p>
            <a:r>
              <a:rPr lang="sv-SE" sz="1800" dirty="0"/>
              <a:t>Nytt system för inventering och hemsida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E6C69EF9-6540-4561-B1CB-E0C206D51986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2C93034E-2A12-4175-8941-EC2F51354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451" y="1228724"/>
            <a:ext cx="4378862" cy="25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9941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025" y="1248760"/>
            <a:ext cx="4789753" cy="481898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sv-SE" b="1" dirty="0"/>
              <a:t>Fordon &amp; Maskiner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Ökning av nettoomsättning då fordonen blir dyrare i inköp. Då ökar även omsättningen.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Vinst vid försäljning väntas mer ligga i linje med utfallet 2022 än budget 2022.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Ökade kostnader för framförallt däck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Ökade interna inköp då fler bilar behöver servas och kostnad för reservdelar ökar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Personalkostnader på samma nivå.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Lägre avskrivningar i nivå med 2022.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Högre investeringar då bilarna ökar i pris. Volymerna för maskiner förväntas öka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0B5FA53A-8C48-4F5E-A6B1-CF07DCDADF3D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6E9535C3-D0B9-4C6F-BE4E-3C75EC73C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287" y="3807264"/>
            <a:ext cx="5284047" cy="146225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C2ADDBE-5765-47A9-BE54-21B23A315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287" y="1248760"/>
            <a:ext cx="5137004" cy="218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5495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756745" y="1228725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b="1" dirty="0"/>
              <a:t>Servicecenter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Omsättning ökar då priset för kortidshyra blir högre 2023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Högre intern försäljning då fler bilar kommer repareras och servas samt dyrare reservdelar.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Lägre övriga intäkter pga. färre arbetsfordon i staden 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Ökade rörelsekostnader då reservdelar blir dyrare.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800" dirty="0"/>
              <a:t>Ökade personalkostnader då fler bilar repareras och servas, kvalitén och säkerheten på stadens bilar stärks och arbetsmiljön stärks</a:t>
            </a:r>
            <a:endParaRPr lang="sv-SE" dirty="0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A546573B-DE53-4B13-8C29-D37496BDBE29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83901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9D19C373-BBE8-45BB-8E30-B48B2D0B1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628" y="1228725"/>
            <a:ext cx="43688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556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DF6E1662-D757-4491-A730-96231D63F13A}"/>
    </a:ext>
  </a:extLst>
</a:theme>
</file>

<file path=ppt/theme/theme2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EE2A4D9C-AAD2-474A-9F50-E210451A38EF}"/>
    </a:ext>
  </a:extLst>
</a:theme>
</file>

<file path=ppt/theme/theme3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25BB4BDA-2E09-4FC3-A5BC-3D238FD25280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819EE5FF-161C-4DEC-B52F-281E3057CA84}"/>
    </a:ext>
  </a:extLst>
</a:theme>
</file>

<file path=ppt/theme/theme5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3F5FB16A-9CF0-49A8-974C-C3CA50FBE944}"/>
    </a:ext>
  </a:extLst>
</a:theme>
</file>

<file path=ppt/theme/theme6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A67B6AB9-DAF5-4E68-A6B3-208DDBCA4300}"/>
    </a:ext>
  </a:extLst>
</a:theme>
</file>

<file path=ppt/theme/theme7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940</Words>
  <Application>Microsoft Office PowerPoint</Application>
  <PresentationFormat>Bredbild</PresentationFormat>
  <Paragraphs>109</Paragraphs>
  <Slides>13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13</vt:i4>
      </vt:variant>
    </vt:vector>
  </HeadingPairs>
  <TitlesOfParts>
    <vt:vector size="23" baseType="lpstr">
      <vt:lpstr>Arial</vt:lpstr>
      <vt:lpstr>Arial Black</vt:lpstr>
      <vt:lpstr>Calibri</vt:lpstr>
      <vt:lpstr>Wingdings</vt:lpstr>
      <vt:lpstr>Göteborgs Stad – Grön dekor</vt:lpstr>
      <vt:lpstr>Göteborgs Stad – Röd dekor</vt:lpstr>
      <vt:lpstr>Göteborgs Stad – Prickar dekor</vt:lpstr>
      <vt:lpstr>Göteborgs Stad – Turkos dekor</vt:lpstr>
      <vt:lpstr>Göteborgs Stad – Lila dekor</vt:lpstr>
      <vt:lpstr>Göteborgs Stad – Gul dekor</vt:lpstr>
      <vt:lpstr>Budget 2023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2020-09-18T11:31:05Z</dcterms:created>
  <dcterms:modified xsi:type="dcterms:W3CDTF">2022-12-06T08:49:23Z</dcterms:modified>
</cp:coreProperties>
</file>