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71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794500" cy="9931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48BB0538-0079-6448-BC76-D3A5B2174425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7"/>
    <a:srgbClr val="119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34" autoAdjust="0"/>
  </p:normalViewPr>
  <p:slideViewPr>
    <p:cSldViewPr snapToGrid="0" snapToObjects="1">
      <p:cViewPr varScale="1">
        <p:scale>
          <a:sx n="85" d="100"/>
          <a:sy n="85" d="100"/>
        </p:scale>
        <p:origin x="1310" y="67"/>
      </p:cViewPr>
      <p:guideLst>
        <p:guide orient="horz" pos="22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98CA9-DE57-B14F-A397-678D974D9635}" type="datetimeFigureOut">
              <a:rPr lang="sv-SE" smtClean="0"/>
              <a:t>2021-03-03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D634F-C970-DB40-B753-1075062780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1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69882" y="2218879"/>
            <a:ext cx="6804236" cy="738664"/>
          </a:xfrm>
          <a:prstGeom prst="rect">
            <a:avLst/>
          </a:prstGeom>
        </p:spPr>
        <p:txBody>
          <a:bodyPr/>
          <a:lstStyle>
            <a:lvl1pPr>
              <a:defRPr sz="4800" b="1" i="0" kern="1200" cap="all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15836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2713"/>
            <a:ext cx="8101220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1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2143"/>
            <a:ext cx="6017889" cy="2763834"/>
          </a:xfrm>
          <a:prstGeom prst="rect">
            <a:avLst/>
          </a:prstGeom>
        </p:spPr>
        <p:txBody>
          <a:bodyPr vert="horz">
            <a:sp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Char char="•"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33269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49" y="741600"/>
            <a:ext cx="8215375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3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488950" y="1990800"/>
            <a:ext cx="5632616" cy="3163888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21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3942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1990800"/>
            <a:ext cx="4497046" cy="179741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  <a:p>
            <a:pPr lvl="0"/>
            <a:r>
              <a:rPr lang="sv-SE" dirty="0"/>
              <a:t>Text text text text text text text</a:t>
            </a:r>
            <a:br>
              <a:rPr lang="sv-SE" dirty="0"/>
            </a:br>
            <a:r>
              <a:rPr lang="sv-SE" dirty="0"/>
              <a:t>text text text text text</a:t>
            </a:r>
          </a:p>
        </p:txBody>
      </p:sp>
      <p:sp>
        <p:nvSpPr>
          <p:cNvPr id="6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5243822" y="1990800"/>
            <a:ext cx="3384550" cy="1900263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308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58297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0800"/>
            <a:ext cx="6017889" cy="1797415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text text text text text text text text text text text text text text text</a:t>
            </a:r>
          </a:p>
          <a:p>
            <a:pPr lvl="0"/>
            <a:r>
              <a:rPr lang="sv-SE" dirty="0"/>
              <a:t>Text text text text 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176012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49" y="1990800"/>
            <a:ext cx="7680273" cy="1428083"/>
          </a:xfrm>
          <a:prstGeom prst="rect">
            <a:avLst/>
          </a:prstGeom>
        </p:spPr>
        <p:txBody>
          <a:bodyPr vert="horz" wrap="square" numCol="2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Text </a:t>
            </a:r>
            <a:r>
              <a:rPr lang="sv-SE" dirty="0" err="1"/>
              <a:t>tvåspalt</a:t>
            </a:r>
            <a:r>
              <a:rPr lang="sv-SE" dirty="0"/>
              <a:t> text text text text text text text text text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5448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/>
              <a:t>Markeringsrubrik</a:t>
            </a:r>
          </a:p>
        </p:txBody>
      </p:sp>
    </p:spTree>
    <p:extLst>
      <p:ext uri="{BB962C8B-B14F-4D97-AF65-F5344CB8AC3E}">
        <p14:creationId xmlns:p14="http://schemas.microsoft.com/office/powerpoint/2010/main" val="21787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blå startbil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Mercedes Serial Bold"/>
          <a:ea typeface="+mj-ea"/>
          <a:cs typeface="Mercedes Serial Bold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3400" b="0" i="0" kern="1200">
          <a:solidFill>
            <a:schemeClr val="bg1"/>
          </a:solidFill>
          <a:latin typeface="DINOT"/>
          <a:ea typeface="+mn-ea"/>
          <a:cs typeface="DINO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lå sidfo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Förslag till vinstdisposition </a:t>
            </a:r>
            <a:br>
              <a:rPr lang="sv-SE" dirty="0"/>
            </a:b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2"/>
          </p:nvPr>
        </p:nvSpPr>
        <p:spPr>
          <a:xfrm>
            <a:off x="488949" y="1449486"/>
            <a:ext cx="8340257" cy="3360920"/>
          </a:xfrm>
        </p:spPr>
        <p:txBody>
          <a:bodyPr/>
          <a:lstStyle/>
          <a:p>
            <a:r>
              <a:rPr lang="sv-SE" sz="2800" dirty="0"/>
              <a:t>Till årsstämmans förfogande står (kronor):</a:t>
            </a:r>
          </a:p>
          <a:p>
            <a:endParaRPr lang="sv-SE" sz="2800" dirty="0"/>
          </a:p>
          <a:p>
            <a:r>
              <a:rPr lang="sv-SE" sz="2000" dirty="0"/>
              <a:t>Ingående balanserade vinstmedel 	      			319 274 446 kr		</a:t>
            </a:r>
          </a:p>
          <a:p>
            <a:r>
              <a:rPr lang="sv-SE" sz="2000" dirty="0"/>
              <a:t>Förändring fond för utvecklingsutgifter		              267 574 kr</a:t>
            </a:r>
          </a:p>
          <a:p>
            <a:r>
              <a:rPr lang="sv-SE" sz="2000" dirty="0"/>
              <a:t>Årets resultat									  17 805 617 kr</a:t>
            </a:r>
          </a:p>
          <a:p>
            <a:r>
              <a:rPr lang="sv-SE" sz="2000" dirty="0"/>
              <a:t>Summa											337 347 637 kr</a:t>
            </a:r>
            <a:r>
              <a:rPr lang="sv-SE" dirty="0"/>
              <a:t>	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1E6D147-23FD-4D2F-BE2A-56413BBD4845}"/>
              </a:ext>
            </a:extLst>
          </p:cNvPr>
          <p:cNvSpPr txBox="1"/>
          <p:nvPr/>
        </p:nvSpPr>
        <p:spPr>
          <a:xfrm>
            <a:off x="6275294" y="242047"/>
            <a:ext cx="1963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Handling nr 10</a:t>
            </a:r>
          </a:p>
          <a:p>
            <a:r>
              <a:rPr lang="sv-SE" dirty="0"/>
              <a:t>2021-03-11</a:t>
            </a:r>
          </a:p>
        </p:txBody>
      </p:sp>
    </p:spTree>
    <p:extLst>
      <p:ext uri="{BB962C8B-B14F-4D97-AF65-F5344CB8AC3E}">
        <p14:creationId xmlns:p14="http://schemas.microsoft.com/office/powerpoint/2010/main" val="10244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488950" y="678180"/>
            <a:ext cx="8158297" cy="1668149"/>
          </a:xfrm>
        </p:spPr>
        <p:txBody>
          <a:bodyPr/>
          <a:lstStyle/>
          <a:p>
            <a:r>
              <a:rPr lang="sv-SE" sz="3200" dirty="0"/>
              <a:t>Styrelsen föreslår att ovanstående medel disponeras enligt följande:</a:t>
            </a:r>
          </a:p>
          <a:p>
            <a:endParaRPr lang="sv-SE" sz="320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2"/>
          </p:nvPr>
        </p:nvSpPr>
        <p:spPr>
          <a:xfrm>
            <a:off x="309068" y="2667000"/>
            <a:ext cx="8557614" cy="1865126"/>
          </a:xfrm>
        </p:spPr>
        <p:txBody>
          <a:bodyPr/>
          <a:lstStyle/>
          <a:p>
            <a:r>
              <a:rPr lang="sv-SE" dirty="0"/>
              <a:t>Utdelning till aktieägare (1 296,9 kr/aktie)     </a:t>
            </a:r>
            <a:r>
              <a:rPr lang="sv-SE" sz="2800" dirty="0"/>
              <a:t>12</a:t>
            </a:r>
            <a:r>
              <a:rPr lang="sv-SE" dirty="0"/>
              <a:t> </a:t>
            </a:r>
            <a:r>
              <a:rPr lang="sv-SE" sz="2800" dirty="0"/>
              <a:t>969 000 kr</a:t>
            </a:r>
          </a:p>
          <a:p>
            <a:r>
              <a:rPr lang="sv-SE" dirty="0"/>
              <a:t>I ny räkning balanseras</a:t>
            </a:r>
            <a:r>
              <a:rPr lang="sv-SE" sz="2800" dirty="0"/>
              <a:t>				            324 378 637 kr</a:t>
            </a:r>
          </a:p>
          <a:p>
            <a:r>
              <a:rPr lang="sv-SE" dirty="0"/>
              <a:t>Summa</a:t>
            </a:r>
            <a:r>
              <a:rPr lang="sv-SE" sz="2800" dirty="0"/>
              <a:t>										   337 347 637 kr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6922224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982BEC9E-6935-467E-AC60-AF6E2C3A2E75}"/>
    </a:ext>
  </a:extLst>
</a:theme>
</file>

<file path=ppt/theme/theme2.xml><?xml version="1.0" encoding="utf-8"?>
<a:theme xmlns:a="http://schemas.openxmlformats.org/drawingml/2006/main" name="Sidf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0029D0E0-3826-4DB4-AA5E-119C41FA736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Gårdsten_2015_blå_mall</Template>
  <TotalTime>99</TotalTime>
  <Words>124</Words>
  <Application>Microsoft Office PowerPoint</Application>
  <PresentationFormat>Bildspel på skärmen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DINOT</vt:lpstr>
      <vt:lpstr>Mercedes Serial Bold</vt:lpstr>
      <vt:lpstr>Anpassad formgivning</vt:lpstr>
      <vt:lpstr>Sidfot</vt:lpstr>
      <vt:lpstr>PowerPoint-presentation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Christina Wilhelmsson</dc:creator>
  <cp:keywords/>
  <dc:description/>
  <cp:lastModifiedBy>Karin Burö</cp:lastModifiedBy>
  <cp:revision>17</cp:revision>
  <cp:lastPrinted>2020-02-10T14:24:17Z</cp:lastPrinted>
  <dcterms:created xsi:type="dcterms:W3CDTF">2016-02-22T10:23:40Z</dcterms:created>
  <dcterms:modified xsi:type="dcterms:W3CDTF">2021-03-03T15:55:48Z</dcterms:modified>
  <cp:category/>
</cp:coreProperties>
</file>