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672" r:id="rId2"/>
    <p:sldMasterId id="2147484677" r:id="rId3"/>
  </p:sldMasterIdLst>
  <p:notesMasterIdLst>
    <p:notesMasterId r:id="rId36"/>
  </p:notesMasterIdLst>
  <p:sldIdLst>
    <p:sldId id="257" r:id="rId4"/>
    <p:sldId id="258" r:id="rId5"/>
    <p:sldId id="2145706993" r:id="rId6"/>
    <p:sldId id="2145706991" r:id="rId7"/>
    <p:sldId id="2145707002" r:id="rId8"/>
    <p:sldId id="265" r:id="rId9"/>
    <p:sldId id="266" r:id="rId10"/>
    <p:sldId id="272" r:id="rId11"/>
    <p:sldId id="271" r:id="rId12"/>
    <p:sldId id="259" r:id="rId13"/>
    <p:sldId id="2145706995" r:id="rId14"/>
    <p:sldId id="263" r:id="rId15"/>
    <p:sldId id="9501" r:id="rId16"/>
    <p:sldId id="9503" r:id="rId17"/>
    <p:sldId id="9504" r:id="rId18"/>
    <p:sldId id="9505" r:id="rId19"/>
    <p:sldId id="9507" r:id="rId20"/>
    <p:sldId id="9508" r:id="rId21"/>
    <p:sldId id="9509" r:id="rId22"/>
    <p:sldId id="9506" r:id="rId23"/>
    <p:sldId id="2208" r:id="rId24"/>
    <p:sldId id="2145706996" r:id="rId25"/>
    <p:sldId id="2145706997" r:id="rId26"/>
    <p:sldId id="2145706998" r:id="rId27"/>
    <p:sldId id="2145706999" r:id="rId28"/>
    <p:sldId id="264" r:id="rId29"/>
    <p:sldId id="268" r:id="rId30"/>
    <p:sldId id="261" r:id="rId31"/>
    <p:sldId id="304" r:id="rId32"/>
    <p:sldId id="2145707003" r:id="rId33"/>
    <p:sldId id="2145707000" r:id="rId34"/>
    <p:sldId id="2145707001" r:id="rId3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3" autoAdjust="0"/>
    <p:restoredTop sz="86467" autoAdjust="0"/>
  </p:normalViewPr>
  <p:slideViewPr>
    <p:cSldViewPr snapToGrid="0">
      <p:cViewPr varScale="1">
        <p:scale>
          <a:sx n="71" d="100"/>
          <a:sy n="71" d="100"/>
        </p:scale>
        <p:origin x="240" y="58"/>
      </p:cViewPr>
      <p:guideLst/>
    </p:cSldViewPr>
  </p:slideViewPr>
  <p:outlineViewPr>
    <p:cViewPr>
      <p:scale>
        <a:sx n="33" d="100"/>
        <a:sy n="33" d="100"/>
      </p:scale>
      <p:origin x="0" y="-811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64CD5-985B-4BC8-90D4-F8BF5AAD4D03}" type="datetimeFigureOut">
              <a:rPr lang="sv-SE" smtClean="0"/>
              <a:t>2026-03-12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902BB-CBCD-4CDE-9EA7-16C111CBCDC8}" type="slidenum">
              <a:rPr lang="sv-SE" smtClean="0"/>
              <a:t>‹#›</a:t>
            </a:fld>
            <a:endParaRPr lang="sv-SE"/>
          </a:p>
        </p:txBody>
      </p:sp>
    </p:spTree>
    <p:extLst>
      <p:ext uri="{BB962C8B-B14F-4D97-AF65-F5344CB8AC3E}">
        <p14:creationId xmlns:p14="http://schemas.microsoft.com/office/powerpoint/2010/main" val="16537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5</a:t>
            </a:fld>
            <a:endParaRPr lang="sv-SE"/>
          </a:p>
        </p:txBody>
      </p:sp>
    </p:spTree>
    <p:extLst>
      <p:ext uri="{BB962C8B-B14F-4D97-AF65-F5344CB8AC3E}">
        <p14:creationId xmlns:p14="http://schemas.microsoft.com/office/powerpoint/2010/main" val="1024509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Calibri"/>
                <a:ea typeface="Calibri"/>
                <a:cs typeface="Calibri"/>
              </a:rPr>
              <a:t>Beskrev</a:t>
            </a:r>
            <a:r>
              <a:rPr lang="en-US" dirty="0">
                <a:latin typeface="Calibri"/>
                <a:ea typeface="Calibri"/>
                <a:cs typeface="Calibri"/>
              </a:rPr>
              <a:t> </a:t>
            </a:r>
            <a:r>
              <a:rPr lang="en-US" dirty="0" err="1">
                <a:latin typeface="Calibri"/>
                <a:ea typeface="Calibri"/>
                <a:cs typeface="Calibri"/>
              </a:rPr>
              <a:t>områden</a:t>
            </a:r>
            <a:r>
              <a:rPr lang="en-US" dirty="0">
                <a:latin typeface="Calibri"/>
                <a:ea typeface="Calibri"/>
                <a:cs typeface="Calibri"/>
              </a:rPr>
              <a:t> för er </a:t>
            </a:r>
            <a:r>
              <a:rPr lang="en-US" dirty="0" err="1">
                <a:latin typeface="Calibri"/>
                <a:ea typeface="Calibri"/>
                <a:cs typeface="Calibri"/>
              </a:rPr>
              <a:t>på</a:t>
            </a:r>
            <a:r>
              <a:rPr lang="en-US" dirty="0">
                <a:latin typeface="Calibri"/>
                <a:ea typeface="Calibri"/>
                <a:cs typeface="Calibri"/>
              </a:rPr>
              <a:t> </a:t>
            </a:r>
            <a:r>
              <a:rPr lang="en-US" dirty="0" err="1">
                <a:latin typeface="Calibri"/>
                <a:ea typeface="Calibri"/>
                <a:cs typeface="Calibri"/>
              </a:rPr>
              <a:t>rådets</a:t>
            </a:r>
            <a:r>
              <a:rPr lang="en-US" dirty="0">
                <a:latin typeface="Calibri"/>
                <a:ea typeface="Calibri"/>
                <a:cs typeface="Calibri"/>
              </a:rPr>
              <a:t> mote I </a:t>
            </a:r>
            <a:r>
              <a:rPr lang="en-US" dirty="0" err="1">
                <a:latin typeface="Calibri"/>
                <a:ea typeface="Calibri"/>
                <a:cs typeface="Calibri"/>
              </a:rPr>
              <a:t>slutet</a:t>
            </a:r>
            <a:r>
              <a:rPr lang="en-US" dirty="0">
                <a:latin typeface="Calibri"/>
                <a:ea typeface="Calibri"/>
                <a:cs typeface="Calibri"/>
              </a:rPr>
              <a:t> av </a:t>
            </a:r>
            <a:r>
              <a:rPr lang="en-US" dirty="0" err="1">
                <a:latin typeface="Calibri"/>
                <a:ea typeface="Calibri"/>
                <a:cs typeface="Calibri"/>
              </a:rPr>
              <a:t>januar</a:t>
            </a:r>
            <a:endParaRPr lang="en-US" dirty="0">
              <a:latin typeface="Calibri"/>
              <a:ea typeface="Calibri"/>
              <a:cs typeface="Calibri"/>
            </a:endParaRPr>
          </a:p>
          <a:p>
            <a:endParaRPr lang="sv-SE" dirty="0"/>
          </a:p>
        </p:txBody>
      </p:sp>
      <p:sp>
        <p:nvSpPr>
          <p:cNvPr id="4" name="Platshållare för datum 3"/>
          <p:cNvSpPr>
            <a:spLocks noGrp="1"/>
          </p:cNvSpPr>
          <p:nvPr>
            <p:ph type="dt" idx="10"/>
          </p:nvPr>
        </p:nvSpPr>
        <p:spPr/>
        <p:txBody>
          <a:bodyPr/>
          <a:lstStyle/>
          <a:p>
            <a:fld id="{72532145-269E-4DEC-A5F5-E687CD17D124}" type="datetime1">
              <a:rPr lang="sv-SE" smtClean="0"/>
              <a:t>2026-03-12</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28</a:t>
            </a:fld>
            <a:endParaRPr lang="sv-SE"/>
          </a:p>
        </p:txBody>
      </p:sp>
    </p:spTree>
    <p:extLst>
      <p:ext uri="{BB962C8B-B14F-4D97-AF65-F5344CB8AC3E}">
        <p14:creationId xmlns:p14="http://schemas.microsoft.com/office/powerpoint/2010/main" val="954536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b="1" dirty="0"/>
              <a:t>Ledningssystemet finns</a:t>
            </a:r>
          </a:p>
          <a:p>
            <a:r>
              <a:rPr lang="sv-SE" dirty="0"/>
              <a:t>Vi har ett ledningssystem som beskriver hur verksamheten ska arbeta med kvalitet.</a:t>
            </a:r>
          </a:p>
          <a:p>
            <a:r>
              <a:rPr lang="sv-SE" dirty="0"/>
              <a:t>Men behöver jobba med hur vi gör det mer tillgänglig för chefer och medarbetare</a:t>
            </a:r>
          </a:p>
          <a:p>
            <a:r>
              <a:rPr lang="sv-SE" b="1" dirty="0"/>
              <a:t>2. Uppföljningen är avgörande</a:t>
            </a:r>
          </a:p>
          <a:p>
            <a:r>
              <a:rPr lang="sv-SE" dirty="0"/>
              <a:t>analys av avvikelser</a:t>
            </a:r>
          </a:p>
          <a:p>
            <a:r>
              <a:rPr lang="sv-SE" dirty="0"/>
              <a:t>lärande</a:t>
            </a:r>
          </a:p>
          <a:p>
            <a:r>
              <a:rPr lang="sv-SE" dirty="0"/>
              <a:t>förbättringar</a:t>
            </a:r>
          </a:p>
          <a:p>
            <a:r>
              <a:rPr lang="sv-SE" b="1" dirty="0"/>
              <a:t>3. Vi behöver förenkla och förtydliga</a:t>
            </a:r>
          </a:p>
          <a:p>
            <a:r>
              <a:rPr lang="sv-SE" dirty="0"/>
              <a:t>Vi ser också att vissa delar behöver bli </a:t>
            </a:r>
            <a:r>
              <a:rPr lang="sv-SE" b="1" dirty="0"/>
              <a:t>tydligare och enklare att använda i verksamheten</a:t>
            </a:r>
            <a:r>
              <a:rPr lang="sv-SE" dirty="0"/>
              <a:t>.</a:t>
            </a:r>
          </a:p>
          <a:p>
            <a:r>
              <a:rPr lang="en-US" dirty="0">
                <a:latin typeface="Calibri"/>
                <a:ea typeface="Calibri"/>
                <a:cs typeface="Calibri"/>
              </a:rPr>
              <a:t>4. </a:t>
            </a:r>
            <a:r>
              <a:rPr lang="sv-SE" dirty="0"/>
              <a:t>Ett ledningssystem kan beskriva hur arbetet ska göras.</a:t>
            </a:r>
            <a:br>
              <a:rPr lang="sv-SE" dirty="0"/>
            </a:br>
            <a:r>
              <a:rPr lang="sv-SE" dirty="0"/>
              <a:t>Men kvalitet i praktiken handlar också om </a:t>
            </a:r>
            <a:r>
              <a:rPr lang="sv-SE" b="1" dirty="0"/>
              <a:t>kompetens och bemanning</a:t>
            </a:r>
            <a:r>
              <a:rPr lang="sv-SE" dirty="0"/>
              <a:t>.</a:t>
            </a:r>
          </a:p>
          <a:p>
            <a:r>
              <a:rPr lang="sv-SE" dirty="0"/>
              <a:t>Och:</a:t>
            </a:r>
          </a:p>
          <a:p>
            <a:r>
              <a:rPr lang="sv-SE" dirty="0"/>
              <a:t>Kompetensförsörjning är därför en av de viktigaste kvalitetsfrågorna framåt.</a:t>
            </a:r>
          </a:p>
          <a:p>
            <a:endParaRPr lang="en-US" dirty="0">
              <a:latin typeface="Calibri"/>
              <a:ea typeface="Calibri"/>
              <a:cs typeface="Calibri"/>
            </a:endParaRPr>
          </a:p>
        </p:txBody>
      </p:sp>
      <p:sp>
        <p:nvSpPr>
          <p:cNvPr id="4" name="Date Placeholder 3"/>
          <p:cNvSpPr>
            <a:spLocks noGrp="1"/>
          </p:cNvSpPr>
          <p:nvPr>
            <p:ph type="dt" idx="1"/>
          </p:nvPr>
        </p:nvSpPr>
        <p:spPr/>
        <p:txBody>
          <a:bodyPr/>
          <a:lstStyle/>
          <a:p>
            <a:fld id="{F995FFDC-F934-4037-B505-500B08CD3B8C}" type="datetime1">
              <a:rPr lang="sv-SE" smtClean="0"/>
              <a:t>2026-03-12</a:t>
            </a:fld>
            <a:endParaRPr lang="sv-SE"/>
          </a:p>
        </p:txBody>
      </p:sp>
      <p:sp>
        <p:nvSpPr>
          <p:cNvPr id="5" name="Slide Number Placeholder 4"/>
          <p:cNvSpPr>
            <a:spLocks noGrp="1"/>
          </p:cNvSpPr>
          <p:nvPr>
            <p:ph type="sldNum" sz="quarter" idx="5"/>
          </p:nvPr>
        </p:nvSpPr>
        <p:spPr/>
        <p:txBody>
          <a:bodyPr/>
          <a:lstStyle/>
          <a:p>
            <a:fld id="{4B1086EF-3011-429C-976B-61D9CA3A2B54}" type="slidenum">
              <a:rPr lang="sv-SE" smtClean="0"/>
              <a:t>29</a:t>
            </a:fld>
            <a:endParaRPr lang="sv-SE"/>
          </a:p>
        </p:txBody>
      </p:sp>
    </p:spTree>
    <p:extLst>
      <p:ext uri="{BB962C8B-B14F-4D97-AF65-F5344CB8AC3E}">
        <p14:creationId xmlns:p14="http://schemas.microsoft.com/office/powerpoint/2010/main" val="4217833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2026-03-12</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30</a:t>
            </a:fld>
            <a:endParaRPr lang="sv-SE"/>
          </a:p>
        </p:txBody>
      </p:sp>
    </p:spTree>
    <p:extLst>
      <p:ext uri="{BB962C8B-B14F-4D97-AF65-F5344CB8AC3E}">
        <p14:creationId xmlns:p14="http://schemas.microsoft.com/office/powerpoint/2010/main" val="81273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Exempel på verksamheter som PO samverkar med (uppsökeri och nätverkande) är aktivitetshusen, Gyllenkroken, Fontänhuset, frivilligcentraler, </a:t>
            </a:r>
            <a:r>
              <a:rPr lang="sv-SE" dirty="0" err="1"/>
              <a:t>Hälsoteken</a:t>
            </a:r>
            <a:r>
              <a:rPr lang="sv-SE" dirty="0"/>
              <a:t>, kyrkor/församlingar, anhörigstöd, </a:t>
            </a:r>
            <a:r>
              <a:rPr lang="sv-SE" dirty="0" err="1"/>
              <a:t>Finsam</a:t>
            </a:r>
            <a:r>
              <a:rPr lang="sv-SE" dirty="0"/>
              <a:t>, Räddningsmissionen, Stadsmissionen samt verksamheter för äldre och unga vuxna.</a:t>
            </a:r>
          </a:p>
          <a:p>
            <a:pPr marL="171450" indent="-171450">
              <a:buFont typeface="Arial" panose="020B0604020202020204" pitchFamily="34" charset="0"/>
              <a:buChar char="•"/>
            </a:pPr>
            <a:endParaRPr lang="sv-SE" sz="1800" dirty="0">
              <a:effectLst/>
              <a:latin typeface="Calibri" panose="020F0502020204030204" pitchFamily="34" charset="0"/>
              <a:ea typeface="Calibri" panose="020F0502020204030204" pitchFamily="34" charset="0"/>
            </a:endParaRP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6</a:t>
            </a:fld>
            <a:endParaRPr lang="sv-SE"/>
          </a:p>
        </p:txBody>
      </p:sp>
    </p:spTree>
    <p:extLst>
      <p:ext uri="{BB962C8B-B14F-4D97-AF65-F5344CB8AC3E}">
        <p14:creationId xmlns:p14="http://schemas.microsoft.com/office/powerpoint/2010/main" val="153633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endParaRPr lang="sv-SE" sz="1800" b="0" i="0" u="none" strike="noStrike" baseline="0" dirty="0">
              <a:solidFill>
                <a:srgbClr val="000000"/>
              </a:solidFill>
              <a:latin typeface="Times New Roman" panose="02020603050405020304" pitchFamily="18" charset="0"/>
            </a:endParaRPr>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7</a:t>
            </a:fld>
            <a:endParaRPr lang="sv-SE"/>
          </a:p>
        </p:txBody>
      </p:sp>
    </p:spTree>
    <p:extLst>
      <p:ext uri="{BB962C8B-B14F-4D97-AF65-F5344CB8AC3E}">
        <p14:creationId xmlns:p14="http://schemas.microsoft.com/office/powerpoint/2010/main" val="2349782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dirty="0">
                <a:effectLst/>
                <a:latin typeface="Calibri" panose="020F0502020204030204" pitchFamily="34" charset="0"/>
                <a:ea typeface="Calibri" panose="020F0502020204030204" pitchFamily="34" charset="0"/>
              </a:rPr>
              <a:t>Bräcke Diakoni krediterar skillnaden mellan total tid för 19 ombud och faktisk utförd tid per månad till Göteborgs Stad.</a:t>
            </a:r>
            <a:endParaRPr lang="sv-SE" sz="1800" dirty="0">
              <a:effectLst/>
              <a:latin typeface="Calibri" panose="020F0502020204030204" pitchFamily="34" charset="0"/>
              <a:ea typeface="Calibri" panose="020F0502020204030204" pitchFamily="34" charset="0"/>
            </a:endParaRPr>
          </a:p>
          <a:p>
            <a:pPr marL="0" indent="0">
              <a:buFont typeface="Arial" panose="020B0604020202020204" pitchFamily="34" charset="0"/>
              <a:buNone/>
            </a:pPr>
            <a:endParaRPr lang="sv-SE" sz="1200" dirty="0">
              <a:effectLst/>
              <a:latin typeface="Calibri" panose="020F0502020204030204" pitchFamily="34" charset="0"/>
              <a:ea typeface="Calibri" panose="020F0502020204030204" pitchFamily="34" charset="0"/>
            </a:endParaRP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8</a:t>
            </a:fld>
            <a:endParaRPr lang="sv-SE"/>
          </a:p>
        </p:txBody>
      </p:sp>
    </p:spTree>
    <p:extLst>
      <p:ext uri="{BB962C8B-B14F-4D97-AF65-F5344CB8AC3E}">
        <p14:creationId xmlns:p14="http://schemas.microsoft.com/office/powerpoint/2010/main" val="286204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9</a:t>
            </a:fld>
            <a:endParaRPr lang="sv-SE"/>
          </a:p>
        </p:txBody>
      </p:sp>
    </p:spTree>
    <p:extLst>
      <p:ext uri="{BB962C8B-B14F-4D97-AF65-F5344CB8AC3E}">
        <p14:creationId xmlns:p14="http://schemas.microsoft.com/office/powerpoint/2010/main" val="1865657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2026-03-12</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10</a:t>
            </a:fld>
            <a:endParaRPr lang="sv-SE"/>
          </a:p>
        </p:txBody>
      </p:sp>
    </p:spTree>
    <p:extLst>
      <p:ext uri="{BB962C8B-B14F-4D97-AF65-F5344CB8AC3E}">
        <p14:creationId xmlns:p14="http://schemas.microsoft.com/office/powerpoint/2010/main" val="812735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21</a:t>
            </a:fld>
            <a:endParaRPr lang="sv-SE"/>
          </a:p>
        </p:txBody>
      </p:sp>
    </p:spTree>
    <p:extLst>
      <p:ext uri="{BB962C8B-B14F-4D97-AF65-F5344CB8AC3E}">
        <p14:creationId xmlns:p14="http://schemas.microsoft.com/office/powerpoint/2010/main" val="2205057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cs typeface="Arial"/>
            </a:endParaRPr>
          </a:p>
          <a:p>
            <a:r>
              <a:rPr lang="sv-SE" dirty="0"/>
              <a:t>Man kan säga att SOSFS 2011:9 beskriver </a:t>
            </a:r>
            <a:r>
              <a:rPr lang="sv-SE" b="1" dirty="0"/>
              <a:t>hur en organisation ska arbeta för att upptäcka brister, lära av dem och förbättra verksamheten.</a:t>
            </a:r>
          </a:p>
          <a:p>
            <a:r>
              <a:rPr lang="sv-SE" b="1" dirty="0"/>
              <a:t>Det finns ett system för kvalitet</a:t>
            </a:r>
          </a:p>
          <a:p>
            <a:r>
              <a:rPr lang="sv-SE" dirty="0"/>
              <a:t>Det finns krav på:</a:t>
            </a:r>
          </a:p>
          <a:p>
            <a:r>
              <a:rPr lang="sv-SE" dirty="0"/>
              <a:t>struktur</a:t>
            </a:r>
          </a:p>
          <a:p>
            <a:r>
              <a:rPr lang="sv-SE" dirty="0"/>
              <a:t>uppföljning</a:t>
            </a:r>
          </a:p>
          <a:p>
            <a:r>
              <a:rPr lang="sv-SE" dirty="0"/>
              <a:t>förbättring.</a:t>
            </a:r>
          </a:p>
          <a:p>
            <a:endParaRPr lang="sv-SE" b="1" dirty="0"/>
          </a:p>
          <a:p>
            <a:r>
              <a:rPr lang="sv-SE" dirty="0"/>
              <a:t>verksamheter ska arbeta </a:t>
            </a:r>
            <a:r>
              <a:rPr lang="sv-SE" b="1" dirty="0"/>
              <a:t>systematiskt med kvalitet</a:t>
            </a:r>
          </a:p>
          <a:p>
            <a:endParaRPr lang="sv-SE" b="1" dirty="0">
              <a:cs typeface="Arial"/>
            </a:endParaRPr>
          </a:p>
          <a:p>
            <a:r>
              <a:rPr lang="sv-SE"/>
              <a:t>Ett ledningssystem är bara bra </a:t>
            </a:r>
            <a:r>
              <a:rPr lang="sv-SE" b="1"/>
              <a:t>om man använder det för att följa upp och förbättra verksamheten.</a:t>
            </a:r>
            <a:endParaRPr lang="sv-SE"/>
          </a:p>
          <a:p>
            <a:endParaRPr lang="sv-SE" b="1" dirty="0"/>
          </a:p>
          <a:p>
            <a:r>
              <a:rPr lang="sv-SE" dirty="0"/>
              <a:t>Ett ledningssystem skapar struktur, men kvalitet skapas i det dagliga arbetet i verksamheten.</a:t>
            </a:r>
          </a:p>
          <a:p>
            <a:r>
              <a:rPr lang="sv-SE" dirty="0"/>
              <a:t>Det är i mötet mellan brukaren och medarbetaren som </a:t>
            </a:r>
            <a:r>
              <a:rPr lang="sv-SE"/>
              <a:t>kvalitet uppstår</a:t>
            </a:r>
          </a:p>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26</a:t>
            </a:fld>
            <a:endParaRPr lang="sv-SE"/>
          </a:p>
        </p:txBody>
      </p:sp>
    </p:spTree>
    <p:extLst>
      <p:ext uri="{BB962C8B-B14F-4D97-AF65-F5344CB8AC3E}">
        <p14:creationId xmlns:p14="http://schemas.microsoft.com/office/powerpoint/2010/main" val="1694414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Man kan säga att föreskriften beskriver </a:t>
            </a:r>
            <a:r>
              <a:rPr lang="sv-SE" b="1" dirty="0"/>
              <a:t>hur organisationer ska lära av sina misstag och förbättra verksamheten</a:t>
            </a:r>
            <a:r>
              <a:rPr lang="sv-SE" dirty="0"/>
              <a:t>.</a:t>
            </a:r>
          </a:p>
          <a:p>
            <a:endParaRPr lang="sv-SE" dirty="0"/>
          </a:p>
          <a:p>
            <a:r>
              <a:rPr lang="sv-SE" b="1" dirty="0"/>
              <a:t>Avvikelse</a:t>
            </a:r>
          </a:p>
          <a:p>
            <a:r>
              <a:rPr lang="sv-SE" dirty="0"/>
              <a:t>När något </a:t>
            </a:r>
            <a:r>
              <a:rPr lang="sv-SE" b="1" dirty="0"/>
              <a:t>inte blev som det skulle</a:t>
            </a:r>
            <a:r>
              <a:rPr lang="sv-SE" dirty="0"/>
              <a:t>.</a:t>
            </a:r>
          </a:p>
          <a:p>
            <a:r>
              <a:rPr lang="sv-SE" dirty="0"/>
              <a:t>Exempel:</a:t>
            </a:r>
          </a:p>
          <a:p>
            <a:r>
              <a:rPr lang="sv-SE" dirty="0"/>
              <a:t>stöd inte utfört</a:t>
            </a:r>
          </a:p>
          <a:p>
            <a:r>
              <a:rPr lang="sv-SE" dirty="0"/>
              <a:t>brister i bemötande</a:t>
            </a:r>
          </a:p>
          <a:p>
            <a:r>
              <a:rPr lang="sv-SE" dirty="0"/>
              <a:t>rutiner inte följts</a:t>
            </a:r>
          </a:p>
          <a:p>
            <a:r>
              <a:rPr lang="sv-SE" dirty="0"/>
              <a:t>Syfte:</a:t>
            </a:r>
          </a:p>
          <a:p>
            <a:r>
              <a:rPr lang="sv-SE" dirty="0"/>
              <a:t>inte att hitta syndabockar</a:t>
            </a:r>
            <a:br>
              <a:rPr lang="sv-SE" dirty="0"/>
            </a:br>
            <a:r>
              <a:rPr lang="sv-SE" dirty="0"/>
              <a:t>utan att upptäcka problem.</a:t>
            </a:r>
          </a:p>
          <a:p>
            <a:r>
              <a:rPr lang="sv-SE" b="1" dirty="0"/>
              <a:t>Avvikelser är en viktig kunskapskälla</a:t>
            </a:r>
          </a:p>
          <a:p>
            <a:r>
              <a:rPr lang="sv-SE" dirty="0"/>
              <a:t>Många tror att avvikelser betyder att något gått fel.</a:t>
            </a:r>
          </a:p>
          <a:p>
            <a:r>
              <a:rPr lang="sv-SE" dirty="0"/>
              <a:t>De är ett sätt att </a:t>
            </a:r>
            <a:r>
              <a:rPr lang="sv-SE" b="1" dirty="0"/>
              <a:t>upptäcka problem i verksamheten</a:t>
            </a:r>
            <a:r>
              <a:rPr lang="sv-SE" dirty="0"/>
              <a:t>.</a:t>
            </a:r>
          </a:p>
          <a:p>
            <a:endParaRPr lang="sv-SE" dirty="0"/>
          </a:p>
          <a:p>
            <a:r>
              <a:rPr lang="sv-SE" b="1" dirty="0"/>
              <a:t>Lex Sarah</a:t>
            </a:r>
          </a:p>
          <a:p>
            <a:r>
              <a:rPr lang="sv-SE" dirty="0"/>
              <a:t>När det handlar om </a:t>
            </a:r>
            <a:r>
              <a:rPr lang="sv-SE" b="1" dirty="0"/>
              <a:t>allvarliga missförhållanden</a:t>
            </a:r>
            <a:r>
              <a:rPr lang="sv-SE" dirty="0"/>
              <a:t>.</a:t>
            </a:r>
          </a:p>
          <a:p>
            <a:r>
              <a:rPr lang="sv-SE" dirty="0"/>
              <a:t>Exempel:</a:t>
            </a:r>
          </a:p>
          <a:p>
            <a:r>
              <a:rPr lang="sv-SE" dirty="0"/>
              <a:t>kränkningar</a:t>
            </a:r>
          </a:p>
          <a:p>
            <a:r>
              <a:rPr lang="sv-SE" dirty="0"/>
              <a:t>brister i omsorg</a:t>
            </a:r>
          </a:p>
          <a:p>
            <a:r>
              <a:rPr lang="sv-SE" dirty="0"/>
              <a:t>allvarliga risker</a:t>
            </a:r>
          </a:p>
          <a:p>
            <a:r>
              <a:rPr lang="sv-SE" dirty="0"/>
              <a:t>Poängen:</a:t>
            </a:r>
          </a:p>
          <a:p>
            <a:r>
              <a:rPr lang="sv-SE" dirty="0"/>
              <a:t>Lex Sarah ska göra att allvarliga brister </a:t>
            </a:r>
            <a:r>
              <a:rPr lang="sv-SE" b="1" dirty="0"/>
              <a:t>kommer fram och åtgärdas</a:t>
            </a:r>
            <a:r>
              <a:rPr lang="sv-SE" dirty="0"/>
              <a:t>.</a:t>
            </a:r>
          </a:p>
          <a:p>
            <a:endParaRPr lang="sv-SE" dirty="0"/>
          </a:p>
          <a:p>
            <a:r>
              <a:rPr lang="sv-SE" dirty="0"/>
              <a:t>Lex Sarah finns för att skydda den enskilde brukaren</a:t>
            </a:r>
          </a:p>
          <a:p>
            <a:r>
              <a:rPr lang="sv-SE" dirty="0"/>
              <a:t>Allvarliga missförhållanden ska </a:t>
            </a:r>
            <a:r>
              <a:rPr lang="sv-SE" b="1" dirty="0"/>
              <a:t>inte döljas utan utredas</a:t>
            </a:r>
            <a:r>
              <a:rPr lang="sv-SE" dirty="0"/>
              <a:t>.</a:t>
            </a:r>
          </a:p>
          <a:p>
            <a:endParaRPr lang="sv-SE" dirty="0"/>
          </a:p>
          <a:p>
            <a:r>
              <a:rPr lang="sv-SE" b="1" dirty="0"/>
              <a:t>avvikelser och Lex Sarah</a:t>
            </a:r>
            <a:r>
              <a:rPr lang="sv-SE" dirty="0"/>
              <a:t>, säg gärna tydligt:</a:t>
            </a:r>
          </a:p>
          <a:p>
            <a:r>
              <a:rPr lang="sv-SE" dirty="0"/>
              <a:t>Det här handlar inte om att leta fel hos personal, utan om att organisationen ska kunna upptäcka brister och förbättra verksamheten.</a:t>
            </a:r>
          </a:p>
          <a:p>
            <a:endParaRPr lang="sv-SE" dirty="0"/>
          </a:p>
          <a:p>
            <a:endParaRPr lang="sv-SE" dirty="0"/>
          </a:p>
          <a:p>
            <a:endParaRPr lang="sv-SE" dirty="0"/>
          </a:p>
          <a:p>
            <a:r>
              <a:rPr lang="sv-SE" dirty="0"/>
              <a:t>Kvalitet handlar inte bara om regler – utan om hur vi följer upp och förbättrar verksamheten</a:t>
            </a:r>
          </a:p>
        </p:txBody>
      </p:sp>
      <p:sp>
        <p:nvSpPr>
          <p:cNvPr id="4" name="Platshållare för datum 3"/>
          <p:cNvSpPr>
            <a:spLocks noGrp="1"/>
          </p:cNvSpPr>
          <p:nvPr>
            <p:ph type="dt" idx="1"/>
          </p:nvPr>
        </p:nvSpPr>
        <p:spPr/>
        <p:txBody>
          <a:bodyPr/>
          <a:lstStyle/>
          <a:p>
            <a:fld id="{F995FFDC-F934-4037-B505-500B08CD3B8C}" type="datetime1">
              <a:rPr lang="sv-SE" smtClean="0"/>
              <a:t>2026-03-12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27</a:t>
            </a:fld>
            <a:endParaRPr lang="sv-SE"/>
          </a:p>
        </p:txBody>
      </p:sp>
    </p:spTree>
    <p:extLst>
      <p:ext uri="{BB962C8B-B14F-4D97-AF65-F5344CB8AC3E}">
        <p14:creationId xmlns:p14="http://schemas.microsoft.com/office/powerpoint/2010/main" val="185454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4705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r>
              <a:rPr lang="sv-SE" dirty="0"/>
              <a:t>för att lägga till en bild</a:t>
            </a:r>
            <a:endParaRPr lang="en-US" dirty="0"/>
          </a:p>
        </p:txBody>
      </p:sp>
    </p:spTree>
    <p:extLst>
      <p:ext uri="{BB962C8B-B14F-4D97-AF65-F5344CB8AC3E}">
        <p14:creationId xmlns:p14="http://schemas.microsoft.com/office/powerpoint/2010/main" val="745473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chemeClr val="accent1"/>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dirty="0"/>
              <a:t>Rubrik på</a:t>
            </a:r>
            <a:br>
              <a:rPr lang="sv-SE" dirty="0"/>
            </a:br>
            <a:r>
              <a:rPr lang="sv-SE" dirty="0"/>
              <a:t>två rader</a:t>
            </a:r>
            <a:endParaRPr lang="en-US" dirty="0"/>
          </a:p>
        </p:txBody>
      </p:sp>
    </p:spTree>
    <p:extLst>
      <p:ext uri="{BB962C8B-B14F-4D97-AF65-F5344CB8AC3E}">
        <p14:creationId xmlns:p14="http://schemas.microsoft.com/office/powerpoint/2010/main" val="1152016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42362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019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1" y="0"/>
            <a:ext cx="12192000" cy="685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1738313"/>
            <a:ext cx="9134323" cy="3381376"/>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78827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629303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tIns="36000" bIns="36000">
            <a:no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8842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dirty="0"/>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19347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0645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828321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11878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56211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43038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87165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108323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0403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7876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87002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883367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3886726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39428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754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1975527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001414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81ADCA10-B0AD-4D27-A94A-34783BF31DB3}"/>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82123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14965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508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5097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2338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7984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image" Target="../media/image1.png"/><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heme" Target="../theme/theme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1.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theme" Target="../theme/theme3.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1"/>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529" r:id="rId2"/>
    <p:sldLayoutId id="2147484530" r:id="rId3"/>
    <p:sldLayoutId id="2147484531" r:id="rId4"/>
    <p:sldLayoutId id="2147484532" r:id="rId5"/>
    <p:sldLayoutId id="2147484533" r:id="rId6"/>
    <p:sldLayoutId id="2147484534" r:id="rId7"/>
    <p:sldLayoutId id="2147484535" r:id="rId8"/>
    <p:sldLayoutId id="2147484627" r:id="rId9"/>
    <p:sldLayoutId id="2147484625" r:id="rId10"/>
    <p:sldLayoutId id="2147484536" r:id="rId11"/>
    <p:sldLayoutId id="2147484537" r:id="rId12"/>
    <p:sldLayoutId id="2147484538" r:id="rId13"/>
    <p:sldLayoutId id="2147484539" r:id="rId14"/>
    <p:sldLayoutId id="2147484626" r:id="rId15"/>
    <p:sldLayoutId id="2147484540" r:id="rId16"/>
    <p:sldLayoutId id="2147484408" r:id="rId17"/>
    <p:sldLayoutId id="2147484409" r:id="rId18"/>
    <p:sldLayoutId id="2147484043" r:id="rId19"/>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4"/>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673" r:id="rId1"/>
    <p:sldLayoutId id="2147484682" r:id="rId2"/>
    <p:sldLayoutId id="2147484683" r:id="rId3"/>
    <p:sldLayoutId id="2147484684" r:id="rId4"/>
    <p:sldLayoutId id="2147484412" r:id="rId5"/>
    <p:sldLayoutId id="2147484413" r:id="rId6"/>
    <p:sldLayoutId id="2147484414" r:id="rId7"/>
    <p:sldLayoutId id="2147484415" r:id="rId8"/>
    <p:sldLayoutId id="2147484685" r:id="rId9"/>
    <p:sldLayoutId id="2147484686" r:id="rId10"/>
    <p:sldLayoutId id="2147484687" r:id="rId11"/>
    <p:sldLayoutId id="2147484416" r:id="rId12"/>
    <p:sldLayoutId id="2147484417" r:id="rId13"/>
    <p:sldLayoutId id="2147484418" r:id="rId14"/>
    <p:sldLayoutId id="2147484419" r:id="rId15"/>
    <p:sldLayoutId id="2147484420" r:id="rId16"/>
    <p:sldLayoutId id="2147484421" r:id="rId17"/>
    <p:sldLayoutId id="2147484422" r:id="rId18"/>
    <p:sldLayoutId id="2147484423" r:id="rId19"/>
    <p:sldLayoutId id="2147484674" r:id="rId20"/>
    <p:sldLayoutId id="2147484675" r:id="rId21"/>
    <p:sldLayoutId id="2147484676" r:id="rId22"/>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8833470"/>
      </p:ext>
    </p:extLst>
  </p:cSld>
  <p:clrMap bg1="lt1" tx1="dk1" bg2="lt2" tx2="dk2" accent1="accent1" accent2="accent2" accent3="accent3" accent4="accent4" accent5="accent5" accent6="accent6" hlink="hlink" folHlink="folHlink"/>
  <p:sldLayoutIdLst>
    <p:sldLayoutId id="2147484678"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679" r:id="rId14"/>
    <p:sldLayoutId id="2147484680" r:id="rId15"/>
    <p:sldLayoutId id="2147484681"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72D007D-A4F8-1B31-B830-EB76BCAD71D2}"/>
              </a:ext>
            </a:extLst>
          </p:cNvPr>
          <p:cNvSpPr>
            <a:spLocks noGrp="1"/>
          </p:cNvSpPr>
          <p:nvPr>
            <p:ph type="ctrTitle"/>
          </p:nvPr>
        </p:nvSpPr>
        <p:spPr/>
        <p:txBody>
          <a:bodyPr/>
          <a:lstStyle/>
          <a:p>
            <a:r>
              <a:rPr lang="sv-SE" sz="4500" dirty="0"/>
              <a:t>Rådet för funktionsstödsfrågor</a:t>
            </a:r>
          </a:p>
        </p:txBody>
      </p:sp>
      <p:sp>
        <p:nvSpPr>
          <p:cNvPr id="8" name="Platshållare för text 7">
            <a:extLst>
              <a:ext uri="{FF2B5EF4-FFF2-40B4-BE49-F238E27FC236}">
                <a16:creationId xmlns:a16="http://schemas.microsoft.com/office/drawing/2014/main" id="{1552AC1A-B8D7-776A-79BF-562744137213}"/>
              </a:ext>
            </a:extLst>
          </p:cNvPr>
          <p:cNvSpPr>
            <a:spLocks noGrp="1"/>
          </p:cNvSpPr>
          <p:nvPr>
            <p:ph type="body" sz="quarter" idx="10"/>
          </p:nvPr>
        </p:nvSpPr>
        <p:spPr/>
        <p:txBody>
          <a:bodyPr/>
          <a:lstStyle/>
          <a:p>
            <a:r>
              <a:rPr lang="sv-SE" dirty="0"/>
              <a:t>2026-03-12</a:t>
            </a:r>
          </a:p>
        </p:txBody>
      </p:sp>
      <p:sp>
        <p:nvSpPr>
          <p:cNvPr id="10" name="Platshållare för text 9">
            <a:extLst>
              <a:ext uri="{FF2B5EF4-FFF2-40B4-BE49-F238E27FC236}">
                <a16:creationId xmlns:a16="http://schemas.microsoft.com/office/drawing/2014/main" id="{90CFECE5-0D4F-9635-2F22-F52CEB08B7D4}"/>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357878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Björn Lind</a:t>
            </a:r>
          </a:p>
          <a:p>
            <a:r>
              <a:rPr lang="sv-SE" dirty="0"/>
              <a:t>bjorn.lind@funktionsstod.goteborg.se</a:t>
            </a:r>
          </a:p>
          <a:p>
            <a:r>
              <a:rPr lang="sv-SE" dirty="0"/>
              <a:t>Förvaltningen för funktionsstöd, Göteborgs Stad</a:t>
            </a:r>
          </a:p>
        </p:txBody>
      </p:sp>
    </p:spTree>
    <p:extLst>
      <p:ext uri="{BB962C8B-B14F-4D97-AF65-F5344CB8AC3E}">
        <p14:creationId xmlns:p14="http://schemas.microsoft.com/office/powerpoint/2010/main" val="2441568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EABC2-C818-210C-8C37-90A8F320731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1CA88AF-66C1-6391-272A-4CD5CF5BFE79}"/>
              </a:ext>
            </a:extLst>
          </p:cNvPr>
          <p:cNvSpPr>
            <a:spLocks noGrp="1"/>
          </p:cNvSpPr>
          <p:nvPr>
            <p:ph type="ctrTitle"/>
          </p:nvPr>
        </p:nvSpPr>
        <p:spPr/>
        <p:txBody>
          <a:bodyPr/>
          <a:lstStyle/>
          <a:p>
            <a:pPr algn="ctr"/>
            <a:r>
              <a:rPr lang="sv-SE" sz="4500" dirty="0"/>
              <a:t>7. </a:t>
            </a:r>
          </a:p>
        </p:txBody>
      </p:sp>
      <p:sp>
        <p:nvSpPr>
          <p:cNvPr id="3" name="Platshållare för text 2">
            <a:extLst>
              <a:ext uri="{FF2B5EF4-FFF2-40B4-BE49-F238E27FC236}">
                <a16:creationId xmlns:a16="http://schemas.microsoft.com/office/drawing/2014/main" id="{4DC738F2-7CCE-96D8-6E71-B1BB96C3F325}"/>
              </a:ext>
            </a:extLst>
          </p:cNvPr>
          <p:cNvSpPr>
            <a:spLocks noGrp="1"/>
          </p:cNvSpPr>
          <p:nvPr>
            <p:ph type="body" sz="quarter" idx="10"/>
          </p:nvPr>
        </p:nvSpPr>
        <p:spPr/>
        <p:txBody>
          <a:bodyPr/>
          <a:lstStyle/>
          <a:p>
            <a:r>
              <a:rPr lang="sv-SE" b="1" dirty="0"/>
              <a:t>Ökad flexibilitet för ledsagning </a:t>
            </a:r>
            <a:endParaRPr lang="sv-SE" dirty="0"/>
          </a:p>
        </p:txBody>
      </p:sp>
      <p:sp>
        <p:nvSpPr>
          <p:cNvPr id="4" name="Platshållare för text 3">
            <a:extLst>
              <a:ext uri="{FF2B5EF4-FFF2-40B4-BE49-F238E27FC236}">
                <a16:creationId xmlns:a16="http://schemas.microsoft.com/office/drawing/2014/main" id="{EFFCB319-A488-F8E2-2034-6692AE408651}"/>
              </a:ext>
            </a:extLst>
          </p:cNvPr>
          <p:cNvSpPr>
            <a:spLocks noGrp="1"/>
          </p:cNvSpPr>
          <p:nvPr>
            <p:ph type="body" sz="quarter" idx="11"/>
          </p:nvPr>
        </p:nvSpPr>
        <p:spPr>
          <a:xfrm>
            <a:off x="1731696" y="4746596"/>
            <a:ext cx="8728608" cy="251417"/>
          </a:xfrm>
        </p:spPr>
        <p:txBody>
          <a:bodyPr/>
          <a:lstStyle/>
          <a:p>
            <a:r>
              <a:rPr lang="sv-SE" i="1" dirty="0"/>
              <a:t>Tjänstepersoner Ann Trbovsek </a:t>
            </a:r>
            <a:endParaRPr lang="sv-SE" dirty="0"/>
          </a:p>
        </p:txBody>
      </p:sp>
    </p:spTree>
    <p:extLst>
      <p:ext uri="{BB962C8B-B14F-4D97-AF65-F5344CB8AC3E}">
        <p14:creationId xmlns:p14="http://schemas.microsoft.com/office/powerpoint/2010/main" val="134291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62F8E4A-BE2F-4A42-BCA4-4DB9C2EC16E2}"/>
              </a:ext>
            </a:extLst>
          </p:cNvPr>
          <p:cNvSpPr>
            <a:spLocks noGrp="1"/>
          </p:cNvSpPr>
          <p:nvPr>
            <p:ph type="ctrTitle"/>
          </p:nvPr>
        </p:nvSpPr>
        <p:spPr/>
        <p:txBody>
          <a:bodyPr/>
          <a:lstStyle/>
          <a:p>
            <a:r>
              <a:rPr lang="sv-SE" b="0" dirty="0"/>
              <a:t>Översyn av riktlinjer för ledsagning</a:t>
            </a:r>
            <a:endParaRPr lang="sv-SE" dirty="0"/>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0"/>
          </p:nvPr>
        </p:nvSpPr>
        <p:spPr/>
        <p:txBody>
          <a:bodyPr/>
          <a:lstStyle/>
          <a:p>
            <a:r>
              <a:rPr lang="sv-SE"/>
              <a:t>Förvaltningen för funktionsstöd</a:t>
            </a:r>
          </a:p>
        </p:txBody>
      </p:sp>
      <p:sp>
        <p:nvSpPr>
          <p:cNvPr id="2" name="Platshållare för text 1">
            <a:extLst>
              <a:ext uri="{FF2B5EF4-FFF2-40B4-BE49-F238E27FC236}">
                <a16:creationId xmlns:a16="http://schemas.microsoft.com/office/drawing/2014/main" id="{C698BA5B-F678-4538-B5FC-9CAB668FE2C4}"/>
              </a:ext>
            </a:extLst>
          </p:cNvPr>
          <p:cNvSpPr>
            <a:spLocks noGrp="1"/>
          </p:cNvSpPr>
          <p:nvPr>
            <p:ph type="body" sz="quarter" idx="11"/>
          </p:nvPr>
        </p:nvSpPr>
        <p:spPr/>
        <p:txBody>
          <a:bodyPr/>
          <a:lstStyle/>
          <a:p>
            <a:r>
              <a:rPr lang="sv-SE" dirty="0"/>
              <a:t>Ann Trbovsek Utvecklingsledare framtidens socialtjänst</a:t>
            </a:r>
          </a:p>
        </p:txBody>
      </p:sp>
    </p:spTree>
    <p:extLst>
      <p:ext uri="{BB962C8B-B14F-4D97-AF65-F5344CB8AC3E}">
        <p14:creationId xmlns:p14="http://schemas.microsoft.com/office/powerpoint/2010/main" val="788212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3AB5E7-4C40-1EF5-5C60-69B642B7DD06}"/>
              </a:ext>
            </a:extLst>
          </p:cNvPr>
          <p:cNvSpPr>
            <a:spLocks noGrp="1"/>
          </p:cNvSpPr>
          <p:nvPr>
            <p:ph type="title"/>
          </p:nvPr>
        </p:nvSpPr>
        <p:spPr>
          <a:xfrm>
            <a:off x="810324" y="450533"/>
            <a:ext cx="9170279" cy="736959"/>
          </a:xfrm>
        </p:spPr>
        <p:txBody>
          <a:bodyPr>
            <a:normAutofit fontScale="90000"/>
          </a:bodyPr>
          <a:lstStyle/>
          <a:p>
            <a:r>
              <a:rPr lang="sv-SE" sz="3300" dirty="0"/>
              <a:t>Bakgrund</a:t>
            </a:r>
            <a:r>
              <a:rPr lang="sv-SE" sz="3200" dirty="0"/>
              <a:t> </a:t>
            </a:r>
            <a:br>
              <a:rPr lang="sv-SE" sz="3200" b="0" dirty="0">
                <a:solidFill>
                  <a:srgbClr val="000000"/>
                </a:solidFill>
                <a:latin typeface="Times New Roman" panose="02020603050405020304" pitchFamily="18" charset="0"/>
              </a:rPr>
            </a:br>
            <a:endParaRPr lang="sv-SE" dirty="0"/>
          </a:p>
        </p:txBody>
      </p:sp>
      <p:sp>
        <p:nvSpPr>
          <p:cNvPr id="3" name="textruta 2">
            <a:extLst>
              <a:ext uri="{FF2B5EF4-FFF2-40B4-BE49-F238E27FC236}">
                <a16:creationId xmlns:a16="http://schemas.microsoft.com/office/drawing/2014/main" id="{89815307-E74A-A81A-ABD3-E4281679C47B}"/>
              </a:ext>
            </a:extLst>
          </p:cNvPr>
          <p:cNvSpPr txBox="1"/>
          <p:nvPr/>
        </p:nvSpPr>
        <p:spPr>
          <a:xfrm>
            <a:off x="612648" y="1187492"/>
            <a:ext cx="7790688" cy="4093428"/>
          </a:xfrm>
          <a:prstGeom prst="rect">
            <a:avLst/>
          </a:prstGeom>
          <a:noFill/>
        </p:spPr>
        <p:txBody>
          <a:bodyPr wrap="square" rtlCol="0">
            <a:spAutoFit/>
          </a:bodyPr>
          <a:lstStyle/>
          <a:p>
            <a:r>
              <a:rPr lang="sv-SE" sz="2000" dirty="0"/>
              <a:t>Synskadades Riksförbund Göteborg har skickat en skrivelse till nämnden för </a:t>
            </a:r>
            <a:r>
              <a:rPr lang="sv-SE" sz="2000" dirty="0" err="1"/>
              <a:t>funktionsstöd</a:t>
            </a:r>
            <a:r>
              <a:rPr lang="sv-SE" sz="2000" dirty="0"/>
              <a:t> med en uppmaning om att se över och förnya riktlinjerna för ledsagning.</a:t>
            </a:r>
          </a:p>
          <a:p>
            <a:endParaRPr lang="sv-SE" sz="2000" dirty="0"/>
          </a:p>
          <a:p>
            <a:r>
              <a:rPr lang="sv-SE" sz="2000" dirty="0"/>
              <a:t>Ur skrivelsen framgår att många med synnedsättning inte längre beviljas insatser enligt LSS och att möjligheten till ledsagning för personer med synnedsättning har försämrats kraftigt.</a:t>
            </a:r>
          </a:p>
          <a:p>
            <a:endParaRPr lang="sv-SE" sz="2000" dirty="0"/>
          </a:p>
          <a:p>
            <a:r>
              <a:rPr lang="sv-SE" sz="2000" dirty="0"/>
              <a:t>I enlighet med den skrivelsen har förvaltningen för </a:t>
            </a:r>
            <a:r>
              <a:rPr lang="sv-SE" sz="2000" dirty="0" err="1"/>
              <a:t>funktionsstöd</a:t>
            </a:r>
            <a:r>
              <a:rPr lang="sv-SE" sz="2000" dirty="0"/>
              <a:t> fått i uppdrag av nämnden för </a:t>
            </a:r>
            <a:r>
              <a:rPr lang="sv-SE" sz="2000" dirty="0" err="1"/>
              <a:t>funktionsstöd</a:t>
            </a:r>
            <a:r>
              <a:rPr lang="sv-SE" sz="2000" dirty="0"/>
              <a:t> att se över och föreslå revideringar i de kommunala riktlinjerna för ledsagning med utgångspunkt i målet att uppnå jämlikhet i levnadsvillkor och full delaktighet för personer med funktionsnedsättning.</a:t>
            </a:r>
          </a:p>
        </p:txBody>
      </p:sp>
    </p:spTree>
    <p:extLst>
      <p:ext uri="{BB962C8B-B14F-4D97-AF65-F5344CB8AC3E}">
        <p14:creationId xmlns:p14="http://schemas.microsoft.com/office/powerpoint/2010/main" val="1085713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3758D4-4B66-BEB4-84A5-F17342BDADAE}"/>
              </a:ext>
            </a:extLst>
          </p:cNvPr>
          <p:cNvSpPr>
            <a:spLocks noGrp="1"/>
          </p:cNvSpPr>
          <p:nvPr>
            <p:ph type="title"/>
          </p:nvPr>
        </p:nvSpPr>
        <p:spPr>
          <a:xfrm>
            <a:off x="407988" y="404813"/>
            <a:ext cx="9170279" cy="736959"/>
          </a:xfrm>
        </p:spPr>
        <p:txBody>
          <a:bodyPr vert="horz" lIns="0" tIns="45720" rIns="0" bIns="45720" rtlCol="0" anchor="ctr">
            <a:normAutofit fontScale="90000"/>
          </a:bodyPr>
          <a:lstStyle/>
          <a:p>
            <a:r>
              <a:rPr lang="sv-SE" sz="3300" b="1" kern="0" spc="0" baseline="0" dirty="0">
                <a:latin typeface="+mj-lt"/>
                <a:ea typeface="+mj-ea"/>
                <a:cs typeface="+mj-cs"/>
              </a:rPr>
              <a:t>Beskrivning av uppdraget</a:t>
            </a:r>
            <a:br>
              <a:rPr lang="sv-SE" sz="2300" b="1" kern="0" spc="0" baseline="0" dirty="0">
                <a:latin typeface="+mj-lt"/>
                <a:ea typeface="+mj-ea"/>
                <a:cs typeface="+mj-cs"/>
              </a:rPr>
            </a:br>
            <a:endParaRPr lang="sv-SE" sz="2300" b="1" kern="0" spc="0" baseline="0" dirty="0">
              <a:latin typeface="+mj-lt"/>
              <a:ea typeface="+mj-ea"/>
              <a:cs typeface="+mj-cs"/>
            </a:endParaRPr>
          </a:p>
        </p:txBody>
      </p:sp>
      <p:sp>
        <p:nvSpPr>
          <p:cNvPr id="3" name="textruta 2">
            <a:extLst>
              <a:ext uri="{FF2B5EF4-FFF2-40B4-BE49-F238E27FC236}">
                <a16:creationId xmlns:a16="http://schemas.microsoft.com/office/drawing/2014/main" id="{5236C125-2B0F-A694-2B67-18E1E609A52F}"/>
              </a:ext>
            </a:extLst>
          </p:cNvPr>
          <p:cNvSpPr txBox="1"/>
          <p:nvPr/>
        </p:nvSpPr>
        <p:spPr>
          <a:xfrm>
            <a:off x="407988" y="1736729"/>
            <a:ext cx="5400000" cy="4176710"/>
          </a:xfrm>
          <a:prstGeom prst="rect">
            <a:avLst/>
          </a:prstGeom>
        </p:spPr>
        <p:txBody>
          <a:bodyPr vert="horz" lIns="0" tIns="0" rIns="0" bIns="0" rtlCol="0">
            <a:normAutofit/>
          </a:bodyPr>
          <a:lstStyle/>
          <a:p>
            <a:pPr marL="230384" indent="-230384" defTabSz="914332">
              <a:lnSpc>
                <a:spcPct val="110000"/>
              </a:lnSpc>
              <a:spcBef>
                <a:spcPts val="600"/>
              </a:spcBef>
              <a:spcAft>
                <a:spcPts val="300"/>
              </a:spcAft>
              <a:buFont typeface="Arial" panose="020B0604020202020204" pitchFamily="34" charset="0"/>
              <a:buChar char="•"/>
            </a:pPr>
            <a:r>
              <a:rPr lang="en-US" sz="2000" dirty="0"/>
              <a:t>Syftet med </a:t>
            </a:r>
            <a:r>
              <a:rPr lang="en-US" sz="2000" dirty="0" err="1"/>
              <a:t>uppdraget</a:t>
            </a:r>
            <a:r>
              <a:rPr lang="en-US" sz="2000" dirty="0"/>
              <a:t> </a:t>
            </a:r>
            <a:r>
              <a:rPr lang="en-US" sz="2000" dirty="0" err="1"/>
              <a:t>är</a:t>
            </a:r>
            <a:r>
              <a:rPr lang="en-US" sz="2000" dirty="0"/>
              <a:t> </a:t>
            </a:r>
            <a:r>
              <a:rPr lang="en-US" sz="2000" dirty="0" err="1"/>
              <a:t>att</a:t>
            </a:r>
            <a:r>
              <a:rPr lang="en-US" sz="2000" dirty="0"/>
              <a:t> </a:t>
            </a:r>
            <a:r>
              <a:rPr lang="en-US" sz="2000" dirty="0" err="1"/>
              <a:t>analysera</a:t>
            </a:r>
            <a:r>
              <a:rPr lang="en-US" sz="2000" dirty="0"/>
              <a:t> </a:t>
            </a:r>
            <a:r>
              <a:rPr lang="en-US" sz="2000" dirty="0" err="1"/>
              <a:t>nuvarande</a:t>
            </a:r>
            <a:r>
              <a:rPr lang="en-US" sz="2000" dirty="0"/>
              <a:t> </a:t>
            </a:r>
            <a:r>
              <a:rPr lang="en-US" sz="2000" dirty="0" err="1"/>
              <a:t>riktlinjer</a:t>
            </a:r>
            <a:r>
              <a:rPr lang="en-US" sz="2000" dirty="0"/>
              <a:t> för </a:t>
            </a:r>
            <a:r>
              <a:rPr lang="en-US" sz="2000" dirty="0" err="1"/>
              <a:t>ledsagning</a:t>
            </a:r>
            <a:r>
              <a:rPr lang="en-US" sz="2000" dirty="0"/>
              <a:t> </a:t>
            </a:r>
            <a:r>
              <a:rPr lang="en-US" sz="2000" dirty="0" err="1"/>
              <a:t>och</a:t>
            </a:r>
            <a:r>
              <a:rPr lang="en-US" sz="2000" dirty="0"/>
              <a:t> vid </a:t>
            </a:r>
            <a:r>
              <a:rPr lang="en-US" sz="2000" dirty="0" err="1"/>
              <a:t>behov</a:t>
            </a:r>
            <a:r>
              <a:rPr lang="en-US" sz="2000" dirty="0"/>
              <a:t> ta </a:t>
            </a:r>
            <a:r>
              <a:rPr lang="en-US" sz="2000" dirty="0" err="1"/>
              <a:t>fram</a:t>
            </a:r>
            <a:r>
              <a:rPr lang="en-US" sz="2000" dirty="0"/>
              <a:t> </a:t>
            </a:r>
            <a:r>
              <a:rPr lang="en-US" sz="2000" dirty="0" err="1"/>
              <a:t>förslag</a:t>
            </a:r>
            <a:r>
              <a:rPr lang="en-US" sz="2000" dirty="0"/>
              <a:t> till </a:t>
            </a:r>
            <a:r>
              <a:rPr lang="en-US" sz="2000" dirty="0" err="1"/>
              <a:t>revideringar</a:t>
            </a:r>
            <a:r>
              <a:rPr lang="en-US" sz="2000" dirty="0"/>
              <a:t> </a:t>
            </a:r>
            <a:r>
              <a:rPr lang="en-US" sz="2000" dirty="0" err="1"/>
              <a:t>som</a:t>
            </a:r>
            <a:r>
              <a:rPr lang="en-US" sz="2000" dirty="0"/>
              <a:t> </a:t>
            </a:r>
            <a:r>
              <a:rPr lang="en-US" sz="2000" dirty="0" err="1"/>
              <a:t>stärker</a:t>
            </a:r>
            <a:r>
              <a:rPr lang="en-US" sz="2000" dirty="0"/>
              <a:t> </a:t>
            </a:r>
            <a:r>
              <a:rPr lang="en-US" sz="2000" b="1" dirty="0" err="1"/>
              <a:t>flexibilitet</a:t>
            </a:r>
            <a:r>
              <a:rPr lang="en-US" sz="2000" dirty="0"/>
              <a:t>, </a:t>
            </a:r>
            <a:r>
              <a:rPr lang="en-US" sz="2000" b="1" dirty="0" err="1"/>
              <a:t>delaktighet</a:t>
            </a:r>
            <a:r>
              <a:rPr lang="en-US" sz="2000" b="1" dirty="0"/>
              <a:t> </a:t>
            </a:r>
            <a:r>
              <a:rPr lang="en-US" sz="2000" dirty="0" err="1"/>
              <a:t>och</a:t>
            </a:r>
            <a:r>
              <a:rPr lang="en-US" sz="2000" dirty="0"/>
              <a:t> </a:t>
            </a:r>
            <a:r>
              <a:rPr lang="en-US" sz="2000" b="1" dirty="0" err="1"/>
              <a:t>tillgänglighet</a:t>
            </a:r>
            <a:r>
              <a:rPr lang="en-US" sz="2000" dirty="0"/>
              <a:t> </a:t>
            </a:r>
            <a:r>
              <a:rPr lang="en-US" sz="2000" dirty="0" err="1"/>
              <a:t>i</a:t>
            </a:r>
            <a:r>
              <a:rPr lang="en-US" sz="2000" dirty="0"/>
              <a:t> </a:t>
            </a:r>
            <a:r>
              <a:rPr lang="en-US" sz="2000" dirty="0" err="1"/>
              <a:t>insatsen</a:t>
            </a:r>
            <a:r>
              <a:rPr lang="en-US" sz="2000" dirty="0"/>
              <a:t> </a:t>
            </a:r>
            <a:r>
              <a:rPr lang="en-US" sz="2000" dirty="0" err="1"/>
              <a:t>samt</a:t>
            </a:r>
            <a:r>
              <a:rPr lang="en-US" sz="2000" dirty="0"/>
              <a:t> </a:t>
            </a:r>
            <a:r>
              <a:rPr lang="en-US" sz="2000" dirty="0" err="1"/>
              <a:t>bidrar</a:t>
            </a:r>
            <a:r>
              <a:rPr lang="en-US" sz="2000" dirty="0"/>
              <a:t> till </a:t>
            </a:r>
            <a:r>
              <a:rPr lang="en-US" sz="2000" b="1" dirty="0" err="1"/>
              <a:t>jämlika</a:t>
            </a:r>
            <a:r>
              <a:rPr lang="en-US" sz="2000" b="1" dirty="0"/>
              <a:t> </a:t>
            </a:r>
            <a:r>
              <a:rPr lang="en-US" sz="2000" b="1" dirty="0" err="1"/>
              <a:t>levnadsvillkor</a:t>
            </a:r>
            <a:r>
              <a:rPr lang="en-US" sz="2000" dirty="0"/>
              <a:t> för </a:t>
            </a:r>
            <a:r>
              <a:rPr lang="en-US" sz="2000" dirty="0" err="1"/>
              <a:t>personer</a:t>
            </a:r>
            <a:r>
              <a:rPr lang="en-US" sz="2000" dirty="0"/>
              <a:t> med </a:t>
            </a:r>
            <a:r>
              <a:rPr lang="en-US" sz="2000" dirty="0" err="1"/>
              <a:t>funktionsnedsättning</a:t>
            </a:r>
            <a:r>
              <a:rPr lang="en-US" sz="2000" dirty="0"/>
              <a:t>. Detta </a:t>
            </a:r>
            <a:r>
              <a:rPr lang="en-US" sz="2000" dirty="0" err="1"/>
              <a:t>i</a:t>
            </a:r>
            <a:r>
              <a:rPr lang="en-US" sz="2000" dirty="0"/>
              <a:t> </a:t>
            </a:r>
            <a:r>
              <a:rPr lang="en-US" sz="2000" dirty="0" err="1"/>
              <a:t>linje</a:t>
            </a:r>
            <a:r>
              <a:rPr lang="en-US" sz="2000" dirty="0"/>
              <a:t> med </a:t>
            </a:r>
            <a:r>
              <a:rPr lang="en-US" sz="2000" dirty="0" err="1"/>
              <a:t>framtidens</a:t>
            </a:r>
            <a:r>
              <a:rPr lang="en-US" sz="2000" dirty="0"/>
              <a:t> </a:t>
            </a:r>
            <a:r>
              <a:rPr lang="en-US" sz="2000" dirty="0" err="1"/>
              <a:t>socialtjänst</a:t>
            </a:r>
            <a:r>
              <a:rPr lang="en-US" sz="2000" dirty="0"/>
              <a:t>.</a:t>
            </a:r>
          </a:p>
        </p:txBody>
      </p:sp>
      <p:pic>
        <p:nvPicPr>
          <p:cNvPr id="1026" name="Picture 2">
            <a:extLst>
              <a:ext uri="{FF2B5EF4-FFF2-40B4-BE49-F238E27FC236}">
                <a16:creationId xmlns:a16="http://schemas.microsoft.com/office/drawing/2014/main" id="{11376B82-57B8-434C-1859-362B7C35498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990895" y="1736729"/>
            <a:ext cx="4176710" cy="4176710"/>
          </a:xfrm>
          <a:prstGeom prst="rect">
            <a:avLst/>
          </a:prstGeom>
          <a:solidFill>
            <a:srgbClr val="FFFFFF"/>
          </a:solidFill>
        </p:spPr>
      </p:pic>
    </p:spTree>
    <p:extLst>
      <p:ext uri="{BB962C8B-B14F-4D97-AF65-F5344CB8AC3E}">
        <p14:creationId xmlns:p14="http://schemas.microsoft.com/office/powerpoint/2010/main" val="748617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6698FE-D2BC-4E83-F66C-19102F3F0BE2}"/>
              </a:ext>
            </a:extLst>
          </p:cNvPr>
          <p:cNvSpPr>
            <a:spLocks noGrp="1"/>
          </p:cNvSpPr>
          <p:nvPr>
            <p:ph type="title"/>
          </p:nvPr>
        </p:nvSpPr>
        <p:spPr/>
        <p:txBody>
          <a:bodyPr>
            <a:normAutofit fontScale="90000"/>
          </a:bodyPr>
          <a:lstStyle/>
          <a:p>
            <a:r>
              <a:rPr lang="sv-SE" sz="3300" dirty="0"/>
              <a:t>Uppdraget är att:</a:t>
            </a:r>
            <a:br>
              <a:rPr lang="sv-SE" dirty="0"/>
            </a:br>
            <a:endParaRPr lang="sv-SE" dirty="0"/>
          </a:p>
        </p:txBody>
      </p:sp>
      <p:sp>
        <p:nvSpPr>
          <p:cNvPr id="4" name="textruta 3">
            <a:extLst>
              <a:ext uri="{FF2B5EF4-FFF2-40B4-BE49-F238E27FC236}">
                <a16:creationId xmlns:a16="http://schemas.microsoft.com/office/drawing/2014/main" id="{420CE433-5348-4E84-98EE-D71770E0E309}"/>
              </a:ext>
            </a:extLst>
          </p:cNvPr>
          <p:cNvSpPr txBox="1"/>
          <p:nvPr/>
        </p:nvSpPr>
        <p:spPr>
          <a:xfrm>
            <a:off x="301752" y="1141772"/>
            <a:ext cx="10789920" cy="3754874"/>
          </a:xfrm>
          <a:prstGeom prst="rect">
            <a:avLst/>
          </a:prstGeom>
          <a:noFill/>
        </p:spPr>
        <p:txBody>
          <a:bodyPr wrap="square" rtlCol="0">
            <a:spAutoFit/>
          </a:bodyPr>
          <a:lstStyle/>
          <a:p>
            <a:pPr marL="342900" indent="-342900">
              <a:buFont typeface="Arial" panose="020B0604020202020204" pitchFamily="34" charset="0"/>
              <a:buChar char="•"/>
            </a:pPr>
            <a:r>
              <a:rPr lang="sv-SE" sz="2000" dirty="0"/>
              <a:t>Genomföra en genomlysning av nuvarande kommunala riktlinjer och andra styrande eller stödjande dokument för ledsagning samt hur de tillämpas i verksamheten.</a:t>
            </a:r>
          </a:p>
          <a:p>
            <a:endParaRPr lang="sv-SE" sz="2000" dirty="0"/>
          </a:p>
          <a:p>
            <a:pPr marL="342900" indent="-342900">
              <a:buFont typeface="Arial" panose="020B0604020202020204" pitchFamily="34" charset="0"/>
              <a:buChar char="•"/>
            </a:pPr>
            <a:endParaRPr lang="sv-SE" sz="2000" dirty="0"/>
          </a:p>
          <a:p>
            <a:pPr marL="342900" indent="-342900">
              <a:buFont typeface="Arial" panose="020B0604020202020204" pitchFamily="34" charset="0"/>
              <a:buChar char="•"/>
            </a:pPr>
            <a:r>
              <a:rPr lang="sv-SE" sz="2000" dirty="0"/>
              <a:t>Kartlägga och analysera riktlinjer för ledsagning i andra kommuner, särskilt Stockholms stad, samt bedöma om och hur dessa har påverkat kvalitet, tillgänglighet och flexibilitet i ledsagningen.</a:t>
            </a:r>
          </a:p>
          <a:p>
            <a:endParaRPr lang="sv-SE" sz="2000" dirty="0"/>
          </a:p>
          <a:p>
            <a:pPr marL="342900" indent="-342900">
              <a:buFont typeface="Arial" panose="020B0604020202020204" pitchFamily="34" charset="0"/>
              <a:buChar char="•"/>
            </a:pPr>
            <a:endParaRPr lang="sv-SE" sz="2000" dirty="0"/>
          </a:p>
          <a:p>
            <a:pPr marL="342900" indent="-342900">
              <a:buFont typeface="Arial" panose="020B0604020202020204" pitchFamily="34" charset="0"/>
              <a:buChar char="•"/>
            </a:pPr>
            <a:r>
              <a:rPr lang="sv-SE" sz="2000" dirty="0"/>
              <a:t>Beakta relevant nationell kunskap, inklusive rapporter och rekommendationer från myndigheter, i analysen av behovet av förändrade riktlinjer.</a:t>
            </a:r>
          </a:p>
          <a:p>
            <a:pPr marL="342900" indent="-342900">
              <a:buAutoNum type="arabicPeriod"/>
            </a:pPr>
            <a:endParaRPr lang="sv-SE" dirty="0"/>
          </a:p>
        </p:txBody>
      </p:sp>
    </p:spTree>
    <p:extLst>
      <p:ext uri="{BB962C8B-B14F-4D97-AF65-F5344CB8AC3E}">
        <p14:creationId xmlns:p14="http://schemas.microsoft.com/office/powerpoint/2010/main" val="1160597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F75B2D-1876-EB5D-7F6C-230438085096}"/>
              </a:ext>
            </a:extLst>
          </p:cNvPr>
          <p:cNvSpPr>
            <a:spLocks noGrp="1"/>
          </p:cNvSpPr>
          <p:nvPr>
            <p:ph type="title"/>
          </p:nvPr>
        </p:nvSpPr>
        <p:spPr/>
        <p:txBody>
          <a:bodyPr>
            <a:normAutofit/>
          </a:bodyPr>
          <a:lstStyle/>
          <a:p>
            <a:r>
              <a:rPr lang="sv-SE" dirty="0"/>
              <a:t>Uppdraget är att:</a:t>
            </a:r>
          </a:p>
        </p:txBody>
      </p:sp>
      <p:sp>
        <p:nvSpPr>
          <p:cNvPr id="3" name="textruta 2">
            <a:extLst>
              <a:ext uri="{FF2B5EF4-FFF2-40B4-BE49-F238E27FC236}">
                <a16:creationId xmlns:a16="http://schemas.microsoft.com/office/drawing/2014/main" id="{CC9D67FD-F0A2-2B3B-7E47-D1ADE2FA4BE6}"/>
              </a:ext>
            </a:extLst>
          </p:cNvPr>
          <p:cNvSpPr txBox="1"/>
          <p:nvPr/>
        </p:nvSpPr>
        <p:spPr>
          <a:xfrm>
            <a:off x="407988" y="1417320"/>
            <a:ext cx="10208196" cy="3785652"/>
          </a:xfrm>
          <a:prstGeom prst="rect">
            <a:avLst/>
          </a:prstGeom>
          <a:noFill/>
        </p:spPr>
        <p:txBody>
          <a:bodyPr wrap="square" rtlCol="0">
            <a:spAutoFit/>
          </a:bodyPr>
          <a:lstStyle/>
          <a:p>
            <a:pPr marL="285750" indent="-285750">
              <a:buFont typeface="Arial" panose="020B0604020202020204" pitchFamily="34" charset="0"/>
              <a:buChar char="•"/>
            </a:pPr>
            <a:r>
              <a:rPr lang="sv-SE" sz="2000" b="1" dirty="0"/>
              <a:t>Inhämta synpunkter från berörda verksamheter samt relevanta brukarorganisationer, däribland företrädare för personer med synnedsättning (SSR).</a:t>
            </a:r>
          </a:p>
          <a:p>
            <a:endParaRPr lang="sv-SE" sz="2000" dirty="0"/>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r>
              <a:rPr lang="sv-SE" sz="2000" dirty="0"/>
              <a:t>Utifrån analysen bedöma om nuvarande riktlinjer behöver förändras och vid behov ta fram förslag till reviderade riktlinjer som stärker möjligheterna till delaktighet och jämlika levnadsvillkor.</a:t>
            </a:r>
          </a:p>
          <a:p>
            <a:endParaRPr lang="sv-SE" sz="2000" dirty="0"/>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r>
              <a:rPr lang="sv-SE" sz="2000" dirty="0"/>
              <a:t>Ta fram en bedömning av de ekonomiska konsekvenserna av eventuella förändringar i riktlinjerna, inklusive en övergripande kostnadsbeskrivning på kort och längre sikt.</a:t>
            </a:r>
          </a:p>
        </p:txBody>
      </p:sp>
    </p:spTree>
    <p:extLst>
      <p:ext uri="{BB962C8B-B14F-4D97-AF65-F5344CB8AC3E}">
        <p14:creationId xmlns:p14="http://schemas.microsoft.com/office/powerpoint/2010/main" val="2710265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63DE39-4893-4809-EA2A-163C1BABADFF}"/>
              </a:ext>
            </a:extLst>
          </p:cNvPr>
          <p:cNvSpPr>
            <a:spLocks noGrp="1"/>
          </p:cNvSpPr>
          <p:nvPr>
            <p:ph type="title"/>
          </p:nvPr>
        </p:nvSpPr>
        <p:spPr>
          <a:xfrm>
            <a:off x="407988" y="404813"/>
            <a:ext cx="9170279" cy="736959"/>
          </a:xfrm>
        </p:spPr>
        <p:txBody>
          <a:bodyPr vert="horz" lIns="0" tIns="45720" rIns="0" bIns="45720" rtlCol="0" anchor="ctr">
            <a:normAutofit/>
          </a:bodyPr>
          <a:lstStyle/>
          <a:p>
            <a:r>
              <a:rPr lang="sv-SE" b="1" kern="0" spc="0" baseline="0" dirty="0">
                <a:latin typeface="+mj-lt"/>
                <a:ea typeface="+mj-ea"/>
                <a:cs typeface="+mj-cs"/>
              </a:rPr>
              <a:t>Dialog och delaktighet SSR 12/3</a:t>
            </a:r>
          </a:p>
        </p:txBody>
      </p:sp>
      <p:pic>
        <p:nvPicPr>
          <p:cNvPr id="2052" name="Picture 4">
            <a:extLst>
              <a:ext uri="{FF2B5EF4-FFF2-40B4-BE49-F238E27FC236}">
                <a16:creationId xmlns:a16="http://schemas.microsoft.com/office/drawing/2014/main" id="{5B3F42F6-C5F5-72D9-3C36-3BE2E03AA6B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4765" r="12510" b="-1"/>
          <a:stretch>
            <a:fillRect/>
          </a:stretch>
        </p:blipFill>
        <p:spPr bwMode="auto">
          <a:xfrm>
            <a:off x="407988" y="1736729"/>
            <a:ext cx="5400000" cy="4176710"/>
          </a:xfrm>
          <a:prstGeom prst="rect">
            <a:avLst/>
          </a:prstGeom>
          <a:solidFill>
            <a:srgbClr val="FFFFFF"/>
          </a:solidFill>
        </p:spPr>
      </p:pic>
      <p:sp>
        <p:nvSpPr>
          <p:cNvPr id="3" name="textruta 2">
            <a:extLst>
              <a:ext uri="{FF2B5EF4-FFF2-40B4-BE49-F238E27FC236}">
                <a16:creationId xmlns:a16="http://schemas.microsoft.com/office/drawing/2014/main" id="{A1C003B4-4205-D8CA-590C-7AF2C76634FE}"/>
              </a:ext>
            </a:extLst>
          </p:cNvPr>
          <p:cNvSpPr txBox="1"/>
          <p:nvPr/>
        </p:nvSpPr>
        <p:spPr>
          <a:xfrm>
            <a:off x="6379250" y="1736729"/>
            <a:ext cx="5400000" cy="4176710"/>
          </a:xfrm>
          <a:prstGeom prst="rect">
            <a:avLst/>
          </a:prstGeom>
        </p:spPr>
        <p:txBody>
          <a:bodyPr vert="horz" lIns="0" tIns="0" rIns="0" bIns="0" rtlCol="0">
            <a:normAutofit/>
          </a:bodyPr>
          <a:lstStyle/>
          <a:p>
            <a:pPr marL="230384" indent="-230384" defTabSz="914332">
              <a:lnSpc>
                <a:spcPct val="110000"/>
              </a:lnSpc>
              <a:spcBef>
                <a:spcPts val="600"/>
              </a:spcBef>
              <a:spcAft>
                <a:spcPts val="300"/>
              </a:spcAft>
              <a:buFont typeface="Arial" panose="020B0604020202020204" pitchFamily="34" charset="0"/>
              <a:buChar char="•"/>
            </a:pPr>
            <a:r>
              <a:rPr lang="en-US" sz="2000" b="1"/>
              <a:t>Inhämta synpunkter från berörda verksamheter samt relevanta brukarorganisationer, däribland företrädare för personer med synnedsättning (SSR).</a:t>
            </a:r>
          </a:p>
        </p:txBody>
      </p:sp>
    </p:spTree>
    <p:extLst>
      <p:ext uri="{BB962C8B-B14F-4D97-AF65-F5344CB8AC3E}">
        <p14:creationId xmlns:p14="http://schemas.microsoft.com/office/powerpoint/2010/main" val="3864637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282EBE-1C66-A6E1-B81F-3D96A3FE4CC4}"/>
              </a:ext>
            </a:extLst>
          </p:cNvPr>
          <p:cNvSpPr>
            <a:spLocks noGrp="1"/>
          </p:cNvSpPr>
          <p:nvPr>
            <p:ph type="title"/>
          </p:nvPr>
        </p:nvSpPr>
        <p:spPr/>
        <p:txBody>
          <a:bodyPr/>
          <a:lstStyle/>
          <a:p>
            <a:r>
              <a:rPr lang="sv-SE" dirty="0"/>
              <a:t>Frågor </a:t>
            </a:r>
          </a:p>
        </p:txBody>
      </p:sp>
      <p:sp>
        <p:nvSpPr>
          <p:cNvPr id="3" name="Platshållare för innehåll 2">
            <a:extLst>
              <a:ext uri="{FF2B5EF4-FFF2-40B4-BE49-F238E27FC236}">
                <a16:creationId xmlns:a16="http://schemas.microsoft.com/office/drawing/2014/main" id="{60ED88C1-4374-6B46-64A1-26DCB6A6AF45}"/>
              </a:ext>
            </a:extLst>
          </p:cNvPr>
          <p:cNvSpPr>
            <a:spLocks noGrp="1"/>
          </p:cNvSpPr>
          <p:nvPr>
            <p:ph sz="half" idx="1"/>
          </p:nvPr>
        </p:nvSpPr>
        <p:spPr>
          <a:xfrm>
            <a:off x="1161288" y="1736729"/>
            <a:ext cx="4934712" cy="4176710"/>
          </a:xfrm>
        </p:spPr>
        <p:txBody>
          <a:bodyPr/>
          <a:lstStyle/>
          <a:p>
            <a:r>
              <a:rPr lang="sv-SE" dirty="0"/>
              <a:t>Vilka insatser bedömer ni minskat?</a:t>
            </a:r>
          </a:p>
          <a:p>
            <a:pPr marL="0" indent="0">
              <a:buNone/>
            </a:pPr>
            <a:endParaRPr lang="sv-SE" dirty="0"/>
          </a:p>
          <a:p>
            <a:r>
              <a:rPr lang="sv-SE" dirty="0"/>
              <a:t>Vilka utvecklingsbehov ser ni?</a:t>
            </a:r>
          </a:p>
        </p:txBody>
      </p:sp>
      <p:sp>
        <p:nvSpPr>
          <p:cNvPr id="4" name="Platshållare för innehåll 3">
            <a:extLst>
              <a:ext uri="{FF2B5EF4-FFF2-40B4-BE49-F238E27FC236}">
                <a16:creationId xmlns:a16="http://schemas.microsoft.com/office/drawing/2014/main" id="{078325F8-2178-1253-CD3D-8A582873533D}"/>
              </a:ext>
            </a:extLst>
          </p:cNvPr>
          <p:cNvSpPr>
            <a:spLocks noGrp="1"/>
          </p:cNvSpPr>
          <p:nvPr>
            <p:ph sz="half" idx="2"/>
          </p:nvPr>
        </p:nvSpPr>
        <p:spPr/>
        <p:txBody>
          <a:bodyPr/>
          <a:lstStyle/>
          <a:p>
            <a:endParaRPr lang="sv-SE"/>
          </a:p>
        </p:txBody>
      </p:sp>
    </p:spTree>
    <p:extLst>
      <p:ext uri="{BB962C8B-B14F-4D97-AF65-F5344CB8AC3E}">
        <p14:creationId xmlns:p14="http://schemas.microsoft.com/office/powerpoint/2010/main" val="342775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88097D-4876-DED5-8CB2-9800248EA8D2}"/>
              </a:ext>
            </a:extLst>
          </p:cNvPr>
          <p:cNvSpPr>
            <a:spLocks noGrp="1"/>
          </p:cNvSpPr>
          <p:nvPr>
            <p:ph type="title"/>
          </p:nvPr>
        </p:nvSpPr>
        <p:spPr/>
        <p:txBody>
          <a:bodyPr/>
          <a:lstStyle/>
          <a:p>
            <a:r>
              <a:rPr lang="sv-SE" dirty="0"/>
              <a:t>Förslag:</a:t>
            </a:r>
          </a:p>
        </p:txBody>
      </p:sp>
      <p:sp>
        <p:nvSpPr>
          <p:cNvPr id="3" name="Platshållare för innehåll 2">
            <a:extLst>
              <a:ext uri="{FF2B5EF4-FFF2-40B4-BE49-F238E27FC236}">
                <a16:creationId xmlns:a16="http://schemas.microsoft.com/office/drawing/2014/main" id="{75545593-39EB-D0E8-5205-E4127A3D2726}"/>
              </a:ext>
            </a:extLst>
          </p:cNvPr>
          <p:cNvSpPr>
            <a:spLocks noGrp="1"/>
          </p:cNvSpPr>
          <p:nvPr>
            <p:ph sz="half" idx="1"/>
          </p:nvPr>
        </p:nvSpPr>
        <p:spPr/>
        <p:txBody>
          <a:bodyPr/>
          <a:lstStyle/>
          <a:p>
            <a:endParaRPr lang="sv-SE" dirty="0"/>
          </a:p>
        </p:txBody>
      </p:sp>
      <p:sp>
        <p:nvSpPr>
          <p:cNvPr id="4" name="Platshållare för innehåll 3">
            <a:extLst>
              <a:ext uri="{FF2B5EF4-FFF2-40B4-BE49-F238E27FC236}">
                <a16:creationId xmlns:a16="http://schemas.microsoft.com/office/drawing/2014/main" id="{3A1ABE30-A09A-6BBC-2145-B00539763581}"/>
              </a:ext>
            </a:extLst>
          </p:cNvPr>
          <p:cNvSpPr>
            <a:spLocks noGrp="1"/>
          </p:cNvSpPr>
          <p:nvPr>
            <p:ph sz="half" idx="2"/>
          </p:nvPr>
        </p:nvSpPr>
        <p:spPr/>
        <p:txBody>
          <a:bodyPr/>
          <a:lstStyle/>
          <a:p>
            <a:endParaRPr lang="sv-SE"/>
          </a:p>
        </p:txBody>
      </p:sp>
    </p:spTree>
    <p:extLst>
      <p:ext uri="{BB962C8B-B14F-4D97-AF65-F5344CB8AC3E}">
        <p14:creationId xmlns:p14="http://schemas.microsoft.com/office/powerpoint/2010/main" val="3753158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8D11D-BCAF-6AEB-B886-027FB4907759}"/>
              </a:ext>
            </a:extLst>
          </p:cNvPr>
          <p:cNvSpPr>
            <a:spLocks noGrp="1"/>
          </p:cNvSpPr>
          <p:nvPr>
            <p:ph type="ctrTitle"/>
          </p:nvPr>
        </p:nvSpPr>
        <p:spPr/>
        <p:txBody>
          <a:bodyPr/>
          <a:lstStyle/>
          <a:p>
            <a:r>
              <a:rPr lang="sv-SE" dirty="0"/>
              <a:t>4. Oklart från föregående möte</a:t>
            </a:r>
          </a:p>
        </p:txBody>
      </p:sp>
    </p:spTree>
    <p:extLst>
      <p:ext uri="{BB962C8B-B14F-4D97-AF65-F5344CB8AC3E}">
        <p14:creationId xmlns:p14="http://schemas.microsoft.com/office/powerpoint/2010/main" val="352449662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0858CA-2FFD-BC93-0EDD-1232C26EA26F}"/>
              </a:ext>
            </a:extLst>
          </p:cNvPr>
          <p:cNvSpPr>
            <a:spLocks noGrp="1"/>
          </p:cNvSpPr>
          <p:nvPr>
            <p:ph type="title"/>
          </p:nvPr>
        </p:nvSpPr>
        <p:spPr>
          <a:xfrm>
            <a:off x="407988" y="404813"/>
            <a:ext cx="9170279" cy="736959"/>
          </a:xfrm>
        </p:spPr>
        <p:txBody>
          <a:bodyPr vert="horz" lIns="0" tIns="45720" rIns="0" bIns="45720" rtlCol="0" anchor="ctr">
            <a:normAutofit/>
          </a:bodyPr>
          <a:lstStyle/>
          <a:p>
            <a:r>
              <a:rPr lang="sv-SE" b="1" kern="0" spc="0" baseline="0" dirty="0">
                <a:latin typeface="+mj-lt"/>
                <a:ea typeface="+mj-ea"/>
                <a:cs typeface="+mj-cs"/>
              </a:rPr>
              <a:t>Omfattning av uppdraget</a:t>
            </a:r>
          </a:p>
        </p:txBody>
      </p:sp>
      <p:sp>
        <p:nvSpPr>
          <p:cNvPr id="3" name="textruta 2">
            <a:extLst>
              <a:ext uri="{FF2B5EF4-FFF2-40B4-BE49-F238E27FC236}">
                <a16:creationId xmlns:a16="http://schemas.microsoft.com/office/drawing/2014/main" id="{32205E97-1AF6-79C5-AF8E-184F998102A5}"/>
              </a:ext>
            </a:extLst>
          </p:cNvPr>
          <p:cNvSpPr txBox="1"/>
          <p:nvPr/>
        </p:nvSpPr>
        <p:spPr>
          <a:xfrm>
            <a:off x="407988" y="1736729"/>
            <a:ext cx="5400000" cy="4176710"/>
          </a:xfrm>
          <a:prstGeom prst="rect">
            <a:avLst/>
          </a:prstGeom>
        </p:spPr>
        <p:txBody>
          <a:bodyPr vert="horz" lIns="0" tIns="0" rIns="0" bIns="0" rtlCol="0">
            <a:normAutofit/>
          </a:bodyPr>
          <a:lstStyle/>
          <a:p>
            <a:pPr marL="230384" indent="-230384" defTabSz="914332">
              <a:lnSpc>
                <a:spcPct val="110000"/>
              </a:lnSpc>
              <a:spcBef>
                <a:spcPts val="600"/>
              </a:spcBef>
              <a:spcAft>
                <a:spcPts val="300"/>
              </a:spcAft>
              <a:buFont typeface="Arial" panose="020B0604020202020204" pitchFamily="34" charset="0"/>
              <a:buChar char="•"/>
            </a:pPr>
            <a:r>
              <a:rPr lang="en-US" sz="2000" dirty="0" err="1"/>
              <a:t>Arbetet</a:t>
            </a:r>
            <a:r>
              <a:rPr lang="en-US" sz="2000" dirty="0"/>
              <a:t> ska </a:t>
            </a:r>
            <a:r>
              <a:rPr lang="en-US" sz="2000" dirty="0" err="1"/>
              <a:t>genomföras</a:t>
            </a:r>
            <a:r>
              <a:rPr lang="en-US" sz="2000" dirty="0"/>
              <a:t> </a:t>
            </a:r>
            <a:r>
              <a:rPr lang="en-US" sz="2000" dirty="0" err="1"/>
              <a:t>i</a:t>
            </a:r>
            <a:r>
              <a:rPr lang="en-US" sz="2000" dirty="0"/>
              <a:t> dialog med </a:t>
            </a:r>
            <a:r>
              <a:rPr lang="en-US" sz="2000" dirty="0" err="1"/>
              <a:t>berörda</a:t>
            </a:r>
            <a:r>
              <a:rPr lang="en-US" sz="2000" dirty="0"/>
              <a:t> </a:t>
            </a:r>
            <a:r>
              <a:rPr lang="en-US" sz="2000" dirty="0" err="1"/>
              <a:t>verksamheter</a:t>
            </a:r>
            <a:r>
              <a:rPr lang="en-US" sz="2000" dirty="0"/>
              <a:t> </a:t>
            </a:r>
            <a:r>
              <a:rPr lang="en-US" sz="2000" dirty="0" err="1"/>
              <a:t>inom</a:t>
            </a:r>
            <a:r>
              <a:rPr lang="en-US" sz="2000" dirty="0"/>
              <a:t> </a:t>
            </a:r>
            <a:r>
              <a:rPr lang="en-US" sz="2000" dirty="0" err="1"/>
              <a:t>funktionsstöd</a:t>
            </a:r>
            <a:r>
              <a:rPr lang="en-US" sz="2000" dirty="0"/>
              <a:t> </a:t>
            </a:r>
            <a:r>
              <a:rPr lang="en-US" sz="2000" dirty="0" err="1"/>
              <a:t>samt</a:t>
            </a:r>
            <a:r>
              <a:rPr lang="en-US" sz="2000" dirty="0"/>
              <a:t> </a:t>
            </a:r>
            <a:r>
              <a:rPr lang="en-US" sz="2000" dirty="0" err="1"/>
              <a:t>i</a:t>
            </a:r>
            <a:r>
              <a:rPr lang="en-US" sz="2000" dirty="0"/>
              <a:t> </a:t>
            </a:r>
            <a:r>
              <a:rPr lang="en-US" sz="2000" dirty="0" err="1"/>
              <a:t>samverkan</a:t>
            </a:r>
            <a:r>
              <a:rPr lang="en-US" sz="2000" dirty="0"/>
              <a:t> med </a:t>
            </a:r>
            <a:r>
              <a:rPr lang="en-US" sz="2000" dirty="0" err="1"/>
              <a:t>relevanta</a:t>
            </a:r>
            <a:r>
              <a:rPr lang="en-US" sz="2000" dirty="0"/>
              <a:t> </a:t>
            </a:r>
            <a:r>
              <a:rPr lang="en-US" sz="2000" dirty="0" err="1"/>
              <a:t>brukarorganisationer</a:t>
            </a:r>
            <a:r>
              <a:rPr lang="en-US" sz="2000" dirty="0"/>
              <a:t>. </a:t>
            </a:r>
          </a:p>
          <a:p>
            <a:pPr marL="230384" indent="-230384" defTabSz="914332">
              <a:lnSpc>
                <a:spcPct val="110000"/>
              </a:lnSpc>
              <a:spcBef>
                <a:spcPts val="600"/>
              </a:spcBef>
              <a:spcAft>
                <a:spcPts val="300"/>
              </a:spcAft>
              <a:buFont typeface="Arial" panose="020B0604020202020204" pitchFamily="34" charset="0"/>
              <a:buChar char="•"/>
            </a:pPr>
            <a:r>
              <a:rPr lang="en-US" sz="2000" dirty="0" err="1"/>
              <a:t>Arbetet</a:t>
            </a:r>
            <a:r>
              <a:rPr lang="en-US" sz="2000" dirty="0"/>
              <a:t> ska </a:t>
            </a:r>
            <a:r>
              <a:rPr lang="en-US" sz="2000" dirty="0" err="1"/>
              <a:t>även</a:t>
            </a:r>
            <a:r>
              <a:rPr lang="en-US" sz="2000" dirty="0"/>
              <a:t> ta </a:t>
            </a:r>
            <a:r>
              <a:rPr lang="en-US" sz="2000" dirty="0" err="1"/>
              <a:t>hänsyn</a:t>
            </a:r>
            <a:r>
              <a:rPr lang="en-US" sz="2000" dirty="0"/>
              <a:t> till den </a:t>
            </a:r>
            <a:r>
              <a:rPr lang="en-US" sz="2000" dirty="0" err="1"/>
              <a:t>pågående</a:t>
            </a:r>
            <a:r>
              <a:rPr lang="en-US" sz="2000" dirty="0"/>
              <a:t> </a:t>
            </a:r>
            <a:r>
              <a:rPr lang="en-US" sz="2000" dirty="0" err="1"/>
              <a:t>omställningen</a:t>
            </a:r>
            <a:r>
              <a:rPr lang="en-US" sz="2000" dirty="0"/>
              <a:t> till </a:t>
            </a:r>
            <a:r>
              <a:rPr lang="en-US" sz="2000" dirty="0" err="1"/>
              <a:t>framtidens</a:t>
            </a:r>
            <a:r>
              <a:rPr lang="en-US" sz="2000" dirty="0"/>
              <a:t> </a:t>
            </a:r>
            <a:r>
              <a:rPr lang="en-US" sz="2000" dirty="0" err="1"/>
              <a:t>socialtjänst</a:t>
            </a:r>
            <a:r>
              <a:rPr lang="en-US" sz="2000" dirty="0"/>
              <a:t>, </a:t>
            </a:r>
            <a:r>
              <a:rPr lang="en-US" sz="2000" dirty="0" err="1"/>
              <a:t>där</a:t>
            </a:r>
            <a:r>
              <a:rPr lang="en-US" sz="2000" dirty="0"/>
              <a:t> </a:t>
            </a:r>
            <a:r>
              <a:rPr lang="en-US" sz="2000" dirty="0" err="1"/>
              <a:t>ökad</a:t>
            </a:r>
            <a:r>
              <a:rPr lang="en-US" sz="2000" dirty="0"/>
              <a:t> </a:t>
            </a:r>
            <a:r>
              <a:rPr lang="en-US" sz="2000" dirty="0" err="1"/>
              <a:t>delaktighet</a:t>
            </a:r>
            <a:r>
              <a:rPr lang="en-US" sz="2000" dirty="0"/>
              <a:t>, </a:t>
            </a:r>
            <a:r>
              <a:rPr lang="en-US" sz="2000" dirty="0" err="1"/>
              <a:t>tillgänglighet</a:t>
            </a:r>
            <a:r>
              <a:rPr lang="en-US" sz="2000" dirty="0"/>
              <a:t> </a:t>
            </a:r>
            <a:r>
              <a:rPr lang="en-US" sz="2000" dirty="0" err="1"/>
              <a:t>och</a:t>
            </a:r>
            <a:r>
              <a:rPr lang="en-US" sz="2000" dirty="0"/>
              <a:t> </a:t>
            </a:r>
            <a:r>
              <a:rPr lang="en-US" sz="2000" dirty="0" err="1"/>
              <a:t>individens</a:t>
            </a:r>
            <a:r>
              <a:rPr lang="en-US" sz="2000" dirty="0"/>
              <a:t> </a:t>
            </a:r>
            <a:r>
              <a:rPr lang="en-US" sz="2000" dirty="0" err="1"/>
              <a:t>självbestämmande</a:t>
            </a:r>
            <a:r>
              <a:rPr lang="en-US" sz="2000" dirty="0"/>
              <a:t> </a:t>
            </a:r>
            <a:r>
              <a:rPr lang="en-US" sz="2000" dirty="0" err="1"/>
              <a:t>är</a:t>
            </a:r>
            <a:r>
              <a:rPr lang="en-US" sz="2000" dirty="0"/>
              <a:t> </a:t>
            </a:r>
            <a:r>
              <a:rPr lang="en-US" sz="2000" dirty="0" err="1"/>
              <a:t>centrala</a:t>
            </a:r>
            <a:r>
              <a:rPr lang="en-US" sz="2000" dirty="0"/>
              <a:t> </a:t>
            </a:r>
            <a:r>
              <a:rPr lang="en-US" sz="2000" dirty="0" err="1"/>
              <a:t>utgångspunkter</a:t>
            </a:r>
            <a:r>
              <a:rPr lang="en-US" sz="2000" dirty="0"/>
              <a:t>.</a:t>
            </a:r>
          </a:p>
        </p:txBody>
      </p:sp>
      <p:pic>
        <p:nvPicPr>
          <p:cNvPr id="3074" name="Picture 2" descr="En bild som visar design, Teckensnitt, skärmbild, Grafik&#10;&#10;AI-genererat innehåll kan vara felaktigt.">
            <a:extLst>
              <a:ext uri="{FF2B5EF4-FFF2-40B4-BE49-F238E27FC236}">
                <a16:creationId xmlns:a16="http://schemas.microsoft.com/office/drawing/2014/main" id="{6D113E2E-3C2B-EE23-8F9E-FF01C3748E9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90895" y="1736729"/>
            <a:ext cx="4176710" cy="4176710"/>
          </a:xfrm>
          <a:prstGeom prst="rect">
            <a:avLst/>
          </a:prstGeom>
          <a:solidFill>
            <a:srgbClr val="FFFFFF"/>
          </a:solidFill>
        </p:spPr>
      </p:pic>
    </p:spTree>
    <p:extLst>
      <p:ext uri="{BB962C8B-B14F-4D97-AF65-F5344CB8AC3E}">
        <p14:creationId xmlns:p14="http://schemas.microsoft.com/office/powerpoint/2010/main" val="3979913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71D0FEC-6F8A-4EC6-B81A-09F70C358BC2}"/>
              </a:ext>
            </a:extLst>
          </p:cNvPr>
          <p:cNvSpPr>
            <a:spLocks noGrp="1"/>
          </p:cNvSpPr>
          <p:nvPr>
            <p:ph type="title"/>
          </p:nvPr>
        </p:nvSpPr>
        <p:spPr/>
        <p:txBody>
          <a:bodyPr>
            <a:normAutofit/>
          </a:bodyPr>
          <a:lstStyle/>
          <a:p>
            <a:r>
              <a:rPr lang="sv-SE" dirty="0" err="1"/>
              <a:t>Kokntakt</a:t>
            </a:r>
            <a:endParaRPr lang="sv-SE" dirty="0"/>
          </a:p>
        </p:txBody>
      </p:sp>
      <p:sp>
        <p:nvSpPr>
          <p:cNvPr id="4" name="Platshållare för text 3">
            <a:extLst>
              <a:ext uri="{FF2B5EF4-FFF2-40B4-BE49-F238E27FC236}">
                <a16:creationId xmlns:a16="http://schemas.microsoft.com/office/drawing/2014/main" id="{22ADC281-1383-4494-8CFD-48989FACE6DA}"/>
              </a:ext>
            </a:extLst>
          </p:cNvPr>
          <p:cNvSpPr>
            <a:spLocks noGrp="1"/>
          </p:cNvSpPr>
          <p:nvPr>
            <p:ph type="body" sz="quarter" idx="11"/>
          </p:nvPr>
        </p:nvSpPr>
        <p:spPr/>
        <p:txBody>
          <a:bodyPr/>
          <a:lstStyle/>
          <a:p>
            <a:r>
              <a:rPr lang="sv-SE" dirty="0"/>
              <a:t>Myndighet</a:t>
            </a:r>
          </a:p>
          <a:p>
            <a:r>
              <a:rPr lang="sv-SE" dirty="0"/>
              <a:t>Förvaltningen för </a:t>
            </a:r>
            <a:r>
              <a:rPr lang="sv-SE" dirty="0" err="1"/>
              <a:t>Funktionsstöd</a:t>
            </a:r>
            <a:endParaRPr lang="sv-SE" dirty="0"/>
          </a:p>
          <a:p>
            <a:r>
              <a:rPr lang="sv-SE" dirty="0"/>
              <a:t>Ann Trbovsek</a:t>
            </a:r>
          </a:p>
          <a:p>
            <a:r>
              <a:rPr lang="sv-SE" dirty="0"/>
              <a:t>Ann.trbovsek@funktionsstod.goteborg.se</a:t>
            </a:r>
          </a:p>
        </p:txBody>
      </p:sp>
    </p:spTree>
    <p:extLst>
      <p:ext uri="{BB962C8B-B14F-4D97-AF65-F5344CB8AC3E}">
        <p14:creationId xmlns:p14="http://schemas.microsoft.com/office/powerpoint/2010/main" val="3812826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43F9D-C697-CE19-EBB9-D3017CDD37E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5C63C3F-5190-6051-CF96-3BE85BD71D4F}"/>
              </a:ext>
            </a:extLst>
          </p:cNvPr>
          <p:cNvSpPr>
            <a:spLocks noGrp="1"/>
          </p:cNvSpPr>
          <p:nvPr>
            <p:ph type="ctrTitle"/>
          </p:nvPr>
        </p:nvSpPr>
        <p:spPr/>
        <p:txBody>
          <a:bodyPr/>
          <a:lstStyle/>
          <a:p>
            <a:pPr algn="ctr"/>
            <a:r>
              <a:rPr lang="sv-SE" sz="4500" dirty="0"/>
              <a:t>8. </a:t>
            </a:r>
            <a:br>
              <a:rPr lang="sv-SE" sz="4500" dirty="0"/>
            </a:br>
            <a:br>
              <a:rPr lang="sv-SE" sz="4500" dirty="0"/>
            </a:br>
            <a:r>
              <a:rPr lang="sv-SE" sz="4500" dirty="0"/>
              <a:t>PAUS (15 min)</a:t>
            </a:r>
          </a:p>
        </p:txBody>
      </p:sp>
      <p:sp>
        <p:nvSpPr>
          <p:cNvPr id="6" name="Platshållare för text 5">
            <a:extLst>
              <a:ext uri="{FF2B5EF4-FFF2-40B4-BE49-F238E27FC236}">
                <a16:creationId xmlns:a16="http://schemas.microsoft.com/office/drawing/2014/main" id="{BEE73960-71CC-4B2E-2C46-1942E46DEF29}"/>
              </a:ext>
            </a:extLst>
          </p:cNvPr>
          <p:cNvSpPr>
            <a:spLocks noGrp="1"/>
          </p:cNvSpPr>
          <p:nvPr>
            <p:ph type="body" sz="quarter" idx="11"/>
          </p:nvPr>
        </p:nvSpPr>
        <p:spPr/>
        <p:txBody>
          <a:bodyPr/>
          <a:lstStyle/>
          <a:p>
            <a:r>
              <a:rPr lang="sv-SE" dirty="0"/>
              <a:t> </a:t>
            </a:r>
          </a:p>
        </p:txBody>
      </p:sp>
      <p:sp>
        <p:nvSpPr>
          <p:cNvPr id="8" name="Platshållare för text 7">
            <a:extLst>
              <a:ext uri="{FF2B5EF4-FFF2-40B4-BE49-F238E27FC236}">
                <a16:creationId xmlns:a16="http://schemas.microsoft.com/office/drawing/2014/main" id="{E122C615-93F8-27A7-3E76-304CC1DE2220}"/>
              </a:ext>
            </a:extLst>
          </p:cNvPr>
          <p:cNvSpPr>
            <a:spLocks noGrp="1"/>
          </p:cNvSpPr>
          <p:nvPr>
            <p:ph type="body" sz="quarter" idx="10"/>
          </p:nvPr>
        </p:nvSpPr>
        <p:spPr/>
        <p:txBody>
          <a:bodyPr/>
          <a:lstStyle/>
          <a:p>
            <a:r>
              <a:rPr lang="sv-SE" dirty="0"/>
              <a:t> </a:t>
            </a:r>
          </a:p>
        </p:txBody>
      </p:sp>
    </p:spTree>
    <p:extLst>
      <p:ext uri="{BB962C8B-B14F-4D97-AF65-F5344CB8AC3E}">
        <p14:creationId xmlns:p14="http://schemas.microsoft.com/office/powerpoint/2010/main" val="187766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D7588-413B-FAE9-8DB5-465980349DD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0C47482-E084-DF11-6963-853409A992A5}"/>
              </a:ext>
            </a:extLst>
          </p:cNvPr>
          <p:cNvSpPr>
            <a:spLocks noGrp="1"/>
          </p:cNvSpPr>
          <p:nvPr>
            <p:ph type="ctrTitle"/>
          </p:nvPr>
        </p:nvSpPr>
        <p:spPr/>
        <p:txBody>
          <a:bodyPr/>
          <a:lstStyle/>
          <a:p>
            <a:pPr algn="ctr"/>
            <a:r>
              <a:rPr lang="sv-SE" sz="4500" dirty="0"/>
              <a:t>9. </a:t>
            </a:r>
          </a:p>
        </p:txBody>
      </p:sp>
      <p:sp>
        <p:nvSpPr>
          <p:cNvPr id="3" name="Platshållare för text 2">
            <a:extLst>
              <a:ext uri="{FF2B5EF4-FFF2-40B4-BE49-F238E27FC236}">
                <a16:creationId xmlns:a16="http://schemas.microsoft.com/office/drawing/2014/main" id="{806E2912-ABA9-C3EB-24A9-C808FC7BA76A}"/>
              </a:ext>
            </a:extLst>
          </p:cNvPr>
          <p:cNvSpPr>
            <a:spLocks noGrp="1"/>
          </p:cNvSpPr>
          <p:nvPr>
            <p:ph type="body" sz="quarter" idx="10"/>
          </p:nvPr>
        </p:nvSpPr>
        <p:spPr/>
        <p:txBody>
          <a:bodyPr/>
          <a:lstStyle/>
          <a:p>
            <a:r>
              <a:rPr lang="sv-SE" dirty="0"/>
              <a:t>Information om ny förvaltningsdirektör </a:t>
            </a:r>
          </a:p>
        </p:txBody>
      </p:sp>
      <p:sp>
        <p:nvSpPr>
          <p:cNvPr id="4" name="Platshållare för text 3">
            <a:extLst>
              <a:ext uri="{FF2B5EF4-FFF2-40B4-BE49-F238E27FC236}">
                <a16:creationId xmlns:a16="http://schemas.microsoft.com/office/drawing/2014/main" id="{B1DCB486-8117-5062-B771-628F171F0256}"/>
              </a:ext>
            </a:extLst>
          </p:cNvPr>
          <p:cNvSpPr>
            <a:spLocks noGrp="1"/>
          </p:cNvSpPr>
          <p:nvPr>
            <p:ph type="body" sz="quarter" idx="11"/>
          </p:nvPr>
        </p:nvSpPr>
        <p:spPr>
          <a:xfrm>
            <a:off x="1731696" y="4746596"/>
            <a:ext cx="8728608" cy="251417"/>
          </a:xfrm>
        </p:spPr>
        <p:txBody>
          <a:bodyPr/>
          <a:lstStyle/>
          <a:p>
            <a:r>
              <a:rPr lang="sv-SE" i="1" dirty="0"/>
              <a:t>Tjänstepersoner Michael Ivarsson</a:t>
            </a:r>
            <a:endParaRPr lang="sv-SE" dirty="0"/>
          </a:p>
        </p:txBody>
      </p:sp>
    </p:spTree>
    <p:extLst>
      <p:ext uri="{BB962C8B-B14F-4D97-AF65-F5344CB8AC3E}">
        <p14:creationId xmlns:p14="http://schemas.microsoft.com/office/powerpoint/2010/main" val="2101298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0DC54-5953-0E2A-96DE-C8EEB551252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B86115B-65C3-81A4-CBCA-AA858B495CFF}"/>
              </a:ext>
            </a:extLst>
          </p:cNvPr>
          <p:cNvSpPr>
            <a:spLocks noGrp="1"/>
          </p:cNvSpPr>
          <p:nvPr>
            <p:ph type="ctrTitle"/>
          </p:nvPr>
        </p:nvSpPr>
        <p:spPr/>
        <p:txBody>
          <a:bodyPr/>
          <a:lstStyle/>
          <a:p>
            <a:pPr algn="ctr"/>
            <a:r>
              <a:rPr lang="sv-SE" sz="4500" dirty="0"/>
              <a:t>10. </a:t>
            </a:r>
          </a:p>
        </p:txBody>
      </p:sp>
      <p:sp>
        <p:nvSpPr>
          <p:cNvPr id="3" name="Platshållare för text 2">
            <a:extLst>
              <a:ext uri="{FF2B5EF4-FFF2-40B4-BE49-F238E27FC236}">
                <a16:creationId xmlns:a16="http://schemas.microsoft.com/office/drawing/2014/main" id="{7C38C3D0-F992-42EE-AEE4-7A66F5997F71}"/>
              </a:ext>
            </a:extLst>
          </p:cNvPr>
          <p:cNvSpPr>
            <a:spLocks noGrp="1"/>
          </p:cNvSpPr>
          <p:nvPr>
            <p:ph type="body" sz="quarter" idx="10"/>
          </p:nvPr>
        </p:nvSpPr>
        <p:spPr/>
        <p:txBody>
          <a:bodyPr/>
          <a:lstStyle/>
          <a:p>
            <a:r>
              <a:rPr lang="sv-SE" dirty="0"/>
              <a:t>Utmaningar i LSS-bostäder (FUB)</a:t>
            </a:r>
          </a:p>
        </p:txBody>
      </p:sp>
      <p:sp>
        <p:nvSpPr>
          <p:cNvPr id="4" name="Platshållare för text 3">
            <a:extLst>
              <a:ext uri="{FF2B5EF4-FFF2-40B4-BE49-F238E27FC236}">
                <a16:creationId xmlns:a16="http://schemas.microsoft.com/office/drawing/2014/main" id="{21661FDE-6A64-A1F6-8494-59A46413D37A}"/>
              </a:ext>
            </a:extLst>
          </p:cNvPr>
          <p:cNvSpPr>
            <a:spLocks noGrp="1"/>
          </p:cNvSpPr>
          <p:nvPr>
            <p:ph type="body" sz="quarter" idx="11"/>
          </p:nvPr>
        </p:nvSpPr>
        <p:spPr>
          <a:xfrm>
            <a:off x="1731696" y="4746596"/>
            <a:ext cx="8728608" cy="251417"/>
          </a:xfrm>
        </p:spPr>
        <p:txBody>
          <a:bodyPr/>
          <a:lstStyle/>
          <a:p>
            <a:r>
              <a:rPr lang="sv-SE" i="1" dirty="0"/>
              <a:t>Tjänstepersoner Michael Ivarsson</a:t>
            </a:r>
            <a:endParaRPr lang="sv-SE" dirty="0"/>
          </a:p>
        </p:txBody>
      </p:sp>
    </p:spTree>
    <p:extLst>
      <p:ext uri="{BB962C8B-B14F-4D97-AF65-F5344CB8AC3E}">
        <p14:creationId xmlns:p14="http://schemas.microsoft.com/office/powerpoint/2010/main" val="1941881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9ACED-C371-AEB0-30E0-63E564041F7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31CE35F-DDC4-E947-1EAB-55DA14128216}"/>
              </a:ext>
            </a:extLst>
          </p:cNvPr>
          <p:cNvSpPr>
            <a:spLocks noGrp="1"/>
          </p:cNvSpPr>
          <p:nvPr>
            <p:ph type="ctrTitle"/>
          </p:nvPr>
        </p:nvSpPr>
        <p:spPr/>
        <p:txBody>
          <a:bodyPr/>
          <a:lstStyle/>
          <a:p>
            <a:pPr algn="ctr"/>
            <a:r>
              <a:rPr lang="sv-SE" sz="4500" dirty="0"/>
              <a:t>11. </a:t>
            </a:r>
          </a:p>
        </p:txBody>
      </p:sp>
      <p:sp>
        <p:nvSpPr>
          <p:cNvPr id="3" name="Platshållare för text 2">
            <a:extLst>
              <a:ext uri="{FF2B5EF4-FFF2-40B4-BE49-F238E27FC236}">
                <a16:creationId xmlns:a16="http://schemas.microsoft.com/office/drawing/2014/main" id="{AC33633E-DA65-F541-1D75-E9BE543A8477}"/>
              </a:ext>
            </a:extLst>
          </p:cNvPr>
          <p:cNvSpPr>
            <a:spLocks noGrp="1"/>
          </p:cNvSpPr>
          <p:nvPr>
            <p:ph type="body" sz="quarter" idx="10"/>
          </p:nvPr>
        </p:nvSpPr>
        <p:spPr/>
        <p:txBody>
          <a:bodyPr/>
          <a:lstStyle/>
          <a:p>
            <a:r>
              <a:rPr lang="sv-SE" dirty="0"/>
              <a:t>Status pågående kvalitetsarbete med anledning av externa granskningen </a:t>
            </a:r>
          </a:p>
        </p:txBody>
      </p:sp>
      <p:sp>
        <p:nvSpPr>
          <p:cNvPr id="4" name="Platshållare för text 3">
            <a:extLst>
              <a:ext uri="{FF2B5EF4-FFF2-40B4-BE49-F238E27FC236}">
                <a16:creationId xmlns:a16="http://schemas.microsoft.com/office/drawing/2014/main" id="{764B0B29-9E5C-984A-DA7C-08FDF78B3E6C}"/>
              </a:ext>
            </a:extLst>
          </p:cNvPr>
          <p:cNvSpPr>
            <a:spLocks noGrp="1"/>
          </p:cNvSpPr>
          <p:nvPr>
            <p:ph type="body" sz="quarter" idx="11"/>
          </p:nvPr>
        </p:nvSpPr>
        <p:spPr>
          <a:xfrm>
            <a:off x="1731696" y="4746596"/>
            <a:ext cx="8728608" cy="251417"/>
          </a:xfrm>
        </p:spPr>
        <p:txBody>
          <a:bodyPr/>
          <a:lstStyle/>
          <a:p>
            <a:r>
              <a:rPr lang="sv-SE" i="1" dirty="0"/>
              <a:t>Tjänstepersoner Michael Ivarsson</a:t>
            </a:r>
            <a:endParaRPr lang="sv-SE" dirty="0"/>
          </a:p>
        </p:txBody>
      </p:sp>
    </p:spTree>
    <p:extLst>
      <p:ext uri="{BB962C8B-B14F-4D97-AF65-F5344CB8AC3E}">
        <p14:creationId xmlns:p14="http://schemas.microsoft.com/office/powerpoint/2010/main" val="3785735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DB479D2-9D44-AC94-6AB0-3B6C0E12F1C8}"/>
              </a:ext>
            </a:extLst>
          </p:cNvPr>
          <p:cNvSpPr>
            <a:spLocks noGrp="1"/>
          </p:cNvSpPr>
          <p:nvPr>
            <p:ph type="title"/>
          </p:nvPr>
        </p:nvSpPr>
        <p:spPr>
          <a:xfrm>
            <a:off x="225108" y="448598"/>
            <a:ext cx="9170279" cy="736959"/>
          </a:xfrm>
        </p:spPr>
        <p:txBody>
          <a:bodyPr>
            <a:normAutofit fontScale="90000"/>
          </a:bodyPr>
          <a:lstStyle/>
          <a:p>
            <a:r>
              <a:rPr lang="en-US" dirty="0" err="1"/>
              <a:t>Socialstyrelsens</a:t>
            </a:r>
            <a:r>
              <a:rPr lang="en-US" dirty="0"/>
              <a:t> </a:t>
            </a:r>
            <a:r>
              <a:rPr lang="en-US" dirty="0" err="1"/>
              <a:t>föreskeskrifter</a:t>
            </a:r>
            <a:r>
              <a:rPr lang="en-US" dirty="0"/>
              <a:t> och </a:t>
            </a:r>
            <a:r>
              <a:rPr lang="en-US" dirty="0" err="1"/>
              <a:t>allmänna</a:t>
            </a:r>
            <a:r>
              <a:rPr lang="en-US" dirty="0"/>
              <a:t> </a:t>
            </a:r>
            <a:r>
              <a:rPr lang="en-US" dirty="0" err="1"/>
              <a:t>råd</a:t>
            </a:r>
            <a:r>
              <a:rPr lang="en-US" dirty="0"/>
              <a:t> om </a:t>
            </a:r>
            <a:r>
              <a:rPr lang="en-US" dirty="0" err="1"/>
              <a:t>ledningssystem</a:t>
            </a:r>
            <a:r>
              <a:rPr lang="en-US" dirty="0"/>
              <a:t> för </a:t>
            </a:r>
            <a:r>
              <a:rPr lang="en-US" dirty="0" err="1"/>
              <a:t>systematiskt</a:t>
            </a:r>
            <a:r>
              <a:rPr lang="en-US" dirty="0"/>
              <a:t> </a:t>
            </a:r>
            <a:r>
              <a:rPr lang="en-US" dirty="0" err="1"/>
              <a:t>kvalitetsarbete</a:t>
            </a:r>
            <a:endParaRPr lang="en-US" dirty="0"/>
          </a:p>
        </p:txBody>
      </p:sp>
      <p:pic>
        <p:nvPicPr>
          <p:cNvPr id="4" name="Picture 2">
            <a:extLst>
              <a:ext uri="{FF2B5EF4-FFF2-40B4-BE49-F238E27FC236}">
                <a16:creationId xmlns:a16="http://schemas.microsoft.com/office/drawing/2014/main" id="{72EE0096-2FF3-11C8-8798-2BC492D5C3B6}"/>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2139763" y="1736729"/>
            <a:ext cx="2582515" cy="4304193"/>
          </a:xfrm>
          <a:prstGeom prst="rect">
            <a:avLst/>
          </a:prstGeom>
          <a:solidFill>
            <a:srgbClr val="FFFFFF"/>
          </a:solidFill>
        </p:spPr>
      </p:pic>
      <p:sp>
        <p:nvSpPr>
          <p:cNvPr id="11" name="Content Placeholder 3">
            <a:extLst>
              <a:ext uri="{FF2B5EF4-FFF2-40B4-BE49-F238E27FC236}">
                <a16:creationId xmlns:a16="http://schemas.microsoft.com/office/drawing/2014/main" id="{589F7AFC-36AB-9000-3562-09CDC69FCC6E}"/>
              </a:ext>
            </a:extLst>
          </p:cNvPr>
          <p:cNvSpPr>
            <a:spLocks noGrp="1"/>
          </p:cNvSpPr>
          <p:nvPr>
            <p:ph sz="half" idx="2"/>
          </p:nvPr>
        </p:nvSpPr>
        <p:spPr>
          <a:xfrm>
            <a:off x="6379250" y="1736729"/>
            <a:ext cx="5400000" cy="4176710"/>
          </a:xfrm>
        </p:spPr>
        <p:txBody>
          <a:bodyPr/>
          <a:lstStyle/>
          <a:p>
            <a:r>
              <a:rPr lang="sv-SE" dirty="0"/>
              <a:t>Planera verksamheten</a:t>
            </a:r>
          </a:p>
          <a:p>
            <a:r>
              <a:rPr lang="sv-SE" noProof="0" dirty="0"/>
              <a:t>Följa upp den</a:t>
            </a:r>
          </a:p>
          <a:p>
            <a:r>
              <a:rPr lang="sv-SE" dirty="0"/>
              <a:t>Upptäcka brister</a:t>
            </a:r>
          </a:p>
          <a:p>
            <a:r>
              <a:rPr lang="sv-SE" noProof="0" dirty="0"/>
              <a:t>Förbättra </a:t>
            </a:r>
          </a:p>
        </p:txBody>
      </p:sp>
    </p:spTree>
    <p:extLst>
      <p:ext uri="{BB962C8B-B14F-4D97-AF65-F5344CB8AC3E}">
        <p14:creationId xmlns:p14="http://schemas.microsoft.com/office/powerpoint/2010/main" val="1706808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43E18F-C3B3-E42C-A588-A29FB6EDE43C}"/>
              </a:ext>
            </a:extLst>
          </p:cNvPr>
          <p:cNvSpPr>
            <a:spLocks noGrp="1"/>
          </p:cNvSpPr>
          <p:nvPr>
            <p:ph type="title"/>
          </p:nvPr>
        </p:nvSpPr>
        <p:spPr/>
        <p:txBody>
          <a:bodyPr/>
          <a:lstStyle/>
          <a:p>
            <a:r>
              <a:rPr lang="sv-SE" dirty="0"/>
              <a:t>Viktiga delar att nämna</a:t>
            </a:r>
          </a:p>
        </p:txBody>
      </p:sp>
      <p:sp>
        <p:nvSpPr>
          <p:cNvPr id="3" name="Platshållare för innehåll 2">
            <a:extLst>
              <a:ext uri="{FF2B5EF4-FFF2-40B4-BE49-F238E27FC236}">
                <a16:creationId xmlns:a16="http://schemas.microsoft.com/office/drawing/2014/main" id="{16BE8CB2-2F0B-CD64-0906-2FC95567447F}"/>
              </a:ext>
            </a:extLst>
          </p:cNvPr>
          <p:cNvSpPr>
            <a:spLocks noGrp="1"/>
          </p:cNvSpPr>
          <p:nvPr>
            <p:ph idx="11"/>
          </p:nvPr>
        </p:nvSpPr>
        <p:spPr/>
        <p:txBody>
          <a:bodyPr/>
          <a:lstStyle/>
          <a:p>
            <a:r>
              <a:rPr lang="sv-SE" dirty="0"/>
              <a:t>Processer – verksamheten ska beskriva hur arbetet ska göras</a:t>
            </a:r>
          </a:p>
          <a:p>
            <a:r>
              <a:rPr lang="sv-SE" dirty="0"/>
              <a:t>Avvikelser – när något inte fungerar ska det rapporteras och hanteras</a:t>
            </a:r>
          </a:p>
          <a:p>
            <a:r>
              <a:rPr lang="sv-SE" dirty="0"/>
              <a:t>Lex Sarah – allvarliga missförhållanden ska anmälas och utredas</a:t>
            </a:r>
          </a:p>
          <a:p>
            <a:r>
              <a:rPr lang="sv-SE" dirty="0"/>
              <a:t>Uppföljning – ledningen ska följa upp kvaliteten </a:t>
            </a:r>
            <a:r>
              <a:rPr lang="sv-SE" dirty="0" err="1"/>
              <a:t>kontinueligt</a:t>
            </a:r>
            <a:endParaRPr lang="sv-SE" dirty="0"/>
          </a:p>
        </p:txBody>
      </p:sp>
    </p:spTree>
    <p:extLst>
      <p:ext uri="{BB962C8B-B14F-4D97-AF65-F5344CB8AC3E}">
        <p14:creationId xmlns:p14="http://schemas.microsoft.com/office/powerpoint/2010/main" val="40995709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lstStyle/>
          <a:p>
            <a:r>
              <a:rPr lang="sv-SE" dirty="0"/>
              <a:t>Vad nämnden fattat beslut om i december </a:t>
            </a:r>
          </a:p>
        </p:txBody>
      </p:sp>
      <p:sp>
        <p:nvSpPr>
          <p:cNvPr id="5" name="Platshållare för innehåll 4">
            <a:extLst>
              <a:ext uri="{FF2B5EF4-FFF2-40B4-BE49-F238E27FC236}">
                <a16:creationId xmlns:a16="http://schemas.microsoft.com/office/drawing/2014/main" id="{35507923-ED6E-4E2B-B871-54AB966408D7}"/>
              </a:ext>
            </a:extLst>
          </p:cNvPr>
          <p:cNvSpPr>
            <a:spLocks noGrp="1"/>
          </p:cNvSpPr>
          <p:nvPr>
            <p:ph idx="11"/>
          </p:nvPr>
        </p:nvSpPr>
        <p:spPr/>
        <p:txBody>
          <a:bodyPr/>
          <a:lstStyle/>
          <a:p>
            <a:r>
              <a:rPr lang="sv-SE" dirty="0"/>
              <a:t>Nämnden gav 2025-12-17 förvaltningen i uppdrag att skyndsamt genomföra samtliga rekommendationer till förvaltning och nämnd som framställs i granskningen om Hundraårsgatan samt åtgärderna beskrivna i återrapportering av uppdraget om att genomföra fördjupade egenkontroller. Resultatet av åtgärderna ska redovisas löpande på varje nämndsammanträde. </a:t>
            </a:r>
          </a:p>
          <a:p>
            <a:r>
              <a:rPr lang="sv-SE" dirty="0"/>
              <a:t>Den externa granskning och de fördjupade egenkontrollerna har visat brister i tillämpningen av Socialstyrelsens föreskrifter om ledningssystem för systematiskt kvalitetsarbete samt utmaningar kopplade till kompetensförsörjning. Mot denna bakgrund har förvaltningen tagit fram och påbörjat ett antal åtgärder.</a:t>
            </a:r>
          </a:p>
          <a:p>
            <a:endParaRPr lang="sv-SE" dirty="0"/>
          </a:p>
        </p:txBody>
      </p:sp>
    </p:spTree>
    <p:extLst>
      <p:ext uri="{BB962C8B-B14F-4D97-AF65-F5344CB8AC3E}">
        <p14:creationId xmlns:p14="http://schemas.microsoft.com/office/powerpoint/2010/main" val="2017824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3913A2-5CFA-D975-C807-A8FBB44D5DCA}"/>
              </a:ext>
            </a:extLst>
          </p:cNvPr>
          <p:cNvSpPr>
            <a:spLocks noGrp="1"/>
          </p:cNvSpPr>
          <p:nvPr>
            <p:ph type="title"/>
          </p:nvPr>
        </p:nvSpPr>
        <p:spPr/>
        <p:txBody>
          <a:bodyPr/>
          <a:lstStyle/>
          <a:p>
            <a:r>
              <a:rPr lang="sv-SE" dirty="0"/>
              <a:t>Hantering av uppdraget framåt </a:t>
            </a:r>
          </a:p>
        </p:txBody>
      </p:sp>
      <p:sp>
        <p:nvSpPr>
          <p:cNvPr id="3" name="Platshållare för innehåll 2">
            <a:extLst>
              <a:ext uri="{FF2B5EF4-FFF2-40B4-BE49-F238E27FC236}">
                <a16:creationId xmlns:a16="http://schemas.microsoft.com/office/drawing/2014/main" id="{32B44DC2-533E-4B8D-6813-4AEE51B7A297}"/>
              </a:ext>
            </a:extLst>
          </p:cNvPr>
          <p:cNvSpPr>
            <a:spLocks noGrp="1"/>
          </p:cNvSpPr>
          <p:nvPr>
            <p:ph idx="11"/>
          </p:nvPr>
        </p:nvSpPr>
        <p:spPr/>
        <p:txBody>
          <a:bodyPr/>
          <a:lstStyle/>
          <a:p>
            <a:r>
              <a:rPr lang="sv-SE" dirty="0"/>
              <a:t>Förvaltningen har ett ledningssystem som beskriver hur verksamheten ska arbeta med kvalitet</a:t>
            </a:r>
          </a:p>
          <a:p>
            <a:r>
              <a:rPr lang="sv-SE" dirty="0"/>
              <a:t>Uppföljningen är viktigt – denna behöver bli bättre </a:t>
            </a:r>
          </a:p>
          <a:p>
            <a:r>
              <a:rPr lang="sv-SE" dirty="0"/>
              <a:t>Vi behöver förenkla och förtydliga rutiner, </a:t>
            </a:r>
            <a:r>
              <a:rPr lang="sv-SE" dirty="0" err="1"/>
              <a:t>årshjul</a:t>
            </a:r>
            <a:r>
              <a:rPr lang="sv-SE" dirty="0"/>
              <a:t>, arbetssätt – så det blir tydligare och enklare att använda i verksamheten</a:t>
            </a:r>
          </a:p>
          <a:p>
            <a:r>
              <a:rPr lang="sv-SE" dirty="0"/>
              <a:t>Att lyckas rekrytera medarbetare med rätt kompetens är avgörande för kvalitet i verksamheterna</a:t>
            </a:r>
          </a:p>
        </p:txBody>
      </p:sp>
    </p:spTree>
    <p:extLst>
      <p:ext uri="{BB962C8B-B14F-4D97-AF65-F5344CB8AC3E}">
        <p14:creationId xmlns:p14="http://schemas.microsoft.com/office/powerpoint/2010/main" val="170654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114070-046B-960A-8F21-E92552512A4E}"/>
              </a:ext>
            </a:extLst>
          </p:cNvPr>
          <p:cNvSpPr>
            <a:spLocks noGrp="1"/>
          </p:cNvSpPr>
          <p:nvPr>
            <p:ph type="ctrTitle"/>
          </p:nvPr>
        </p:nvSpPr>
        <p:spPr>
          <a:xfrm>
            <a:off x="1426205" y="1107854"/>
            <a:ext cx="9134323" cy="1349829"/>
          </a:xfrm>
        </p:spPr>
        <p:txBody>
          <a:bodyPr/>
          <a:lstStyle/>
          <a:p>
            <a:r>
              <a:rPr lang="sv-SE" dirty="0"/>
              <a:t>5. </a:t>
            </a:r>
            <a:r>
              <a:rPr lang="sv-SE" dirty="0">
                <a:ea typeface="MS PGothic" panose="020B0600070205080204" pitchFamily="34" charset="-128"/>
                <a:cs typeface="Arial" panose="020B0604020202020204" pitchFamily="34" charset="0"/>
              </a:rPr>
              <a:t>Återkoppling på frågor från organisationerna</a:t>
            </a:r>
            <a:r>
              <a:rPr lang="sv-SE" dirty="0"/>
              <a:t> </a:t>
            </a:r>
          </a:p>
        </p:txBody>
      </p:sp>
      <p:sp>
        <p:nvSpPr>
          <p:cNvPr id="3" name="Rubrik 1">
            <a:extLst>
              <a:ext uri="{FF2B5EF4-FFF2-40B4-BE49-F238E27FC236}">
                <a16:creationId xmlns:a16="http://schemas.microsoft.com/office/drawing/2014/main" id="{99B7732B-FF13-DD82-BBC7-B1BEFCE12F6D}"/>
              </a:ext>
            </a:extLst>
          </p:cNvPr>
          <p:cNvSpPr txBox="1">
            <a:spLocks/>
          </p:cNvSpPr>
          <p:nvPr/>
        </p:nvSpPr>
        <p:spPr>
          <a:xfrm>
            <a:off x="1528838" y="2916439"/>
            <a:ext cx="9134323" cy="1782146"/>
          </a:xfrm>
          <a:prstGeom prst="rect">
            <a:avLst/>
          </a:prstGeom>
        </p:spPr>
        <p:txBody>
          <a:bodyPr vert="horz" lIns="0" tIns="45720" rIns="0" bIns="45720" rtlCol="0" anchor="ctr" anchorCtr="0">
            <a:noAutofit/>
          </a:bodyPr>
          <a:lstStyle>
            <a:lvl1pPr algn="ctr" defTabSz="914332" rtl="0" eaLnBrk="1" latinLnBrk="0" hangingPunct="1">
              <a:lnSpc>
                <a:spcPct val="90000"/>
              </a:lnSpc>
              <a:spcBef>
                <a:spcPct val="0"/>
              </a:spcBef>
              <a:buNone/>
              <a:defRPr sz="4500" b="1" kern="0" spc="0" baseline="0">
                <a:solidFill>
                  <a:schemeClr val="bg1"/>
                </a:solidFill>
                <a:latin typeface="+mj-lt"/>
                <a:ea typeface="+mj-ea"/>
                <a:cs typeface="+mj-cs"/>
              </a:defRPr>
            </a:lvl1pPr>
          </a:lstStyle>
          <a:p>
            <a:pPr marL="342900" lvl="0" indent="-342900" algn="l">
              <a:buAutoNum type="alphaLcParenR"/>
            </a:pPr>
            <a:r>
              <a:rPr lang="sv-SE" sz="1800" dirty="0"/>
              <a:t>Hur arbetar man med att använda rättspraxis inom LSS? Budget, beslut m.m.</a:t>
            </a:r>
          </a:p>
          <a:p>
            <a:pPr marL="342900" lvl="0" indent="-342900" algn="l">
              <a:buAutoNum type="alphaLcParenR"/>
            </a:pPr>
            <a:endParaRPr lang="sv-SE" sz="1800" dirty="0"/>
          </a:p>
          <a:p>
            <a:pPr lvl="0" algn="l"/>
            <a:r>
              <a:rPr lang="sv-SE" sz="1800" dirty="0"/>
              <a:t>b) Personalomsättning på socialsekreterare </a:t>
            </a:r>
          </a:p>
          <a:p>
            <a:r>
              <a:rPr lang="sv-SE" dirty="0"/>
              <a:t> </a:t>
            </a:r>
          </a:p>
        </p:txBody>
      </p:sp>
      <p:sp>
        <p:nvSpPr>
          <p:cNvPr id="4" name="Rubrik 1">
            <a:extLst>
              <a:ext uri="{FF2B5EF4-FFF2-40B4-BE49-F238E27FC236}">
                <a16:creationId xmlns:a16="http://schemas.microsoft.com/office/drawing/2014/main" id="{06FB0FBE-CEA2-A0AE-9030-D49A1CA3F8A9}"/>
              </a:ext>
            </a:extLst>
          </p:cNvPr>
          <p:cNvSpPr txBox="1">
            <a:spLocks/>
          </p:cNvSpPr>
          <p:nvPr/>
        </p:nvSpPr>
        <p:spPr>
          <a:xfrm>
            <a:off x="1606591" y="2457683"/>
            <a:ext cx="9134323" cy="576942"/>
          </a:xfrm>
          <a:prstGeom prst="rect">
            <a:avLst/>
          </a:prstGeom>
        </p:spPr>
        <p:txBody>
          <a:bodyPr vert="horz" lIns="0" tIns="45720" rIns="0" bIns="45720" rtlCol="0" anchor="ctr" anchorCtr="0">
            <a:noAutofit/>
          </a:bodyPr>
          <a:lstStyle>
            <a:lvl1pPr algn="ctr" defTabSz="914332" rtl="0" eaLnBrk="1" latinLnBrk="0" hangingPunct="1">
              <a:lnSpc>
                <a:spcPct val="90000"/>
              </a:lnSpc>
              <a:spcBef>
                <a:spcPct val="0"/>
              </a:spcBef>
              <a:buNone/>
              <a:defRPr sz="4500" b="1" kern="0" spc="0" baseline="0">
                <a:solidFill>
                  <a:schemeClr val="bg1"/>
                </a:solidFill>
                <a:latin typeface="+mj-lt"/>
                <a:ea typeface="+mj-ea"/>
                <a:cs typeface="+mj-cs"/>
              </a:defRPr>
            </a:lvl1pPr>
          </a:lstStyle>
          <a:p>
            <a:pPr marL="342900" lvl="0" indent="-342900" algn="l">
              <a:buAutoNum type="alphaLcParenR"/>
            </a:pPr>
            <a:endParaRPr lang="sv-SE" sz="1800" dirty="0"/>
          </a:p>
          <a:p>
            <a:pPr lvl="0" algn="l"/>
            <a:r>
              <a:rPr lang="sv-SE" sz="1400" b="0" i="1" dirty="0">
                <a:latin typeface="+mn-lt"/>
              </a:rPr>
              <a:t>Tjänstepersoner Camilla Hesselroth</a:t>
            </a:r>
          </a:p>
          <a:p>
            <a:r>
              <a:rPr lang="sv-SE" dirty="0"/>
              <a:t> </a:t>
            </a:r>
          </a:p>
        </p:txBody>
      </p:sp>
    </p:spTree>
    <p:extLst>
      <p:ext uri="{BB962C8B-B14F-4D97-AF65-F5344CB8AC3E}">
        <p14:creationId xmlns:p14="http://schemas.microsoft.com/office/powerpoint/2010/main" val="153957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Moa Ohlsson</a:t>
            </a:r>
          </a:p>
          <a:p>
            <a:r>
              <a:rPr lang="sv-SE" dirty="0"/>
              <a:t>moa.ohlsson@funktionsstod.goteborg.se</a:t>
            </a:r>
          </a:p>
          <a:p>
            <a:r>
              <a:rPr lang="sv-SE" dirty="0"/>
              <a:t>Förvaltningen för funktionsstöd, Göteborgs Stad</a:t>
            </a:r>
          </a:p>
        </p:txBody>
      </p:sp>
    </p:spTree>
    <p:extLst>
      <p:ext uri="{BB962C8B-B14F-4D97-AF65-F5344CB8AC3E}">
        <p14:creationId xmlns:p14="http://schemas.microsoft.com/office/powerpoint/2010/main" val="1261570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60316-9C3A-609E-5EAA-4906E1378DD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DDA7C61-33AA-23BB-C3D7-FE9430919A6E}"/>
              </a:ext>
            </a:extLst>
          </p:cNvPr>
          <p:cNvSpPr>
            <a:spLocks noGrp="1"/>
          </p:cNvSpPr>
          <p:nvPr>
            <p:ph type="ctrTitle"/>
          </p:nvPr>
        </p:nvSpPr>
        <p:spPr/>
        <p:txBody>
          <a:bodyPr/>
          <a:lstStyle/>
          <a:p>
            <a:pPr algn="ctr"/>
            <a:r>
              <a:rPr lang="sv-SE" sz="4500" dirty="0"/>
              <a:t>12. </a:t>
            </a:r>
            <a:br>
              <a:rPr lang="sv-SE" sz="4500" dirty="0"/>
            </a:br>
            <a:br>
              <a:rPr lang="sv-SE" sz="4500" dirty="0"/>
            </a:br>
            <a:r>
              <a:rPr lang="sv-SE" sz="4500" dirty="0"/>
              <a:t>Övrigt</a:t>
            </a:r>
          </a:p>
        </p:txBody>
      </p:sp>
      <p:sp>
        <p:nvSpPr>
          <p:cNvPr id="4" name="Platshållare för text 3">
            <a:extLst>
              <a:ext uri="{FF2B5EF4-FFF2-40B4-BE49-F238E27FC236}">
                <a16:creationId xmlns:a16="http://schemas.microsoft.com/office/drawing/2014/main" id="{5B064077-DF19-29A8-C14D-C71F0B26FEDF}"/>
              </a:ext>
            </a:extLst>
          </p:cNvPr>
          <p:cNvSpPr>
            <a:spLocks noGrp="1"/>
          </p:cNvSpPr>
          <p:nvPr>
            <p:ph type="body" sz="quarter" idx="11"/>
          </p:nvPr>
        </p:nvSpPr>
        <p:spPr>
          <a:xfrm>
            <a:off x="1731696" y="4746596"/>
            <a:ext cx="8728608" cy="251417"/>
          </a:xfrm>
        </p:spPr>
        <p:txBody>
          <a:bodyPr/>
          <a:lstStyle/>
          <a:p>
            <a:r>
              <a:rPr lang="sv-SE" i="1" dirty="0"/>
              <a:t> </a:t>
            </a:r>
            <a:endParaRPr lang="sv-SE" dirty="0"/>
          </a:p>
        </p:txBody>
      </p:sp>
      <p:sp>
        <p:nvSpPr>
          <p:cNvPr id="6" name="Platshållare för text 5">
            <a:extLst>
              <a:ext uri="{FF2B5EF4-FFF2-40B4-BE49-F238E27FC236}">
                <a16:creationId xmlns:a16="http://schemas.microsoft.com/office/drawing/2014/main" id="{2B57798A-D6DD-A408-2AEB-331CFDE0F903}"/>
              </a:ext>
            </a:extLst>
          </p:cNvPr>
          <p:cNvSpPr>
            <a:spLocks noGrp="1"/>
          </p:cNvSpPr>
          <p:nvPr>
            <p:ph type="body" sz="quarter" idx="10"/>
          </p:nvPr>
        </p:nvSpPr>
        <p:spPr/>
        <p:txBody>
          <a:bodyPr/>
          <a:lstStyle/>
          <a:p>
            <a:r>
              <a:rPr lang="sv-SE" dirty="0"/>
              <a:t> </a:t>
            </a:r>
          </a:p>
        </p:txBody>
      </p:sp>
    </p:spTree>
    <p:extLst>
      <p:ext uri="{BB962C8B-B14F-4D97-AF65-F5344CB8AC3E}">
        <p14:creationId xmlns:p14="http://schemas.microsoft.com/office/powerpoint/2010/main" val="2888979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74E02-326F-FDD4-EC71-582F9EBF55B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63A3EDA-ADEA-ADD5-C028-139E8514E813}"/>
              </a:ext>
            </a:extLst>
          </p:cNvPr>
          <p:cNvSpPr>
            <a:spLocks noGrp="1"/>
          </p:cNvSpPr>
          <p:nvPr>
            <p:ph type="ctrTitle"/>
          </p:nvPr>
        </p:nvSpPr>
        <p:spPr/>
        <p:txBody>
          <a:bodyPr/>
          <a:lstStyle/>
          <a:p>
            <a:pPr algn="ctr"/>
            <a:r>
              <a:rPr lang="sv-SE" sz="4500" dirty="0"/>
              <a:t>13. </a:t>
            </a:r>
            <a:br>
              <a:rPr lang="sv-SE" sz="4500" dirty="0"/>
            </a:br>
            <a:br>
              <a:rPr lang="sv-SE" sz="4500" dirty="0"/>
            </a:br>
            <a:r>
              <a:rPr lang="sv-SE" sz="4500" dirty="0"/>
              <a:t>Mötet avslutas</a:t>
            </a:r>
          </a:p>
        </p:txBody>
      </p:sp>
      <p:sp>
        <p:nvSpPr>
          <p:cNvPr id="4" name="Platshållare för text 3">
            <a:extLst>
              <a:ext uri="{FF2B5EF4-FFF2-40B4-BE49-F238E27FC236}">
                <a16:creationId xmlns:a16="http://schemas.microsoft.com/office/drawing/2014/main" id="{C2A24A0F-CD6F-C630-99A2-8111CEE622BB}"/>
              </a:ext>
            </a:extLst>
          </p:cNvPr>
          <p:cNvSpPr>
            <a:spLocks noGrp="1"/>
          </p:cNvSpPr>
          <p:nvPr>
            <p:ph type="body" sz="quarter" idx="11"/>
          </p:nvPr>
        </p:nvSpPr>
        <p:spPr>
          <a:xfrm>
            <a:off x="1731696" y="4746596"/>
            <a:ext cx="8728608" cy="251417"/>
          </a:xfrm>
        </p:spPr>
        <p:txBody>
          <a:bodyPr/>
          <a:lstStyle/>
          <a:p>
            <a:r>
              <a:rPr lang="sv-SE" i="1" dirty="0"/>
              <a:t> </a:t>
            </a:r>
            <a:endParaRPr lang="sv-SE" dirty="0"/>
          </a:p>
        </p:txBody>
      </p:sp>
      <p:sp>
        <p:nvSpPr>
          <p:cNvPr id="6" name="Platshållare för text 5">
            <a:extLst>
              <a:ext uri="{FF2B5EF4-FFF2-40B4-BE49-F238E27FC236}">
                <a16:creationId xmlns:a16="http://schemas.microsoft.com/office/drawing/2014/main" id="{EDCD0957-418F-FF92-ECC4-E5C9A538D53A}"/>
              </a:ext>
            </a:extLst>
          </p:cNvPr>
          <p:cNvSpPr>
            <a:spLocks noGrp="1"/>
          </p:cNvSpPr>
          <p:nvPr>
            <p:ph type="body" sz="quarter" idx="10"/>
          </p:nvPr>
        </p:nvSpPr>
        <p:spPr/>
        <p:txBody>
          <a:bodyPr/>
          <a:lstStyle/>
          <a:p>
            <a:r>
              <a:rPr lang="sv-SE" dirty="0"/>
              <a:t> </a:t>
            </a:r>
          </a:p>
        </p:txBody>
      </p:sp>
    </p:spTree>
    <p:extLst>
      <p:ext uri="{BB962C8B-B14F-4D97-AF65-F5344CB8AC3E}">
        <p14:creationId xmlns:p14="http://schemas.microsoft.com/office/powerpoint/2010/main" val="1986196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C5E55F-00B4-13F4-7477-884BE4AC8D8C}"/>
              </a:ext>
            </a:extLst>
          </p:cNvPr>
          <p:cNvSpPr>
            <a:spLocks noGrp="1"/>
          </p:cNvSpPr>
          <p:nvPr>
            <p:ph type="ctrTitle"/>
          </p:nvPr>
        </p:nvSpPr>
        <p:spPr/>
        <p:txBody>
          <a:bodyPr/>
          <a:lstStyle/>
          <a:p>
            <a:pPr algn="ctr"/>
            <a:r>
              <a:rPr lang="sv-SE" sz="4500" dirty="0"/>
              <a:t>6. </a:t>
            </a:r>
          </a:p>
        </p:txBody>
      </p:sp>
      <p:sp>
        <p:nvSpPr>
          <p:cNvPr id="3" name="Platshållare för text 2">
            <a:extLst>
              <a:ext uri="{FF2B5EF4-FFF2-40B4-BE49-F238E27FC236}">
                <a16:creationId xmlns:a16="http://schemas.microsoft.com/office/drawing/2014/main" id="{141253D1-57DB-CB5C-1F99-C0535B6025A1}"/>
              </a:ext>
            </a:extLst>
          </p:cNvPr>
          <p:cNvSpPr>
            <a:spLocks noGrp="1"/>
          </p:cNvSpPr>
          <p:nvPr>
            <p:ph type="body" sz="quarter" idx="10"/>
          </p:nvPr>
        </p:nvSpPr>
        <p:spPr/>
        <p:txBody>
          <a:bodyPr/>
          <a:lstStyle/>
          <a:p>
            <a:r>
              <a:rPr lang="sv-SE" b="1" dirty="0"/>
              <a:t>Statsbidrag för verksamhet med personligt ombud för år 2026 samt redovisning för år 2025 </a:t>
            </a:r>
            <a:endParaRPr lang="sv-SE" dirty="0"/>
          </a:p>
        </p:txBody>
      </p:sp>
      <p:sp>
        <p:nvSpPr>
          <p:cNvPr id="4" name="Platshållare för text 3">
            <a:extLst>
              <a:ext uri="{FF2B5EF4-FFF2-40B4-BE49-F238E27FC236}">
                <a16:creationId xmlns:a16="http://schemas.microsoft.com/office/drawing/2014/main" id="{B36683DF-2A06-BDE1-95FA-4C3EA3511E8A}"/>
              </a:ext>
            </a:extLst>
          </p:cNvPr>
          <p:cNvSpPr>
            <a:spLocks noGrp="1"/>
          </p:cNvSpPr>
          <p:nvPr>
            <p:ph type="body" sz="quarter" idx="11"/>
          </p:nvPr>
        </p:nvSpPr>
        <p:spPr>
          <a:xfrm>
            <a:off x="1731696" y="4746596"/>
            <a:ext cx="8728608" cy="251417"/>
          </a:xfrm>
        </p:spPr>
        <p:txBody>
          <a:bodyPr/>
          <a:lstStyle/>
          <a:p>
            <a:r>
              <a:rPr lang="sv-SE" i="1" dirty="0"/>
              <a:t>Tjänstepersoner Björn Lind</a:t>
            </a:r>
            <a:endParaRPr lang="sv-SE" dirty="0"/>
          </a:p>
        </p:txBody>
      </p:sp>
    </p:spTree>
    <p:extLst>
      <p:ext uri="{BB962C8B-B14F-4D97-AF65-F5344CB8AC3E}">
        <p14:creationId xmlns:p14="http://schemas.microsoft.com/office/powerpoint/2010/main" val="230346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sz="2800" dirty="0"/>
              <a:t>Ansökan om statsbidrag för verksamhet med personligt ombud för år 2026 samt redovisning för år 2025 </a:t>
            </a:r>
            <a:br>
              <a:rPr lang="sv-SE" dirty="0"/>
            </a:br>
            <a:endParaRPr lang="sv-SE" dirty="0"/>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a:xfrm>
            <a:off x="1731696" y="4165601"/>
            <a:ext cx="9326164" cy="251417"/>
          </a:xfrm>
        </p:spPr>
        <p:txBody>
          <a:bodyPr/>
          <a:lstStyle/>
          <a:p>
            <a:r>
              <a:rPr lang="sv-SE" dirty="0"/>
              <a:t>2026-03-12</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a:lstStyle/>
          <a:p>
            <a:r>
              <a:rPr lang="sv-SE" dirty="0"/>
              <a:t>Verksamhetschef Björn Lind</a:t>
            </a:r>
          </a:p>
        </p:txBody>
      </p:sp>
    </p:spTree>
    <p:extLst>
      <p:ext uri="{BB962C8B-B14F-4D97-AF65-F5344CB8AC3E}">
        <p14:creationId xmlns:p14="http://schemas.microsoft.com/office/powerpoint/2010/main" val="48483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A1BC92-F1F3-E2A0-D737-4E3F97A0E859}"/>
              </a:ext>
            </a:extLst>
          </p:cNvPr>
          <p:cNvSpPr>
            <a:spLocks noGrp="1"/>
          </p:cNvSpPr>
          <p:nvPr>
            <p:ph type="title"/>
          </p:nvPr>
        </p:nvSpPr>
        <p:spPr/>
        <p:txBody>
          <a:bodyPr>
            <a:normAutofit/>
          </a:bodyPr>
          <a:lstStyle/>
          <a:p>
            <a:r>
              <a:rPr lang="sv-SE" dirty="0"/>
              <a:t>Redovisning av Personligt ombud, år 2025</a:t>
            </a:r>
          </a:p>
        </p:txBody>
      </p:sp>
      <p:sp>
        <p:nvSpPr>
          <p:cNvPr id="3" name="Platshållare för innehåll 2">
            <a:extLst>
              <a:ext uri="{FF2B5EF4-FFF2-40B4-BE49-F238E27FC236}">
                <a16:creationId xmlns:a16="http://schemas.microsoft.com/office/drawing/2014/main" id="{7A1E6E49-DB46-20A5-620D-DC41548FA253}"/>
              </a:ext>
            </a:extLst>
          </p:cNvPr>
          <p:cNvSpPr>
            <a:spLocks noGrp="1"/>
          </p:cNvSpPr>
          <p:nvPr>
            <p:ph idx="11"/>
          </p:nvPr>
        </p:nvSpPr>
        <p:spPr>
          <a:xfrm>
            <a:off x="407988" y="1465243"/>
            <a:ext cx="10884852" cy="4652527"/>
          </a:xfrm>
        </p:spPr>
        <p:txBody>
          <a:bodyPr vert="horz" lIns="0" tIns="0" rIns="0" bIns="0" rtlCol="0" anchor="t">
            <a:normAutofit fontScale="92500" lnSpcReduction="10000"/>
          </a:bodyPr>
          <a:lstStyle/>
          <a:p>
            <a:r>
              <a:rPr lang="sv-SE" dirty="0">
                <a:solidFill>
                  <a:srgbClr val="000000"/>
                </a:solidFill>
              </a:rPr>
              <a:t>Ingen insats enligt socialtjänstlagen och är frivilligt för kommuner att inrätta</a:t>
            </a:r>
            <a:endParaRPr lang="sv-SE" b="0" i="0" u="none" strike="noStrike" baseline="0" dirty="0">
              <a:solidFill>
                <a:srgbClr val="000000"/>
              </a:solidFill>
            </a:endParaRPr>
          </a:p>
          <a:p>
            <a:r>
              <a:rPr lang="sv-SE" dirty="0"/>
              <a:t>Personligt ombud riktar sig till kommuninvånare från 18 år som till följd av psykisk funktionsnedsättning har ett omfattande behov av samordnat stöd genom i första hand samhällsinsatser såsom hälso- och sjukvård, socialtjänst, socialförsäkring och /eller arbetsmarknadsåtgärder. </a:t>
            </a:r>
          </a:p>
          <a:p>
            <a:r>
              <a:rPr lang="sv-SE" dirty="0"/>
              <a:t>För perioden 2023-2026 har nämnden ett ramavtal med stiftelsen Bräcke Diakoni för tillhandahållande av verksamhet med personligt ombud. </a:t>
            </a:r>
            <a:endParaRPr lang="sv-SE" b="0" i="0" u="none" strike="noStrike" baseline="0" dirty="0">
              <a:solidFill>
                <a:srgbClr val="000000"/>
              </a:solidFill>
            </a:endParaRPr>
          </a:p>
          <a:p>
            <a:r>
              <a:rPr lang="sv-SE" b="0" i="0" u="none" strike="noStrike" baseline="0" dirty="0">
                <a:solidFill>
                  <a:srgbClr val="000000"/>
                </a:solidFill>
              </a:rPr>
              <a:t>Varje uppdrag anpassas efter klientens önskemål och behov. </a:t>
            </a:r>
          </a:p>
          <a:p>
            <a:r>
              <a:rPr lang="sv-SE" dirty="0">
                <a:ea typeface="Times New Roman" panose="02020603050405020304" pitchFamily="18" charset="0"/>
                <a:cs typeface="Times New Roman" panose="02020603050405020304" pitchFamily="18" charset="0"/>
              </a:rPr>
              <a:t>Under år 2025 </a:t>
            </a:r>
            <a:r>
              <a:rPr lang="sv-SE" dirty="0"/>
              <a:t>har totalt 685 personer i staden tagit del av verksamheten personligt ombud.</a:t>
            </a:r>
          </a:p>
          <a:p>
            <a:r>
              <a:rPr lang="en-US" dirty="0">
                <a:cs typeface="Arial"/>
              </a:rPr>
              <a:t>Fler </a:t>
            </a:r>
            <a:r>
              <a:rPr lang="en-US" dirty="0" err="1">
                <a:cs typeface="Arial"/>
              </a:rPr>
              <a:t>personer</a:t>
            </a:r>
            <a:r>
              <a:rPr lang="en-US" dirty="0">
                <a:cs typeface="Arial"/>
              </a:rPr>
              <a:t> med </a:t>
            </a:r>
            <a:r>
              <a:rPr lang="en-US" dirty="0" err="1">
                <a:cs typeface="Arial"/>
              </a:rPr>
              <a:t>komplexa</a:t>
            </a:r>
            <a:r>
              <a:rPr lang="en-US" dirty="0">
                <a:cs typeface="Arial"/>
              </a:rPr>
              <a:t> </a:t>
            </a:r>
            <a:r>
              <a:rPr lang="en-US" dirty="0" err="1">
                <a:cs typeface="Arial"/>
              </a:rPr>
              <a:t>behov</a:t>
            </a:r>
            <a:r>
              <a:rPr lang="en-US" dirty="0">
                <a:cs typeface="Arial"/>
              </a:rPr>
              <a:t> </a:t>
            </a:r>
            <a:r>
              <a:rPr lang="en-US" dirty="0" err="1">
                <a:cs typeface="Arial"/>
              </a:rPr>
              <a:t>inkl</a:t>
            </a:r>
            <a:r>
              <a:rPr lang="en-US" dirty="0">
                <a:cs typeface="Arial"/>
              </a:rPr>
              <a:t> </a:t>
            </a:r>
            <a:r>
              <a:rPr lang="en-US" dirty="0" err="1">
                <a:cs typeface="Arial"/>
              </a:rPr>
              <a:t>psykisk</a:t>
            </a:r>
            <a:r>
              <a:rPr lang="en-US" dirty="0">
                <a:cs typeface="Arial"/>
              </a:rPr>
              <a:t> och </a:t>
            </a:r>
            <a:r>
              <a:rPr lang="en-US" dirty="0" err="1">
                <a:cs typeface="Arial"/>
              </a:rPr>
              <a:t>fysisk</a:t>
            </a:r>
            <a:r>
              <a:rPr lang="en-US" dirty="0">
                <a:cs typeface="Arial"/>
              </a:rPr>
              <a:t> </a:t>
            </a:r>
            <a:r>
              <a:rPr lang="en-US" dirty="0" err="1">
                <a:cs typeface="Arial"/>
              </a:rPr>
              <a:t>hälsa</a:t>
            </a:r>
            <a:r>
              <a:rPr lang="en-US" dirty="0">
                <a:cs typeface="Arial"/>
              </a:rPr>
              <a:t> </a:t>
            </a:r>
            <a:r>
              <a:rPr lang="en-US" dirty="0" err="1">
                <a:cs typeface="Arial"/>
              </a:rPr>
              <a:t>samt</a:t>
            </a:r>
            <a:r>
              <a:rPr lang="en-US" dirty="0">
                <a:cs typeface="Arial"/>
              </a:rPr>
              <a:t> </a:t>
            </a:r>
            <a:r>
              <a:rPr lang="en-US" dirty="0" err="1">
                <a:cs typeface="Arial"/>
              </a:rPr>
              <a:t>missbruk</a:t>
            </a:r>
            <a:r>
              <a:rPr lang="en-US" dirty="0">
                <a:cs typeface="Arial"/>
              </a:rPr>
              <a:t> (</a:t>
            </a:r>
            <a:r>
              <a:rPr lang="en-US" dirty="0" err="1">
                <a:cs typeface="Arial"/>
              </a:rPr>
              <a:t>samsjuklighet</a:t>
            </a:r>
            <a:r>
              <a:rPr lang="en-US" dirty="0">
                <a:cs typeface="Arial"/>
              </a:rPr>
              <a:t>) </a:t>
            </a:r>
            <a:r>
              <a:rPr lang="en-US" dirty="0" err="1">
                <a:cs typeface="Arial"/>
              </a:rPr>
              <a:t>söker</a:t>
            </a:r>
            <a:r>
              <a:rPr lang="en-US" dirty="0">
                <a:cs typeface="Arial"/>
              </a:rPr>
              <a:t> </a:t>
            </a:r>
            <a:r>
              <a:rPr lang="en-US" dirty="0" err="1">
                <a:cs typeface="Arial"/>
              </a:rPr>
              <a:t>ett</a:t>
            </a:r>
            <a:r>
              <a:rPr lang="en-US" dirty="0">
                <a:cs typeface="Arial"/>
              </a:rPr>
              <a:t> </a:t>
            </a:r>
            <a:r>
              <a:rPr lang="en-US" dirty="0" err="1">
                <a:cs typeface="Arial"/>
              </a:rPr>
              <a:t>personligt</a:t>
            </a:r>
            <a:r>
              <a:rPr lang="en-US" dirty="0">
                <a:cs typeface="Arial"/>
              </a:rPr>
              <a:t> ombud. </a:t>
            </a:r>
            <a:r>
              <a:rPr lang="en-US" dirty="0" err="1">
                <a:cs typeface="Arial"/>
              </a:rPr>
              <a:t>Även</a:t>
            </a:r>
            <a:r>
              <a:rPr lang="en-US" dirty="0">
                <a:cs typeface="Arial"/>
              </a:rPr>
              <a:t> </a:t>
            </a:r>
            <a:r>
              <a:rPr lang="en-US" dirty="0" err="1">
                <a:cs typeface="Arial"/>
              </a:rPr>
              <a:t>fler</a:t>
            </a:r>
            <a:r>
              <a:rPr lang="en-US" dirty="0">
                <a:cs typeface="Arial"/>
              </a:rPr>
              <a:t> </a:t>
            </a:r>
            <a:r>
              <a:rPr lang="en-US" dirty="0" err="1">
                <a:cs typeface="Arial"/>
              </a:rPr>
              <a:t>personer</a:t>
            </a:r>
            <a:r>
              <a:rPr lang="en-US" dirty="0">
                <a:cs typeface="Arial"/>
              </a:rPr>
              <a:t> med </a:t>
            </a:r>
            <a:r>
              <a:rPr lang="en-US" dirty="0" err="1">
                <a:cs typeface="Arial"/>
              </a:rPr>
              <a:t>neuropsykiatriska</a:t>
            </a:r>
            <a:r>
              <a:rPr lang="en-US" dirty="0">
                <a:cs typeface="Arial"/>
              </a:rPr>
              <a:t> </a:t>
            </a:r>
            <a:r>
              <a:rPr lang="en-US" dirty="0" err="1">
                <a:cs typeface="Arial"/>
              </a:rPr>
              <a:t>funktionsnedsättningar</a:t>
            </a:r>
            <a:r>
              <a:rPr lang="en-US" dirty="0">
                <a:cs typeface="Arial"/>
              </a:rPr>
              <a:t> (ADHD, autism). En </a:t>
            </a:r>
            <a:r>
              <a:rPr lang="en-US" dirty="0" err="1">
                <a:cs typeface="Arial"/>
              </a:rPr>
              <a:t>ökning</a:t>
            </a:r>
            <a:r>
              <a:rPr lang="en-US" dirty="0">
                <a:cs typeface="Arial"/>
              </a:rPr>
              <a:t> </a:t>
            </a:r>
            <a:r>
              <a:rPr lang="en-US" dirty="0" err="1">
                <a:cs typeface="Arial"/>
              </a:rPr>
              <a:t>ses</a:t>
            </a:r>
            <a:r>
              <a:rPr lang="en-US" dirty="0">
                <a:cs typeface="Arial"/>
              </a:rPr>
              <a:t> </a:t>
            </a:r>
            <a:r>
              <a:rPr lang="en-US" dirty="0" err="1">
                <a:cs typeface="Arial"/>
              </a:rPr>
              <a:t>också</a:t>
            </a:r>
            <a:r>
              <a:rPr lang="en-US" dirty="0">
                <a:cs typeface="Arial"/>
              </a:rPr>
              <a:t> </a:t>
            </a:r>
            <a:r>
              <a:rPr lang="en-US" dirty="0" err="1">
                <a:cs typeface="Arial"/>
              </a:rPr>
              <a:t>i</a:t>
            </a:r>
            <a:r>
              <a:rPr lang="en-US" dirty="0">
                <a:cs typeface="Arial"/>
              </a:rPr>
              <a:t> </a:t>
            </a:r>
            <a:r>
              <a:rPr lang="en-US" dirty="0" err="1">
                <a:cs typeface="Arial"/>
              </a:rPr>
              <a:t>gruppen</a:t>
            </a:r>
            <a:r>
              <a:rPr lang="en-US" dirty="0">
                <a:cs typeface="Arial"/>
              </a:rPr>
              <a:t> </a:t>
            </a:r>
            <a:r>
              <a:rPr lang="en-US" dirty="0" err="1">
                <a:cs typeface="Arial"/>
              </a:rPr>
              <a:t>unga</a:t>
            </a:r>
            <a:r>
              <a:rPr lang="en-US" dirty="0">
                <a:cs typeface="Arial"/>
              </a:rPr>
              <a:t> </a:t>
            </a:r>
            <a:r>
              <a:rPr lang="en-US" dirty="0" err="1">
                <a:cs typeface="Arial"/>
              </a:rPr>
              <a:t>vuxna</a:t>
            </a:r>
            <a:r>
              <a:rPr lang="en-US" dirty="0">
                <a:cs typeface="Arial"/>
              </a:rPr>
              <a:t> </a:t>
            </a:r>
            <a:r>
              <a:rPr lang="en-US" dirty="0" err="1">
                <a:cs typeface="Arial"/>
              </a:rPr>
              <a:t>samt</a:t>
            </a:r>
            <a:r>
              <a:rPr lang="en-US" dirty="0">
                <a:cs typeface="Arial"/>
              </a:rPr>
              <a:t> </a:t>
            </a:r>
            <a:r>
              <a:rPr lang="en-US" dirty="0" err="1">
                <a:cs typeface="Arial"/>
              </a:rPr>
              <a:t>andelen</a:t>
            </a:r>
            <a:r>
              <a:rPr lang="en-US" dirty="0">
                <a:cs typeface="Arial"/>
              </a:rPr>
              <a:t> </a:t>
            </a:r>
            <a:r>
              <a:rPr lang="en-US" dirty="0" err="1">
                <a:cs typeface="Arial"/>
              </a:rPr>
              <a:t>ensamstående</a:t>
            </a:r>
            <a:r>
              <a:rPr lang="en-US" dirty="0">
                <a:cs typeface="Arial"/>
              </a:rPr>
              <a:t> med barn. </a:t>
            </a:r>
            <a:endParaRPr lang="sv-SE" dirty="0">
              <a:ea typeface="Times New Roman" panose="02020603050405020304" pitchFamily="18" charset="0"/>
              <a:cs typeface="Times New Roman" panose="02020603050405020304" pitchFamily="18" charset="0"/>
            </a:endParaRPr>
          </a:p>
          <a:p>
            <a:pPr marL="0" indent="0">
              <a:buNone/>
            </a:pPr>
            <a:endParaRPr lang="sv-SE" b="0" i="0" u="none" strike="noStrike" baseline="0" dirty="0">
              <a:solidFill>
                <a:srgbClr val="000000"/>
              </a:solidFill>
            </a:endParaRPr>
          </a:p>
        </p:txBody>
      </p:sp>
    </p:spTree>
    <p:extLst>
      <p:ext uri="{BB962C8B-B14F-4D97-AF65-F5344CB8AC3E}">
        <p14:creationId xmlns:p14="http://schemas.microsoft.com/office/powerpoint/2010/main" val="1079275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A1BC92-F1F3-E2A0-D737-4E3F97A0E859}"/>
              </a:ext>
            </a:extLst>
          </p:cNvPr>
          <p:cNvSpPr>
            <a:spLocks noGrp="1"/>
          </p:cNvSpPr>
          <p:nvPr>
            <p:ph type="title"/>
          </p:nvPr>
        </p:nvSpPr>
        <p:spPr/>
        <p:txBody>
          <a:bodyPr>
            <a:normAutofit/>
          </a:bodyPr>
          <a:lstStyle/>
          <a:p>
            <a:r>
              <a:rPr lang="sv-SE" dirty="0"/>
              <a:t>Redovisning av Personligt ombud, år 2025</a:t>
            </a:r>
          </a:p>
        </p:txBody>
      </p:sp>
      <p:sp>
        <p:nvSpPr>
          <p:cNvPr id="3" name="Platshållare för innehåll 2">
            <a:extLst>
              <a:ext uri="{FF2B5EF4-FFF2-40B4-BE49-F238E27FC236}">
                <a16:creationId xmlns:a16="http://schemas.microsoft.com/office/drawing/2014/main" id="{7A1E6E49-DB46-20A5-620D-DC41548FA253}"/>
              </a:ext>
            </a:extLst>
          </p:cNvPr>
          <p:cNvSpPr>
            <a:spLocks noGrp="1"/>
          </p:cNvSpPr>
          <p:nvPr>
            <p:ph idx="11"/>
          </p:nvPr>
        </p:nvSpPr>
        <p:spPr>
          <a:xfrm>
            <a:off x="407988" y="1465243"/>
            <a:ext cx="10884852" cy="4652527"/>
          </a:xfrm>
        </p:spPr>
        <p:txBody>
          <a:bodyPr vert="horz" lIns="0" tIns="0" rIns="0" bIns="0" rtlCol="0" anchor="t">
            <a:normAutofit lnSpcReduction="10000"/>
          </a:bodyPr>
          <a:lstStyle/>
          <a:p>
            <a:r>
              <a:rPr lang="sv-SE" sz="1800" dirty="0"/>
              <a:t>Verksamheten personligt ombud i Göteborg ingår i en ledningsgrupp med representanter från kommunen, specialistpsykiatri, primärvården, Arbetsförmedlingen och Försäkringskassan, samt deltar två representanter från brukarorganisationen NSPH (Nationell Samverkan för Psykisk Hälsa i Västra Götaland och Göteborg). </a:t>
            </a:r>
          </a:p>
          <a:p>
            <a:r>
              <a:rPr lang="sv-SE" sz="1800" dirty="0"/>
              <a:t>Ett syfte med ledningsgruppen är att ta emot brister och goda exempel som verksamheten Personligt ombud uppmärksammar för möjlighet till förändring. Under år 2025 har ledningsgruppen sammanträtt vid tre tillfällen kring de systembrister som personligt ombud identifierat i sin verksamhetsrapport. </a:t>
            </a:r>
          </a:p>
          <a:p>
            <a:r>
              <a:rPr lang="sv-SE" sz="1800" dirty="0"/>
              <a:t>Diskussioner har förts runt</a:t>
            </a:r>
          </a:p>
          <a:p>
            <a:pPr marL="0" indent="0">
              <a:buNone/>
            </a:pPr>
            <a:r>
              <a:rPr lang="sv-SE" sz="1800" dirty="0"/>
              <a:t>	- situationen inom psykiatrin i Göteborg </a:t>
            </a:r>
          </a:p>
          <a:p>
            <a:pPr marL="0" indent="0">
              <a:buNone/>
            </a:pPr>
            <a:r>
              <a:rPr lang="sv-SE" sz="1800" dirty="0"/>
              <a:t>  	- effekterna av förändringarna för stadens aktivitetshus under år 2024</a:t>
            </a:r>
          </a:p>
          <a:p>
            <a:r>
              <a:rPr lang="sv-SE" sz="1800" dirty="0"/>
              <a:t>En verksamhetsrapport som beskriver organisation och arbetssätt för de personliga ombuden har tagits fram av stiftelsen Bräcke Diakoni för år 2025 (bilaga).</a:t>
            </a:r>
          </a:p>
          <a:p>
            <a:r>
              <a:rPr lang="sv-SE" sz="1800" dirty="0"/>
              <a:t>Erfarenhetsrapport med iakttagelser som de personliga ombuden har gjort i kontakten med uppdragsgivarna, uteblev från stiftelsen Bräcke Diakoni för år 2025.</a:t>
            </a:r>
          </a:p>
          <a:p>
            <a:pPr marL="0" indent="0">
              <a:buNone/>
            </a:pPr>
            <a:endParaRPr lang="sv-SE" sz="1800" dirty="0"/>
          </a:p>
          <a:p>
            <a:pPr marL="0" indent="0">
              <a:buNone/>
            </a:pPr>
            <a:endParaRPr lang="sv-SE" sz="1800" dirty="0"/>
          </a:p>
          <a:p>
            <a:pPr marL="0" indent="0">
              <a:buNone/>
            </a:pPr>
            <a:endParaRPr lang="sv-SE" dirty="0"/>
          </a:p>
          <a:p>
            <a:pPr marL="569595" lvl="1" indent="-342900">
              <a:spcAft>
                <a:spcPts val="600"/>
              </a:spcAft>
              <a:buFont typeface="Wingdings" panose="05000000000000000000" pitchFamily="2" charset="2"/>
              <a:buChar char="§"/>
            </a:pPr>
            <a:endParaRPr lang="sv-SE" sz="2000" dirty="0">
              <a:cs typeface="Arial" panose="020B0604020202020204"/>
            </a:endParaRPr>
          </a:p>
          <a:p>
            <a:pPr marL="229870" indent="-229870"/>
            <a:endParaRPr lang="sv-SE" sz="1800" dirty="0">
              <a:cs typeface="Arial" panose="020B0604020202020204"/>
            </a:endParaRPr>
          </a:p>
        </p:txBody>
      </p:sp>
    </p:spTree>
    <p:extLst>
      <p:ext uri="{BB962C8B-B14F-4D97-AF65-F5344CB8AC3E}">
        <p14:creationId xmlns:p14="http://schemas.microsoft.com/office/powerpoint/2010/main" val="427814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CEFC64-5F2A-5DC6-15BD-260C10E61C8A}"/>
              </a:ext>
            </a:extLst>
          </p:cNvPr>
          <p:cNvSpPr>
            <a:spLocks noGrp="1"/>
          </p:cNvSpPr>
          <p:nvPr>
            <p:ph type="title"/>
          </p:nvPr>
        </p:nvSpPr>
        <p:spPr/>
        <p:txBody>
          <a:bodyPr/>
          <a:lstStyle/>
          <a:p>
            <a:r>
              <a:rPr lang="sv-SE" dirty="0"/>
              <a:t>Redovisning kostnader, år 2025 </a:t>
            </a:r>
          </a:p>
        </p:txBody>
      </p:sp>
      <p:sp>
        <p:nvSpPr>
          <p:cNvPr id="3" name="Platshållare för innehåll 2">
            <a:extLst>
              <a:ext uri="{FF2B5EF4-FFF2-40B4-BE49-F238E27FC236}">
                <a16:creationId xmlns:a16="http://schemas.microsoft.com/office/drawing/2014/main" id="{2C1FD300-0637-685F-84E8-E058B6BAB488}"/>
              </a:ext>
            </a:extLst>
          </p:cNvPr>
          <p:cNvSpPr>
            <a:spLocks noGrp="1"/>
          </p:cNvSpPr>
          <p:nvPr>
            <p:ph idx="11"/>
          </p:nvPr>
        </p:nvSpPr>
        <p:spPr>
          <a:xfrm>
            <a:off x="1056000" y="1708576"/>
            <a:ext cx="10080000" cy="4175124"/>
          </a:xfrm>
        </p:spPr>
        <p:txBody>
          <a:bodyPr>
            <a:normAutofit fontScale="92500"/>
          </a:bodyPr>
          <a:lstStyle/>
          <a:p>
            <a:pPr marL="229870" indent="-229870">
              <a:spcAft>
                <a:spcPts val="1200"/>
              </a:spcAft>
            </a:pPr>
            <a:r>
              <a:rPr lang="sv-SE" sz="2200" dirty="0">
                <a:solidFill>
                  <a:srgbClr val="000000"/>
                </a:solidFill>
              </a:rPr>
              <a:t>Verksamhet med personligt ombud kostade år 2025 Göteborgs Stad </a:t>
            </a:r>
            <a:r>
              <a:rPr lang="sv-SE" sz="2200" dirty="0"/>
              <a:t>18 977 580 kronor</a:t>
            </a:r>
            <a:r>
              <a:rPr lang="sv-SE" sz="2200" dirty="0">
                <a:solidFill>
                  <a:srgbClr val="000000"/>
                </a:solidFill>
              </a:rPr>
              <a:t>.</a:t>
            </a:r>
          </a:p>
          <a:p>
            <a:pPr marL="229870" indent="-229870">
              <a:spcAft>
                <a:spcPts val="1200"/>
              </a:spcAft>
            </a:pPr>
            <a:r>
              <a:rPr lang="sv-SE" sz="2200" dirty="0">
                <a:solidFill>
                  <a:srgbClr val="000000"/>
                </a:solidFill>
              </a:rPr>
              <a:t>Cirka 40% av kostnaden finansieras av statsbidrag som Göteborgs Stad erhåller. Bidraget har minskat successivt senaste åren då det ska räcka till fler kommuner och anställningar för vart år. </a:t>
            </a:r>
          </a:p>
          <a:p>
            <a:pPr marL="229870" indent="-229870">
              <a:spcAft>
                <a:spcPts val="1200"/>
              </a:spcAft>
            </a:pPr>
            <a:r>
              <a:rPr lang="en-US" sz="2200" dirty="0" err="1">
                <a:cs typeface="Arial"/>
              </a:rPr>
              <a:t>Göteborgs</a:t>
            </a:r>
            <a:r>
              <a:rPr lang="en-US" sz="2200" dirty="0">
                <a:cs typeface="Arial"/>
              </a:rPr>
              <a:t> </a:t>
            </a:r>
            <a:r>
              <a:rPr lang="en-US" sz="2200" dirty="0" err="1">
                <a:cs typeface="Arial"/>
              </a:rPr>
              <a:t>Stad</a:t>
            </a:r>
            <a:r>
              <a:rPr lang="en-US" sz="2200" dirty="0">
                <a:cs typeface="Arial"/>
              </a:rPr>
              <a:t> </a:t>
            </a:r>
            <a:r>
              <a:rPr lang="en-US" sz="2200" dirty="0" err="1">
                <a:cs typeface="Arial"/>
              </a:rPr>
              <a:t>tillämpar</a:t>
            </a:r>
            <a:r>
              <a:rPr lang="en-US" sz="2200" dirty="0">
                <a:cs typeface="Arial"/>
              </a:rPr>
              <a:t> 3,1 </a:t>
            </a:r>
            <a:r>
              <a:rPr lang="en-US" sz="2200" dirty="0" err="1">
                <a:cs typeface="Arial"/>
              </a:rPr>
              <a:t>personligt</a:t>
            </a:r>
            <a:r>
              <a:rPr lang="en-US" sz="2200" dirty="0">
                <a:cs typeface="Arial"/>
              </a:rPr>
              <a:t> ombud per 100 000 </a:t>
            </a:r>
            <a:r>
              <a:rPr lang="en-US" sz="2200" dirty="0" err="1">
                <a:cs typeface="Arial"/>
              </a:rPr>
              <a:t>invånare</a:t>
            </a:r>
            <a:r>
              <a:rPr lang="en-US" sz="2200" dirty="0">
                <a:cs typeface="Arial"/>
              </a:rPr>
              <a:t> =&gt; </a:t>
            </a:r>
            <a:r>
              <a:rPr lang="en-US" sz="2200" dirty="0" err="1">
                <a:cs typeface="Arial"/>
              </a:rPr>
              <a:t>nationellt</a:t>
            </a:r>
            <a:r>
              <a:rPr lang="en-US" sz="2200" dirty="0">
                <a:cs typeface="Arial"/>
              </a:rPr>
              <a:t> </a:t>
            </a:r>
            <a:r>
              <a:rPr lang="en-US" sz="2200" dirty="0" err="1">
                <a:cs typeface="Arial"/>
              </a:rPr>
              <a:t>snitt</a:t>
            </a:r>
            <a:endParaRPr lang="sv-SE" sz="2200" dirty="0">
              <a:solidFill>
                <a:srgbClr val="000000"/>
              </a:solidFill>
            </a:endParaRPr>
          </a:p>
          <a:p>
            <a:pPr marL="229870" indent="-229870">
              <a:spcAft>
                <a:spcPts val="1200"/>
              </a:spcAft>
            </a:pPr>
            <a:r>
              <a:rPr lang="sv-SE" sz="2200" dirty="0">
                <a:solidFill>
                  <a:srgbClr val="000000"/>
                </a:solidFill>
              </a:rPr>
              <a:t>För år 2025 hade staden ansökt om statsbidrag för 19 heltidstjänster och Socialstyrelsen beslutade om </a:t>
            </a:r>
            <a:r>
              <a:rPr lang="sv-SE" sz="2200" dirty="0"/>
              <a:t>7 452 769 kronor i statsbidrag. </a:t>
            </a:r>
          </a:p>
          <a:p>
            <a:pPr marL="229870" indent="-229870">
              <a:spcAft>
                <a:spcPts val="1200"/>
              </a:spcAft>
            </a:pPr>
            <a:r>
              <a:rPr lang="sv-SE" sz="2200" dirty="0">
                <a:solidFill>
                  <a:srgbClr val="000000"/>
                </a:solidFill>
              </a:rPr>
              <a:t>Övriga kostnader täcktes av nämndbidrag och en mindre del momskompensation.</a:t>
            </a:r>
            <a:endParaRPr lang="sv-SE" dirty="0">
              <a:cs typeface="Arial" panose="020B0604020202020204"/>
            </a:endParaRPr>
          </a:p>
          <a:p>
            <a:endParaRPr lang="sv-SE" dirty="0"/>
          </a:p>
        </p:txBody>
      </p:sp>
    </p:spTree>
    <p:extLst>
      <p:ext uri="{BB962C8B-B14F-4D97-AF65-F5344CB8AC3E}">
        <p14:creationId xmlns:p14="http://schemas.microsoft.com/office/powerpoint/2010/main" val="2261474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A1CA2E-7A91-FA03-F25F-625657EC47C1}"/>
              </a:ext>
            </a:extLst>
          </p:cNvPr>
          <p:cNvSpPr>
            <a:spLocks noGrp="1"/>
          </p:cNvSpPr>
          <p:nvPr>
            <p:ph type="title"/>
          </p:nvPr>
        </p:nvSpPr>
        <p:spPr/>
        <p:txBody>
          <a:bodyPr>
            <a:normAutofit/>
          </a:bodyPr>
          <a:lstStyle/>
          <a:p>
            <a:r>
              <a:rPr lang="sv-SE" dirty="0"/>
              <a:t>Ansökan </a:t>
            </a:r>
            <a:r>
              <a:rPr lang="sv-SE" dirty="0" err="1"/>
              <a:t>prel</a:t>
            </a:r>
            <a:r>
              <a:rPr lang="sv-SE" dirty="0"/>
              <a:t> kostnader, år 2026</a:t>
            </a:r>
          </a:p>
        </p:txBody>
      </p:sp>
      <p:sp>
        <p:nvSpPr>
          <p:cNvPr id="3" name="Platshållare för innehåll 2">
            <a:extLst>
              <a:ext uri="{FF2B5EF4-FFF2-40B4-BE49-F238E27FC236}">
                <a16:creationId xmlns:a16="http://schemas.microsoft.com/office/drawing/2014/main" id="{D23CBCEC-64AD-B86A-C350-0AD2741DCBE4}"/>
              </a:ext>
            </a:extLst>
          </p:cNvPr>
          <p:cNvSpPr>
            <a:spLocks noGrp="1"/>
          </p:cNvSpPr>
          <p:nvPr>
            <p:ph idx="11"/>
          </p:nvPr>
        </p:nvSpPr>
        <p:spPr/>
        <p:txBody>
          <a:bodyPr vert="horz" lIns="0" tIns="0" rIns="0" bIns="0" rtlCol="0" anchor="t">
            <a:normAutofit lnSpcReduction="10000"/>
          </a:bodyPr>
          <a:lstStyle/>
          <a:p>
            <a:pPr marL="229870" indent="-229870">
              <a:spcAft>
                <a:spcPts val="1200"/>
              </a:spcAft>
            </a:pPr>
            <a:r>
              <a:rPr lang="sv-SE" sz="2200" dirty="0">
                <a:solidFill>
                  <a:srgbClr val="000000"/>
                </a:solidFill>
              </a:rPr>
              <a:t>Statsbidrag söks för 19 heltidstjänster liksom föregående år.</a:t>
            </a:r>
          </a:p>
          <a:p>
            <a:r>
              <a:rPr lang="sv-SE" sz="2200" dirty="0"/>
              <a:t>År 2026 uppskattas nämnden behöva bidra med maximalt 60 procent av kostnaden, vilket motsvarar maximalt 11 728 144 kronor (maximal kostnadsökning för nämnden om 1 067 548 kronor jämfört med föregående år). </a:t>
            </a:r>
          </a:p>
          <a:p>
            <a:r>
              <a:rPr lang="sv-SE" sz="2200" dirty="0"/>
              <a:t>Statsbidraget kommer preliminärt höjas, vilket skulle komma att medföra en minskning av kostnader för nämnden för </a:t>
            </a:r>
            <a:r>
              <a:rPr lang="sv-SE" sz="2200" dirty="0" err="1"/>
              <a:t>funktionsstöd</a:t>
            </a:r>
            <a:r>
              <a:rPr lang="sv-SE" sz="2200" dirty="0"/>
              <a:t> jämfört med föregående år 2025. Beloppet som utgår per årsanställning fastställs av Socialstyrelsen våren 2026. </a:t>
            </a:r>
          </a:p>
          <a:p>
            <a:endParaRPr lang="sv-SE" sz="2100" dirty="0"/>
          </a:p>
          <a:p>
            <a:r>
              <a:rPr lang="sv-SE" i="1" dirty="0">
                <a:solidFill>
                  <a:srgbClr val="000000"/>
                </a:solidFill>
              </a:rPr>
              <a:t>Övrigt; n</a:t>
            </a:r>
            <a:r>
              <a:rPr lang="sv-SE" i="1" dirty="0"/>
              <a:t>y upphandling av verksamhet med personligt ombud sker under våren 2026.</a:t>
            </a:r>
          </a:p>
          <a:p>
            <a:pPr marL="457200" marR="0" lvl="1" indent="0" defTabSz="914400" rtl="0" eaLnBrk="1" fontAlgn="auto" latinLnBrk="0" hangingPunct="1">
              <a:lnSpc>
                <a:spcPct val="100000"/>
              </a:lnSpc>
              <a:spcBef>
                <a:spcPts val="0"/>
              </a:spcBef>
              <a:spcAft>
                <a:spcPts val="0"/>
              </a:spcAft>
              <a:buClrTx/>
              <a:buSzTx/>
              <a:buNone/>
              <a:tabLst/>
              <a:defRPr/>
            </a:pPr>
            <a:endParaRPr lang="sv-SE" sz="2400" b="0" i="0" u="none" strike="noStrike" baseline="0" dirty="0">
              <a:solidFill>
                <a:srgbClr val="000000"/>
              </a:solidFill>
              <a:latin typeface="Calibri" panose="020F0502020204030204" pitchFamily="34" charset="0"/>
            </a:endParaRPr>
          </a:p>
          <a:p>
            <a:pPr marL="457200" lvl="1" indent="0" defTabSz="914400">
              <a:lnSpc>
                <a:spcPct val="100000"/>
              </a:lnSpc>
              <a:spcAft>
                <a:spcPts val="0"/>
              </a:spcAft>
              <a:buNone/>
              <a:defRPr/>
            </a:pPr>
            <a:endParaRPr lang="sv-SE" sz="2400" dirty="0"/>
          </a:p>
          <a:p>
            <a:pPr marL="457200" marR="0" lvl="1" indent="0" defTabSz="914400" rtl="0" eaLnBrk="1" fontAlgn="auto" latinLnBrk="0" hangingPunct="1">
              <a:lnSpc>
                <a:spcPct val="100000"/>
              </a:lnSpc>
              <a:spcBef>
                <a:spcPts val="0"/>
              </a:spcBef>
              <a:spcAft>
                <a:spcPts val="0"/>
              </a:spcAft>
              <a:buClrTx/>
              <a:buSzTx/>
              <a:buNone/>
              <a:tabLst/>
              <a:defRPr/>
            </a:pPr>
            <a:endParaRPr lang="sv-SE" sz="2400" b="0" i="0" u="none" strike="noStrike" baseline="0" dirty="0">
              <a:solidFill>
                <a:srgbClr val="000000"/>
              </a:solidFill>
              <a:latin typeface="Calibri" panose="020F0502020204030204" pitchFamily="34" charset="0"/>
            </a:endParaRPr>
          </a:p>
          <a:p>
            <a:pPr marL="457200" marR="0" lvl="1" indent="0" defTabSz="914400" rtl="0" eaLnBrk="1" fontAlgn="auto" latinLnBrk="0" hangingPunct="1">
              <a:lnSpc>
                <a:spcPct val="100000"/>
              </a:lnSpc>
              <a:spcBef>
                <a:spcPts val="0"/>
              </a:spcBef>
              <a:spcAft>
                <a:spcPts val="0"/>
              </a:spcAft>
              <a:buClrTx/>
              <a:buSzTx/>
              <a:buNone/>
              <a:tabLst/>
              <a:defRPr/>
            </a:pPr>
            <a:endParaRPr lang="sv-SE" sz="2400" b="0" i="0" u="none" strike="noStrike" baseline="0" dirty="0">
              <a:solidFill>
                <a:srgbClr val="000000"/>
              </a:solidFill>
              <a:latin typeface="Calibri" panose="020F0502020204030204" pitchFamily="34" charset="0"/>
            </a:endParaRPr>
          </a:p>
          <a:p>
            <a:pPr marL="229870" indent="-229870"/>
            <a:endParaRPr lang="sv-SE" dirty="0">
              <a:cs typeface="Arial" panose="020B0604020202020204"/>
            </a:endParaRPr>
          </a:p>
        </p:txBody>
      </p:sp>
    </p:spTree>
    <p:extLst>
      <p:ext uri="{BB962C8B-B14F-4D97-AF65-F5344CB8AC3E}">
        <p14:creationId xmlns:p14="http://schemas.microsoft.com/office/powerpoint/2010/main" val="2444002478"/>
      </p:ext>
    </p:extLst>
  </p:cSld>
  <p:clrMapOvr>
    <a:masterClrMapping/>
  </p:clrMapOvr>
</p:sld>
</file>

<file path=ppt/theme/theme1.xml><?xml version="1.0" encoding="utf-8"?>
<a:theme xmlns:a="http://schemas.openxmlformats.org/drawingml/2006/main" name="Göteborgs Stad – Blå dekor">
  <a:themeElements>
    <a:clrScheme name="Göteborgs Stad mörka">
      <a:dk1>
        <a:srgbClr val="1F1F1F"/>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04BB8F8E-F791-49CB-B254-08158F11DD17}" vid="{265C060E-099B-415E-BA42-CFF4637A76E3}"/>
    </a:ext>
  </a:extLst>
</a:theme>
</file>

<file path=ppt/theme/theme2.xml><?xml version="1.0" encoding="utf-8"?>
<a:theme xmlns:a="http://schemas.openxmlformats.org/drawingml/2006/main" name="Göteborgs Stad – Mörk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A9D2CBB0-5483-42A5-902F-0D70D54E3042}"/>
    </a:ext>
  </a:extLst>
</a:theme>
</file>

<file path=ppt/theme/theme3.xml><?xml version="1.0" encoding="utf-8"?>
<a:theme xmlns:a="http://schemas.openxmlformats.org/drawingml/2006/main" name="Göteborgs Stad – Lila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3AE40A14-CD4E-4D76-9DDB-61813FBA9F57}"/>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1755</Words>
  <Application>Microsoft Office PowerPoint</Application>
  <PresentationFormat>Bredbild</PresentationFormat>
  <Paragraphs>224</Paragraphs>
  <Slides>32</Slides>
  <Notes>12</Notes>
  <HiddenSlides>0</HiddenSlides>
  <MMClips>0</MMClips>
  <ScaleCrop>false</ScaleCrop>
  <HeadingPairs>
    <vt:vector size="6" baseType="variant">
      <vt:variant>
        <vt:lpstr>Använt teckensnitt</vt:lpstr>
      </vt:variant>
      <vt:variant>
        <vt:i4>7</vt:i4>
      </vt:variant>
      <vt:variant>
        <vt:lpstr>Tema</vt:lpstr>
      </vt:variant>
      <vt:variant>
        <vt:i4>3</vt:i4>
      </vt:variant>
      <vt:variant>
        <vt:lpstr>Bildrubriker</vt:lpstr>
      </vt:variant>
      <vt:variant>
        <vt:i4>32</vt:i4>
      </vt:variant>
    </vt:vector>
  </HeadingPairs>
  <TitlesOfParts>
    <vt:vector size="42" baseType="lpstr">
      <vt:lpstr>MS PGothic</vt:lpstr>
      <vt:lpstr>Aptos</vt:lpstr>
      <vt:lpstr>Arial</vt:lpstr>
      <vt:lpstr>Arial Black</vt:lpstr>
      <vt:lpstr>Calibri</vt:lpstr>
      <vt:lpstr>Times New Roman</vt:lpstr>
      <vt:lpstr>Wingdings</vt:lpstr>
      <vt:lpstr>Göteborgs Stad – Blå dekor</vt:lpstr>
      <vt:lpstr>Göteborgs Stad – Mörkblå dekor</vt:lpstr>
      <vt:lpstr>Göteborgs Stad – Lila dekor</vt:lpstr>
      <vt:lpstr>Rådet för funktionsstödsfrågor</vt:lpstr>
      <vt:lpstr>4. Oklart från föregående möte</vt:lpstr>
      <vt:lpstr>5. Återkoppling på frågor från organisationerna </vt:lpstr>
      <vt:lpstr>6. </vt:lpstr>
      <vt:lpstr>Ansökan om statsbidrag för verksamhet med personligt ombud för år 2026 samt redovisning för år 2025  </vt:lpstr>
      <vt:lpstr>Redovisning av Personligt ombud, år 2025</vt:lpstr>
      <vt:lpstr>Redovisning av Personligt ombud, år 2025</vt:lpstr>
      <vt:lpstr>Redovisning kostnader, år 2025 </vt:lpstr>
      <vt:lpstr>Ansökan prel kostnader, år 2026</vt:lpstr>
      <vt:lpstr>Kontakt</vt:lpstr>
      <vt:lpstr>7. </vt:lpstr>
      <vt:lpstr>Översyn av riktlinjer för ledsagning</vt:lpstr>
      <vt:lpstr>Bakgrund  </vt:lpstr>
      <vt:lpstr>Beskrivning av uppdraget </vt:lpstr>
      <vt:lpstr>Uppdraget är att: </vt:lpstr>
      <vt:lpstr>Uppdraget är att:</vt:lpstr>
      <vt:lpstr>Dialog och delaktighet SSR 12/3</vt:lpstr>
      <vt:lpstr>Frågor </vt:lpstr>
      <vt:lpstr>Förslag:</vt:lpstr>
      <vt:lpstr>Omfattning av uppdraget</vt:lpstr>
      <vt:lpstr>Kokntakt</vt:lpstr>
      <vt:lpstr>8.   PAUS (15 min)</vt:lpstr>
      <vt:lpstr>9. </vt:lpstr>
      <vt:lpstr>10. </vt:lpstr>
      <vt:lpstr>11. </vt:lpstr>
      <vt:lpstr>Socialstyrelsens föreskeskrifter och allmänna råd om ledningssystem för systematiskt kvalitetsarbete</vt:lpstr>
      <vt:lpstr>Viktiga delar att nämna</vt:lpstr>
      <vt:lpstr>Vad nämnden fattat beslut om i december </vt:lpstr>
      <vt:lpstr>Hantering av uppdraget framåt </vt:lpstr>
      <vt:lpstr>Kontakt</vt:lpstr>
      <vt:lpstr>12.   Övrigt</vt:lpstr>
      <vt:lpstr>13.   Mötet avslutas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 Andersson</dc:creator>
  <cp:lastModifiedBy>Johan Sjösten</cp:lastModifiedBy>
  <cp:revision>30</cp:revision>
  <dcterms:created xsi:type="dcterms:W3CDTF">2025-05-07T13:14:06Z</dcterms:created>
  <dcterms:modified xsi:type="dcterms:W3CDTF">2026-03-12T15:32:49Z</dcterms:modified>
</cp:coreProperties>
</file>