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672" r:id="rId2"/>
    <p:sldMasterId id="2147484677" r:id="rId3"/>
  </p:sldMasterIdLst>
  <p:notesMasterIdLst>
    <p:notesMasterId r:id="rId64"/>
  </p:notesMasterIdLst>
  <p:sldIdLst>
    <p:sldId id="257" r:id="rId4"/>
    <p:sldId id="258" r:id="rId5"/>
    <p:sldId id="2145706993" r:id="rId6"/>
    <p:sldId id="263" r:id="rId7"/>
    <p:sldId id="2145707009" r:id="rId8"/>
    <p:sldId id="274" r:id="rId9"/>
    <p:sldId id="267" r:id="rId10"/>
    <p:sldId id="275" r:id="rId11"/>
    <p:sldId id="277" r:id="rId12"/>
    <p:sldId id="278" r:id="rId13"/>
    <p:sldId id="266" r:id="rId14"/>
    <p:sldId id="2145707010" r:id="rId15"/>
    <p:sldId id="2145707011" r:id="rId16"/>
    <p:sldId id="268" r:id="rId17"/>
    <p:sldId id="2145707012" r:id="rId18"/>
    <p:sldId id="2145707013" r:id="rId19"/>
    <p:sldId id="2145707014" r:id="rId20"/>
    <p:sldId id="2145707015" r:id="rId21"/>
    <p:sldId id="2145707016" r:id="rId22"/>
    <p:sldId id="2145707017" r:id="rId23"/>
    <p:sldId id="2145706991" r:id="rId24"/>
    <p:sldId id="2145707008" r:id="rId25"/>
    <p:sldId id="2145707018" r:id="rId26"/>
    <p:sldId id="304" r:id="rId27"/>
    <p:sldId id="306" r:id="rId28"/>
    <p:sldId id="308" r:id="rId29"/>
    <p:sldId id="2145707019" r:id="rId30"/>
    <p:sldId id="273" r:id="rId31"/>
    <p:sldId id="2145706992" r:id="rId32"/>
    <p:sldId id="2145706994" r:id="rId33"/>
    <p:sldId id="2145706995" r:id="rId34"/>
    <p:sldId id="2145706996" r:id="rId35"/>
    <p:sldId id="2145706997" r:id="rId36"/>
    <p:sldId id="2145706998" r:id="rId37"/>
    <p:sldId id="2145706999" r:id="rId38"/>
    <p:sldId id="2145707000" r:id="rId39"/>
    <p:sldId id="2145707001" r:id="rId40"/>
    <p:sldId id="2145707002" r:id="rId41"/>
    <p:sldId id="2145707003" r:id="rId42"/>
    <p:sldId id="2145707004" r:id="rId43"/>
    <p:sldId id="2145707005" r:id="rId44"/>
    <p:sldId id="2145707006" r:id="rId45"/>
    <p:sldId id="2145707007" r:id="rId46"/>
    <p:sldId id="259" r:id="rId47"/>
    <p:sldId id="2076137933" r:id="rId48"/>
    <p:sldId id="2076137950" r:id="rId49"/>
    <p:sldId id="279" r:id="rId50"/>
    <p:sldId id="2076137945" r:id="rId51"/>
    <p:sldId id="2076137946" r:id="rId52"/>
    <p:sldId id="320" r:id="rId53"/>
    <p:sldId id="2076137953" r:id="rId54"/>
    <p:sldId id="2076137948" r:id="rId55"/>
    <p:sldId id="2076137949" r:id="rId56"/>
    <p:sldId id="2076137934" r:id="rId57"/>
    <p:sldId id="282" r:id="rId58"/>
    <p:sldId id="2076137954" r:id="rId59"/>
    <p:sldId id="2076137940" r:id="rId60"/>
    <p:sldId id="2076137935" r:id="rId61"/>
    <p:sldId id="291" r:id="rId62"/>
    <p:sldId id="292" r:id="rId6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467" autoAdjust="0"/>
  </p:normalViewPr>
  <p:slideViewPr>
    <p:cSldViewPr snapToGrid="0">
      <p:cViewPr varScale="1">
        <p:scale>
          <a:sx n="59" d="100"/>
          <a:sy n="59" d="100"/>
        </p:scale>
        <p:origin x="77" y="91"/>
      </p:cViewPr>
      <p:guideLst/>
    </p:cSldViewPr>
  </p:slideViewPr>
  <p:outlineViewPr>
    <p:cViewPr>
      <p:scale>
        <a:sx n="33" d="100"/>
        <a:sy n="33" d="100"/>
      </p:scale>
      <p:origin x="0" y="-81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CFB76-46E4-4047-9E23-B6ADE1C0BC7F}" type="doc">
      <dgm:prSet loTypeId="urn:microsoft.com/office/officeart/2005/8/layout/bProcess3" loCatId="process" qsTypeId="urn:microsoft.com/office/officeart/2005/8/quickstyle/simple5" qsCatId="simple" csTypeId="urn:microsoft.com/office/officeart/2005/8/colors/accent1_2" csCatId="accent1" phldr="1"/>
      <dgm:spPr/>
    </dgm:pt>
    <dgm:pt modelId="{95370CA1-6BDB-4E06-BCF1-0BA9BAA41026}">
      <dgm:prSet phldrT="[Text]" phldr="0"/>
      <dgm:spPr/>
      <dgm:t>
        <a:bodyPr/>
        <a:lstStyle/>
        <a:p>
          <a:pPr rtl="0"/>
          <a:r>
            <a:rPr lang="sv-SE" dirty="0">
              <a:latin typeface="Arial"/>
              <a:cs typeface="Arial"/>
            </a:rPr>
            <a:t>Ansökan inkommer</a:t>
          </a:r>
        </a:p>
      </dgm:t>
    </dgm:pt>
    <dgm:pt modelId="{D0159438-79ED-493E-9B07-835B9F400A02}" type="parTrans" cxnId="{32C486ED-0C31-4277-BDC4-FB269F440BE4}">
      <dgm:prSet/>
      <dgm:spPr/>
      <dgm:t>
        <a:bodyPr/>
        <a:lstStyle/>
        <a:p>
          <a:endParaRPr lang="sv-SE"/>
        </a:p>
      </dgm:t>
    </dgm:pt>
    <dgm:pt modelId="{391DE68A-38CF-419D-A4B0-5537B9D0B1D1}" type="sibTrans" cxnId="{32C486ED-0C31-4277-BDC4-FB269F440BE4}">
      <dgm:prSet/>
      <dgm:spPr/>
      <dgm:t>
        <a:bodyPr/>
        <a:lstStyle/>
        <a:p>
          <a:endParaRPr lang="sv-SE" dirty="0"/>
        </a:p>
      </dgm:t>
    </dgm:pt>
    <dgm:pt modelId="{D6DDC264-2639-4035-892A-FD625A264C32}">
      <dgm:prSet phldrT="[Text]" phldr="0"/>
      <dgm:spPr/>
      <dgm:t>
        <a:bodyPr/>
        <a:lstStyle/>
        <a:p>
          <a:pPr rtl="0"/>
          <a:r>
            <a:rPr lang="sv-SE" dirty="0">
              <a:latin typeface="Arial"/>
              <a:cs typeface="Arial"/>
            </a:rPr>
            <a:t>Granskning och bedömning</a:t>
          </a:r>
        </a:p>
      </dgm:t>
    </dgm:pt>
    <dgm:pt modelId="{F5FCAD9B-8CBD-4F41-AF98-DC988B80A784}" type="parTrans" cxnId="{64AAA6DB-FD80-4AFA-B9C1-BE72D6635633}">
      <dgm:prSet/>
      <dgm:spPr/>
      <dgm:t>
        <a:bodyPr/>
        <a:lstStyle/>
        <a:p>
          <a:endParaRPr lang="sv-SE"/>
        </a:p>
      </dgm:t>
    </dgm:pt>
    <dgm:pt modelId="{EA618CDF-A718-46B5-9D55-8813BED9178B}" type="sibTrans" cxnId="{64AAA6DB-FD80-4AFA-B9C1-BE72D6635633}">
      <dgm:prSet/>
      <dgm:spPr/>
      <dgm:t>
        <a:bodyPr/>
        <a:lstStyle/>
        <a:p>
          <a:endParaRPr lang="sv-SE" dirty="0"/>
        </a:p>
      </dgm:t>
    </dgm:pt>
    <dgm:pt modelId="{BF48B502-3838-4345-AB0F-1E265DDF16E1}">
      <dgm:prSet phldrT="[Text]" phldr="0"/>
      <dgm:spPr/>
      <dgm:t>
        <a:bodyPr/>
        <a:lstStyle/>
        <a:p>
          <a:pPr rtl="0"/>
          <a:r>
            <a:rPr lang="sv-SE" dirty="0">
              <a:latin typeface="Arial"/>
              <a:cs typeface="Arial"/>
            </a:rPr>
            <a:t>Förslag till beslut</a:t>
          </a:r>
        </a:p>
      </dgm:t>
    </dgm:pt>
    <dgm:pt modelId="{EC938A4D-8BA9-4D55-B7E0-9D5B580AB1AA}" type="parTrans" cxnId="{F7F1DF99-92ED-4391-89A4-E5AF6F80EF5B}">
      <dgm:prSet/>
      <dgm:spPr/>
      <dgm:t>
        <a:bodyPr/>
        <a:lstStyle/>
        <a:p>
          <a:endParaRPr lang="sv-SE"/>
        </a:p>
      </dgm:t>
    </dgm:pt>
    <dgm:pt modelId="{4E8DBB05-D214-491D-99A7-EC7AEA3825C6}" type="sibTrans" cxnId="{F7F1DF99-92ED-4391-89A4-E5AF6F80EF5B}">
      <dgm:prSet/>
      <dgm:spPr/>
      <dgm:t>
        <a:bodyPr/>
        <a:lstStyle/>
        <a:p>
          <a:endParaRPr lang="sv-SE" dirty="0"/>
        </a:p>
      </dgm:t>
    </dgm:pt>
    <dgm:pt modelId="{D9D67543-3FEA-4FE6-A02D-1720CCF50981}">
      <dgm:prSet phldr="0"/>
      <dgm:spPr/>
      <dgm:t>
        <a:bodyPr/>
        <a:lstStyle/>
        <a:p>
          <a:pPr rtl="0"/>
          <a:r>
            <a:rPr lang="sv-SE" dirty="0">
              <a:latin typeface="Arial"/>
              <a:cs typeface="Arial"/>
            </a:rPr>
            <a:t>Nämndens beslut</a:t>
          </a:r>
        </a:p>
      </dgm:t>
    </dgm:pt>
    <dgm:pt modelId="{60B653F7-537F-48F9-9866-DF1C93389051}" type="parTrans" cxnId="{383FAFE2-A1A1-4E45-93DC-C1EFE03E8CAF}">
      <dgm:prSet/>
      <dgm:spPr/>
      <dgm:t>
        <a:bodyPr/>
        <a:lstStyle/>
        <a:p>
          <a:endParaRPr lang="sv-SE"/>
        </a:p>
      </dgm:t>
    </dgm:pt>
    <dgm:pt modelId="{8B1ED0F4-2946-4563-87A4-47AB8229B0DE}" type="sibTrans" cxnId="{383FAFE2-A1A1-4E45-93DC-C1EFE03E8CAF}">
      <dgm:prSet/>
      <dgm:spPr/>
      <dgm:t>
        <a:bodyPr/>
        <a:lstStyle/>
        <a:p>
          <a:endParaRPr lang="sv-SE" dirty="0"/>
        </a:p>
      </dgm:t>
    </dgm:pt>
    <dgm:pt modelId="{0B3A4BF6-F136-41B9-87F4-61C6771E0751}">
      <dgm:prSet phldr="0"/>
      <dgm:spPr/>
      <dgm:t>
        <a:bodyPr/>
        <a:lstStyle/>
        <a:p>
          <a:pPr rtl="0"/>
          <a:r>
            <a:rPr lang="sv-SE" dirty="0">
              <a:latin typeface="Arial"/>
              <a:cs typeface="Arial"/>
            </a:rPr>
            <a:t>Uppföljning </a:t>
          </a:r>
        </a:p>
      </dgm:t>
    </dgm:pt>
    <dgm:pt modelId="{14C464EF-D741-4A73-B3CC-599C07033A06}" type="parTrans" cxnId="{DDDBC839-51D2-442F-BDF5-5BDC27D6A3BC}">
      <dgm:prSet/>
      <dgm:spPr/>
      <dgm:t>
        <a:bodyPr/>
        <a:lstStyle/>
        <a:p>
          <a:endParaRPr lang="sv-SE"/>
        </a:p>
      </dgm:t>
    </dgm:pt>
    <dgm:pt modelId="{CE65A28B-3891-4549-A0CE-4B651FE1080C}" type="sibTrans" cxnId="{DDDBC839-51D2-442F-BDF5-5BDC27D6A3BC}">
      <dgm:prSet/>
      <dgm:spPr/>
      <dgm:t>
        <a:bodyPr/>
        <a:lstStyle/>
        <a:p>
          <a:endParaRPr lang="sv-SE"/>
        </a:p>
      </dgm:t>
    </dgm:pt>
    <dgm:pt modelId="{F2A20232-D4B3-43A6-8CDF-7A89AE82B61C}" type="pres">
      <dgm:prSet presAssocID="{0AECFB76-46E4-4047-9E23-B6ADE1C0BC7F}" presName="Name0" presStyleCnt="0">
        <dgm:presLayoutVars>
          <dgm:dir/>
          <dgm:resizeHandles val="exact"/>
        </dgm:presLayoutVars>
      </dgm:prSet>
      <dgm:spPr/>
    </dgm:pt>
    <dgm:pt modelId="{DE89578B-AF3E-48E0-970B-9D3F63A79454}" type="pres">
      <dgm:prSet presAssocID="{95370CA1-6BDB-4E06-BCF1-0BA9BAA41026}" presName="node" presStyleLbl="node1" presStyleIdx="0" presStyleCnt="5">
        <dgm:presLayoutVars>
          <dgm:bulletEnabled val="1"/>
        </dgm:presLayoutVars>
      </dgm:prSet>
      <dgm:spPr/>
    </dgm:pt>
    <dgm:pt modelId="{A836AB04-390D-4B38-A1D8-8E871673C896}" type="pres">
      <dgm:prSet presAssocID="{391DE68A-38CF-419D-A4B0-5537B9D0B1D1}" presName="sibTrans" presStyleLbl="sibTrans1D1" presStyleIdx="0" presStyleCnt="4"/>
      <dgm:spPr/>
    </dgm:pt>
    <dgm:pt modelId="{AB2DE62A-A348-40A3-981F-648C7E673BF0}" type="pres">
      <dgm:prSet presAssocID="{391DE68A-38CF-419D-A4B0-5537B9D0B1D1}" presName="connectorText" presStyleLbl="sibTrans1D1" presStyleIdx="0" presStyleCnt="4"/>
      <dgm:spPr/>
    </dgm:pt>
    <dgm:pt modelId="{32DD7916-861D-4F24-8FDE-33D090286A86}" type="pres">
      <dgm:prSet presAssocID="{D6DDC264-2639-4035-892A-FD625A264C32}" presName="node" presStyleLbl="node1" presStyleIdx="1" presStyleCnt="5">
        <dgm:presLayoutVars>
          <dgm:bulletEnabled val="1"/>
        </dgm:presLayoutVars>
      </dgm:prSet>
      <dgm:spPr/>
    </dgm:pt>
    <dgm:pt modelId="{A590761C-EBEE-4DEC-BADD-83D40D9AC4D9}" type="pres">
      <dgm:prSet presAssocID="{EA618CDF-A718-46B5-9D55-8813BED9178B}" presName="sibTrans" presStyleLbl="sibTrans1D1" presStyleIdx="1" presStyleCnt="4"/>
      <dgm:spPr/>
    </dgm:pt>
    <dgm:pt modelId="{604C71B8-EB71-4B3D-803A-AAA53A206068}" type="pres">
      <dgm:prSet presAssocID="{EA618CDF-A718-46B5-9D55-8813BED9178B}" presName="connectorText" presStyleLbl="sibTrans1D1" presStyleIdx="1" presStyleCnt="4"/>
      <dgm:spPr/>
    </dgm:pt>
    <dgm:pt modelId="{4CC5333C-CD74-48DA-B037-CE4FB640C3E1}" type="pres">
      <dgm:prSet presAssocID="{BF48B502-3838-4345-AB0F-1E265DDF16E1}" presName="node" presStyleLbl="node1" presStyleIdx="2" presStyleCnt="5">
        <dgm:presLayoutVars>
          <dgm:bulletEnabled val="1"/>
        </dgm:presLayoutVars>
      </dgm:prSet>
      <dgm:spPr/>
    </dgm:pt>
    <dgm:pt modelId="{0E309726-BE06-4742-BB47-68B055473C97}" type="pres">
      <dgm:prSet presAssocID="{4E8DBB05-D214-491D-99A7-EC7AEA3825C6}" presName="sibTrans" presStyleLbl="sibTrans1D1" presStyleIdx="2" presStyleCnt="4"/>
      <dgm:spPr/>
    </dgm:pt>
    <dgm:pt modelId="{2B791EC6-A8D0-44C8-ABD3-16A8B74CA7A4}" type="pres">
      <dgm:prSet presAssocID="{4E8DBB05-D214-491D-99A7-EC7AEA3825C6}" presName="connectorText" presStyleLbl="sibTrans1D1" presStyleIdx="2" presStyleCnt="4"/>
      <dgm:spPr/>
    </dgm:pt>
    <dgm:pt modelId="{3675BB0F-F16D-4245-BC0C-00EA55D80738}" type="pres">
      <dgm:prSet presAssocID="{D9D67543-3FEA-4FE6-A02D-1720CCF50981}" presName="node" presStyleLbl="node1" presStyleIdx="3" presStyleCnt="5">
        <dgm:presLayoutVars>
          <dgm:bulletEnabled val="1"/>
        </dgm:presLayoutVars>
      </dgm:prSet>
      <dgm:spPr/>
    </dgm:pt>
    <dgm:pt modelId="{91AA96C6-21FF-42DA-BAB0-5E097907EDF4}" type="pres">
      <dgm:prSet presAssocID="{8B1ED0F4-2946-4563-87A4-47AB8229B0DE}" presName="sibTrans" presStyleLbl="sibTrans1D1" presStyleIdx="3" presStyleCnt="4"/>
      <dgm:spPr/>
    </dgm:pt>
    <dgm:pt modelId="{751A207E-ECE5-49BB-A6C2-F18A3D518C20}" type="pres">
      <dgm:prSet presAssocID="{8B1ED0F4-2946-4563-87A4-47AB8229B0DE}" presName="connectorText" presStyleLbl="sibTrans1D1" presStyleIdx="3" presStyleCnt="4"/>
      <dgm:spPr/>
    </dgm:pt>
    <dgm:pt modelId="{29333AAD-4819-4D77-AD5F-34397E96F375}" type="pres">
      <dgm:prSet presAssocID="{0B3A4BF6-F136-41B9-87F4-61C6771E0751}" presName="node" presStyleLbl="node1" presStyleIdx="4" presStyleCnt="5">
        <dgm:presLayoutVars>
          <dgm:bulletEnabled val="1"/>
        </dgm:presLayoutVars>
      </dgm:prSet>
      <dgm:spPr/>
    </dgm:pt>
  </dgm:ptLst>
  <dgm:cxnLst>
    <dgm:cxn modelId="{21BE1F17-064A-4A6E-9D60-4B7522709152}" type="presOf" srcId="{391DE68A-38CF-419D-A4B0-5537B9D0B1D1}" destId="{A836AB04-390D-4B38-A1D8-8E871673C896}" srcOrd="0" destOrd="0" presId="urn:microsoft.com/office/officeart/2005/8/layout/bProcess3"/>
    <dgm:cxn modelId="{0FB98324-9E0C-4962-B718-87270A3C7DA4}" type="presOf" srcId="{BF48B502-3838-4345-AB0F-1E265DDF16E1}" destId="{4CC5333C-CD74-48DA-B037-CE4FB640C3E1}" srcOrd="0" destOrd="0" presId="urn:microsoft.com/office/officeart/2005/8/layout/bProcess3"/>
    <dgm:cxn modelId="{DDDBC839-51D2-442F-BDF5-5BDC27D6A3BC}" srcId="{0AECFB76-46E4-4047-9E23-B6ADE1C0BC7F}" destId="{0B3A4BF6-F136-41B9-87F4-61C6771E0751}" srcOrd="4" destOrd="0" parTransId="{14C464EF-D741-4A73-B3CC-599C07033A06}" sibTransId="{CE65A28B-3891-4549-A0CE-4B651FE1080C}"/>
    <dgm:cxn modelId="{6FE40F40-4376-4CCD-87D5-165D6BED2C23}" type="presOf" srcId="{4E8DBB05-D214-491D-99A7-EC7AEA3825C6}" destId="{0E309726-BE06-4742-BB47-68B055473C97}" srcOrd="0" destOrd="0" presId="urn:microsoft.com/office/officeart/2005/8/layout/bProcess3"/>
    <dgm:cxn modelId="{E78FA640-31C4-4952-890F-1050247A9BF8}" type="presOf" srcId="{EA618CDF-A718-46B5-9D55-8813BED9178B}" destId="{604C71B8-EB71-4B3D-803A-AAA53A206068}" srcOrd="1" destOrd="0" presId="urn:microsoft.com/office/officeart/2005/8/layout/bProcess3"/>
    <dgm:cxn modelId="{CE56C376-DAB1-4185-B0A5-651EB584503A}" type="presOf" srcId="{391DE68A-38CF-419D-A4B0-5537B9D0B1D1}" destId="{AB2DE62A-A348-40A3-981F-648C7E673BF0}" srcOrd="1" destOrd="0" presId="urn:microsoft.com/office/officeart/2005/8/layout/bProcess3"/>
    <dgm:cxn modelId="{52ED345A-53E4-4863-9112-451A988DD79D}" type="presOf" srcId="{D6DDC264-2639-4035-892A-FD625A264C32}" destId="{32DD7916-861D-4F24-8FDE-33D090286A86}" srcOrd="0" destOrd="0" presId="urn:microsoft.com/office/officeart/2005/8/layout/bProcess3"/>
    <dgm:cxn modelId="{18554E5A-9765-4C46-B29D-5A164EBA47B0}" type="presOf" srcId="{4E8DBB05-D214-491D-99A7-EC7AEA3825C6}" destId="{2B791EC6-A8D0-44C8-ABD3-16A8B74CA7A4}" srcOrd="1" destOrd="0" presId="urn:microsoft.com/office/officeart/2005/8/layout/bProcess3"/>
    <dgm:cxn modelId="{8B61C096-4526-4D28-B2A8-239615B2D16A}" type="presOf" srcId="{0B3A4BF6-F136-41B9-87F4-61C6771E0751}" destId="{29333AAD-4819-4D77-AD5F-34397E96F375}" srcOrd="0" destOrd="0" presId="urn:microsoft.com/office/officeart/2005/8/layout/bProcess3"/>
    <dgm:cxn modelId="{F7F1DF99-92ED-4391-89A4-E5AF6F80EF5B}" srcId="{0AECFB76-46E4-4047-9E23-B6ADE1C0BC7F}" destId="{BF48B502-3838-4345-AB0F-1E265DDF16E1}" srcOrd="2" destOrd="0" parTransId="{EC938A4D-8BA9-4D55-B7E0-9D5B580AB1AA}" sibTransId="{4E8DBB05-D214-491D-99A7-EC7AEA3825C6}"/>
    <dgm:cxn modelId="{5609C2A5-AE3E-4E27-8F61-CB64D8F8EB1F}" type="presOf" srcId="{EA618CDF-A718-46B5-9D55-8813BED9178B}" destId="{A590761C-EBEE-4DEC-BADD-83D40D9AC4D9}" srcOrd="0" destOrd="0" presId="urn:microsoft.com/office/officeart/2005/8/layout/bProcess3"/>
    <dgm:cxn modelId="{AD9EB1C1-5171-4A76-8FB1-8D450E110D73}" type="presOf" srcId="{8B1ED0F4-2946-4563-87A4-47AB8229B0DE}" destId="{91AA96C6-21FF-42DA-BAB0-5E097907EDF4}" srcOrd="0" destOrd="0" presId="urn:microsoft.com/office/officeart/2005/8/layout/bProcess3"/>
    <dgm:cxn modelId="{DC5F11C3-6F87-4FF2-8FC5-FEAD30344D27}" type="presOf" srcId="{95370CA1-6BDB-4E06-BCF1-0BA9BAA41026}" destId="{DE89578B-AF3E-48E0-970B-9D3F63A79454}" srcOrd="0" destOrd="0" presId="urn:microsoft.com/office/officeart/2005/8/layout/bProcess3"/>
    <dgm:cxn modelId="{7813AACA-AD3E-47F7-B069-76FD00DF0BDA}" type="presOf" srcId="{8B1ED0F4-2946-4563-87A4-47AB8229B0DE}" destId="{751A207E-ECE5-49BB-A6C2-F18A3D518C20}" srcOrd="1" destOrd="0" presId="urn:microsoft.com/office/officeart/2005/8/layout/bProcess3"/>
    <dgm:cxn modelId="{813029D0-1014-4BFE-9CC1-D19F10C5EB16}" type="presOf" srcId="{0AECFB76-46E4-4047-9E23-B6ADE1C0BC7F}" destId="{F2A20232-D4B3-43A6-8CDF-7A89AE82B61C}" srcOrd="0" destOrd="0" presId="urn:microsoft.com/office/officeart/2005/8/layout/bProcess3"/>
    <dgm:cxn modelId="{64AAA6DB-FD80-4AFA-B9C1-BE72D6635633}" srcId="{0AECFB76-46E4-4047-9E23-B6ADE1C0BC7F}" destId="{D6DDC264-2639-4035-892A-FD625A264C32}" srcOrd="1" destOrd="0" parTransId="{F5FCAD9B-8CBD-4F41-AF98-DC988B80A784}" sibTransId="{EA618CDF-A718-46B5-9D55-8813BED9178B}"/>
    <dgm:cxn modelId="{383FAFE2-A1A1-4E45-93DC-C1EFE03E8CAF}" srcId="{0AECFB76-46E4-4047-9E23-B6ADE1C0BC7F}" destId="{D9D67543-3FEA-4FE6-A02D-1720CCF50981}" srcOrd="3" destOrd="0" parTransId="{60B653F7-537F-48F9-9866-DF1C93389051}" sibTransId="{8B1ED0F4-2946-4563-87A4-47AB8229B0DE}"/>
    <dgm:cxn modelId="{32C486ED-0C31-4277-BDC4-FB269F440BE4}" srcId="{0AECFB76-46E4-4047-9E23-B6ADE1C0BC7F}" destId="{95370CA1-6BDB-4E06-BCF1-0BA9BAA41026}" srcOrd="0" destOrd="0" parTransId="{D0159438-79ED-493E-9B07-835B9F400A02}" sibTransId="{391DE68A-38CF-419D-A4B0-5537B9D0B1D1}"/>
    <dgm:cxn modelId="{43DA90FA-ED1C-416D-B384-6AA675ADB7A8}" type="presOf" srcId="{D9D67543-3FEA-4FE6-A02D-1720CCF50981}" destId="{3675BB0F-F16D-4245-BC0C-00EA55D80738}" srcOrd="0" destOrd="0" presId="urn:microsoft.com/office/officeart/2005/8/layout/bProcess3"/>
    <dgm:cxn modelId="{DDF894DA-56BE-4DC6-8438-CCA3F9580A44}" type="presParOf" srcId="{F2A20232-D4B3-43A6-8CDF-7A89AE82B61C}" destId="{DE89578B-AF3E-48E0-970B-9D3F63A79454}" srcOrd="0" destOrd="0" presId="urn:microsoft.com/office/officeart/2005/8/layout/bProcess3"/>
    <dgm:cxn modelId="{7C7D1D1E-3D6D-4CBE-AB25-E3E52EEF44C1}" type="presParOf" srcId="{F2A20232-D4B3-43A6-8CDF-7A89AE82B61C}" destId="{A836AB04-390D-4B38-A1D8-8E871673C896}" srcOrd="1" destOrd="0" presId="urn:microsoft.com/office/officeart/2005/8/layout/bProcess3"/>
    <dgm:cxn modelId="{8AD65B0F-C3E5-44B2-B45E-DC4C566473DC}" type="presParOf" srcId="{A836AB04-390D-4B38-A1D8-8E871673C896}" destId="{AB2DE62A-A348-40A3-981F-648C7E673BF0}" srcOrd="0" destOrd="0" presId="urn:microsoft.com/office/officeart/2005/8/layout/bProcess3"/>
    <dgm:cxn modelId="{1F9C2863-A538-436E-8C2E-CBCC423DA15E}" type="presParOf" srcId="{F2A20232-D4B3-43A6-8CDF-7A89AE82B61C}" destId="{32DD7916-861D-4F24-8FDE-33D090286A86}" srcOrd="2" destOrd="0" presId="urn:microsoft.com/office/officeart/2005/8/layout/bProcess3"/>
    <dgm:cxn modelId="{5B0B3FC0-7D82-4370-8259-50635BD246D4}" type="presParOf" srcId="{F2A20232-D4B3-43A6-8CDF-7A89AE82B61C}" destId="{A590761C-EBEE-4DEC-BADD-83D40D9AC4D9}" srcOrd="3" destOrd="0" presId="urn:microsoft.com/office/officeart/2005/8/layout/bProcess3"/>
    <dgm:cxn modelId="{964A9F59-27AA-47D8-8E77-96A0B9039929}" type="presParOf" srcId="{A590761C-EBEE-4DEC-BADD-83D40D9AC4D9}" destId="{604C71B8-EB71-4B3D-803A-AAA53A206068}" srcOrd="0" destOrd="0" presId="urn:microsoft.com/office/officeart/2005/8/layout/bProcess3"/>
    <dgm:cxn modelId="{D4655B57-810E-4BB8-9CFD-8806450A67A6}" type="presParOf" srcId="{F2A20232-D4B3-43A6-8CDF-7A89AE82B61C}" destId="{4CC5333C-CD74-48DA-B037-CE4FB640C3E1}" srcOrd="4" destOrd="0" presId="urn:microsoft.com/office/officeart/2005/8/layout/bProcess3"/>
    <dgm:cxn modelId="{4F1BCD0A-AC70-4695-9910-50712D3B292D}" type="presParOf" srcId="{F2A20232-D4B3-43A6-8CDF-7A89AE82B61C}" destId="{0E309726-BE06-4742-BB47-68B055473C97}" srcOrd="5" destOrd="0" presId="urn:microsoft.com/office/officeart/2005/8/layout/bProcess3"/>
    <dgm:cxn modelId="{0A2D62D6-8401-4DFC-A641-2A9CF2E72A2B}" type="presParOf" srcId="{0E309726-BE06-4742-BB47-68B055473C97}" destId="{2B791EC6-A8D0-44C8-ABD3-16A8B74CA7A4}" srcOrd="0" destOrd="0" presId="urn:microsoft.com/office/officeart/2005/8/layout/bProcess3"/>
    <dgm:cxn modelId="{DB274E73-50B7-4656-8FA5-62C79CA95F5B}" type="presParOf" srcId="{F2A20232-D4B3-43A6-8CDF-7A89AE82B61C}" destId="{3675BB0F-F16D-4245-BC0C-00EA55D80738}" srcOrd="6" destOrd="0" presId="urn:microsoft.com/office/officeart/2005/8/layout/bProcess3"/>
    <dgm:cxn modelId="{1B3BD549-E801-4CA8-9786-95A432C71D1B}" type="presParOf" srcId="{F2A20232-D4B3-43A6-8CDF-7A89AE82B61C}" destId="{91AA96C6-21FF-42DA-BAB0-5E097907EDF4}" srcOrd="7" destOrd="0" presId="urn:microsoft.com/office/officeart/2005/8/layout/bProcess3"/>
    <dgm:cxn modelId="{CB7891C5-4AC6-442D-8BFA-3CB5E644D3A0}" type="presParOf" srcId="{91AA96C6-21FF-42DA-BAB0-5E097907EDF4}" destId="{751A207E-ECE5-49BB-A6C2-F18A3D518C20}" srcOrd="0" destOrd="0" presId="urn:microsoft.com/office/officeart/2005/8/layout/bProcess3"/>
    <dgm:cxn modelId="{CBF51AEE-C09D-4E99-A34A-05827EBE6EB7}" type="presParOf" srcId="{F2A20232-D4B3-43A6-8CDF-7A89AE82B61C}" destId="{29333AAD-4819-4D77-AD5F-34397E96F375}"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6AB04-390D-4B38-A1D8-8E871673C896}">
      <dsp:nvSpPr>
        <dsp:cNvPr id="0" name=""/>
        <dsp:cNvSpPr/>
      </dsp:nvSpPr>
      <dsp:spPr>
        <a:xfrm>
          <a:off x="2914936" y="834603"/>
          <a:ext cx="638471" cy="91440"/>
        </a:xfrm>
        <a:custGeom>
          <a:avLst/>
          <a:gdLst/>
          <a:ahLst/>
          <a:cxnLst/>
          <a:rect l="0" t="0" r="0" b="0"/>
          <a:pathLst>
            <a:path>
              <a:moveTo>
                <a:pt x="0" y="45720"/>
              </a:moveTo>
              <a:lnTo>
                <a:pt x="6384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dirty="0"/>
        </a:p>
      </dsp:txBody>
      <dsp:txXfrm>
        <a:off x="3217445" y="876978"/>
        <a:ext cx="33453" cy="6690"/>
      </dsp:txXfrm>
    </dsp:sp>
    <dsp:sp modelId="{DE89578B-AF3E-48E0-970B-9D3F63A79454}">
      <dsp:nvSpPr>
        <dsp:cNvPr id="0" name=""/>
        <dsp:cNvSpPr/>
      </dsp:nvSpPr>
      <dsp:spPr>
        <a:xfrm>
          <a:off x="7727" y="7621"/>
          <a:ext cx="2909008" cy="17454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sv-SE" sz="3200" kern="1200" dirty="0">
              <a:latin typeface="Arial"/>
              <a:cs typeface="Arial"/>
            </a:rPr>
            <a:t>Ansökan inkommer</a:t>
          </a:r>
        </a:p>
      </dsp:txBody>
      <dsp:txXfrm>
        <a:off x="7727" y="7621"/>
        <a:ext cx="2909008" cy="1745405"/>
      </dsp:txXfrm>
    </dsp:sp>
    <dsp:sp modelId="{A590761C-EBEE-4DEC-BADD-83D40D9AC4D9}">
      <dsp:nvSpPr>
        <dsp:cNvPr id="0" name=""/>
        <dsp:cNvSpPr/>
      </dsp:nvSpPr>
      <dsp:spPr>
        <a:xfrm>
          <a:off x="6493016" y="834603"/>
          <a:ext cx="638471" cy="91440"/>
        </a:xfrm>
        <a:custGeom>
          <a:avLst/>
          <a:gdLst/>
          <a:ahLst/>
          <a:cxnLst/>
          <a:rect l="0" t="0" r="0" b="0"/>
          <a:pathLst>
            <a:path>
              <a:moveTo>
                <a:pt x="0" y="45720"/>
              </a:moveTo>
              <a:lnTo>
                <a:pt x="6384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dirty="0"/>
        </a:p>
      </dsp:txBody>
      <dsp:txXfrm>
        <a:off x="6795525" y="876978"/>
        <a:ext cx="33453" cy="6690"/>
      </dsp:txXfrm>
    </dsp:sp>
    <dsp:sp modelId="{32DD7916-861D-4F24-8FDE-33D090286A86}">
      <dsp:nvSpPr>
        <dsp:cNvPr id="0" name=""/>
        <dsp:cNvSpPr/>
      </dsp:nvSpPr>
      <dsp:spPr>
        <a:xfrm>
          <a:off x="3585808" y="7621"/>
          <a:ext cx="2909008" cy="17454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sv-SE" sz="3200" kern="1200" dirty="0">
              <a:latin typeface="Arial"/>
              <a:cs typeface="Arial"/>
            </a:rPr>
            <a:t>Granskning och bedömning</a:t>
          </a:r>
        </a:p>
      </dsp:txBody>
      <dsp:txXfrm>
        <a:off x="3585808" y="7621"/>
        <a:ext cx="2909008" cy="1745405"/>
      </dsp:txXfrm>
    </dsp:sp>
    <dsp:sp modelId="{0E309726-BE06-4742-BB47-68B055473C97}">
      <dsp:nvSpPr>
        <dsp:cNvPr id="0" name=""/>
        <dsp:cNvSpPr/>
      </dsp:nvSpPr>
      <dsp:spPr>
        <a:xfrm>
          <a:off x="1462232" y="1751226"/>
          <a:ext cx="7156160" cy="638471"/>
        </a:xfrm>
        <a:custGeom>
          <a:avLst/>
          <a:gdLst/>
          <a:ahLst/>
          <a:cxnLst/>
          <a:rect l="0" t="0" r="0" b="0"/>
          <a:pathLst>
            <a:path>
              <a:moveTo>
                <a:pt x="7156160" y="0"/>
              </a:moveTo>
              <a:lnTo>
                <a:pt x="7156160" y="336335"/>
              </a:lnTo>
              <a:lnTo>
                <a:pt x="0" y="336335"/>
              </a:lnTo>
              <a:lnTo>
                <a:pt x="0" y="638471"/>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dirty="0"/>
        </a:p>
      </dsp:txBody>
      <dsp:txXfrm>
        <a:off x="4860628" y="2067117"/>
        <a:ext cx="359368" cy="6690"/>
      </dsp:txXfrm>
    </dsp:sp>
    <dsp:sp modelId="{4CC5333C-CD74-48DA-B037-CE4FB640C3E1}">
      <dsp:nvSpPr>
        <dsp:cNvPr id="0" name=""/>
        <dsp:cNvSpPr/>
      </dsp:nvSpPr>
      <dsp:spPr>
        <a:xfrm>
          <a:off x="7163888" y="7621"/>
          <a:ext cx="2909008" cy="17454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sv-SE" sz="3200" kern="1200" dirty="0">
              <a:latin typeface="Arial"/>
              <a:cs typeface="Arial"/>
            </a:rPr>
            <a:t>Förslag till beslut</a:t>
          </a:r>
        </a:p>
      </dsp:txBody>
      <dsp:txXfrm>
        <a:off x="7163888" y="7621"/>
        <a:ext cx="2909008" cy="1745405"/>
      </dsp:txXfrm>
    </dsp:sp>
    <dsp:sp modelId="{91AA96C6-21FF-42DA-BAB0-5E097907EDF4}">
      <dsp:nvSpPr>
        <dsp:cNvPr id="0" name=""/>
        <dsp:cNvSpPr/>
      </dsp:nvSpPr>
      <dsp:spPr>
        <a:xfrm>
          <a:off x="2914936" y="3249081"/>
          <a:ext cx="638471" cy="91440"/>
        </a:xfrm>
        <a:custGeom>
          <a:avLst/>
          <a:gdLst/>
          <a:ahLst/>
          <a:cxnLst/>
          <a:rect l="0" t="0" r="0" b="0"/>
          <a:pathLst>
            <a:path>
              <a:moveTo>
                <a:pt x="0" y="45720"/>
              </a:moveTo>
              <a:lnTo>
                <a:pt x="638471"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v-SE" sz="500" kern="1200" dirty="0"/>
        </a:p>
      </dsp:txBody>
      <dsp:txXfrm>
        <a:off x="3217445" y="3291455"/>
        <a:ext cx="33453" cy="6690"/>
      </dsp:txXfrm>
    </dsp:sp>
    <dsp:sp modelId="{3675BB0F-F16D-4245-BC0C-00EA55D80738}">
      <dsp:nvSpPr>
        <dsp:cNvPr id="0" name=""/>
        <dsp:cNvSpPr/>
      </dsp:nvSpPr>
      <dsp:spPr>
        <a:xfrm>
          <a:off x="7727" y="2422098"/>
          <a:ext cx="2909008" cy="17454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sv-SE" sz="3200" kern="1200" dirty="0">
              <a:latin typeface="Arial"/>
              <a:cs typeface="Arial"/>
            </a:rPr>
            <a:t>Nämndens beslut</a:t>
          </a:r>
        </a:p>
      </dsp:txBody>
      <dsp:txXfrm>
        <a:off x="7727" y="2422098"/>
        <a:ext cx="2909008" cy="1745405"/>
      </dsp:txXfrm>
    </dsp:sp>
    <dsp:sp modelId="{29333AAD-4819-4D77-AD5F-34397E96F375}">
      <dsp:nvSpPr>
        <dsp:cNvPr id="0" name=""/>
        <dsp:cNvSpPr/>
      </dsp:nvSpPr>
      <dsp:spPr>
        <a:xfrm>
          <a:off x="3585808" y="2422098"/>
          <a:ext cx="2909008" cy="174540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rtl="0">
            <a:lnSpc>
              <a:spcPct val="90000"/>
            </a:lnSpc>
            <a:spcBef>
              <a:spcPct val="0"/>
            </a:spcBef>
            <a:spcAft>
              <a:spcPct val="35000"/>
            </a:spcAft>
            <a:buNone/>
          </a:pPr>
          <a:r>
            <a:rPr lang="sv-SE" sz="3200" kern="1200" dirty="0">
              <a:latin typeface="Arial"/>
              <a:cs typeface="Arial"/>
            </a:rPr>
            <a:t>Uppföljning </a:t>
          </a:r>
        </a:p>
      </dsp:txBody>
      <dsp:txXfrm>
        <a:off x="3585808" y="2422098"/>
        <a:ext cx="2909008" cy="174540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64CD5-985B-4BC8-90D4-F8BF5AAD4D03}" type="datetimeFigureOut">
              <a:rPr lang="sv-SE" smtClean="0"/>
              <a:t>2026-01-02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902BB-CBCD-4CDE-9EA7-16C111CBCDC8}" type="slidenum">
              <a:rPr lang="sv-SE" smtClean="0"/>
              <a:t>‹#›</a:t>
            </a:fld>
            <a:endParaRPr lang="sv-SE"/>
          </a:p>
        </p:txBody>
      </p:sp>
    </p:spTree>
    <p:extLst>
      <p:ext uri="{BB962C8B-B14F-4D97-AF65-F5344CB8AC3E}">
        <p14:creationId xmlns:p14="http://schemas.microsoft.com/office/powerpoint/2010/main" val="16537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Utgå från individuella förutsättningar och behov, bygga på relationer och vara hälsofrämjande, förebyggande och proaktiv. Bidra till jämlik hälsa, trygghet och självständighet, samt grundas i gemensamt ansvarstagande och tillit.</a:t>
            </a:r>
          </a:p>
        </p:txBody>
      </p:sp>
      <p:sp>
        <p:nvSpPr>
          <p:cNvPr id="4" name="Platshållare för datum 3"/>
          <p:cNvSpPr>
            <a:spLocks noGrp="1"/>
          </p:cNvSpPr>
          <p:nvPr>
            <p:ph type="dt" idx="1"/>
          </p:nvPr>
        </p:nvSpPr>
        <p:spPr/>
        <p:txBody>
          <a:bodyPr/>
          <a:lstStyle/>
          <a:p>
            <a:fld id="{F995FFDC-F934-4037-B505-500B08CD3B8C}" type="datetime1">
              <a:rPr lang="sv-SE" smtClean="0"/>
              <a:t>2026-01-02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293098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0"/>
          </p:nvPr>
        </p:nvSpPr>
        <p:spPr/>
        <p:txBody>
          <a:bodyPr/>
          <a:lstStyle/>
          <a:p>
            <a:fld id="{FBBFA50B-E819-411C-B95B-B3FD3A3FC2B7}" type="datetime1">
              <a:rPr lang="sv-SE" smtClean="0"/>
              <a:t>2026-01-02</a:t>
            </a:fld>
            <a:endParaRPr lang="sv-SE"/>
          </a:p>
        </p:txBody>
      </p:sp>
      <p:sp>
        <p:nvSpPr>
          <p:cNvPr id="5" name="Platshållare för bildnummer 4"/>
          <p:cNvSpPr>
            <a:spLocks noGrp="1"/>
          </p:cNvSpPr>
          <p:nvPr>
            <p:ph type="sldNum" sz="quarter" idx="11"/>
          </p:nvPr>
        </p:nvSpPr>
        <p:spPr/>
        <p:txBody>
          <a:bodyPr/>
          <a:lstStyle/>
          <a:p>
            <a:fld id="{4B1086EF-3011-429C-976B-61D9CA3A2B54}" type="slidenum">
              <a:rPr lang="sv-SE" smtClean="0"/>
              <a:t>27</a:t>
            </a:fld>
            <a:endParaRPr lang="sv-SE"/>
          </a:p>
        </p:txBody>
      </p:sp>
    </p:spTree>
    <p:extLst>
      <p:ext uri="{BB962C8B-B14F-4D97-AF65-F5344CB8AC3E}">
        <p14:creationId xmlns:p14="http://schemas.microsoft.com/office/powerpoint/2010/main" val="81273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2026-01-02</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45</a:t>
            </a:fld>
            <a:endParaRPr lang="sv-SE" dirty="0"/>
          </a:p>
        </p:txBody>
      </p:sp>
    </p:spTree>
    <p:extLst>
      <p:ext uri="{BB962C8B-B14F-4D97-AF65-F5344CB8AC3E}">
        <p14:creationId xmlns:p14="http://schemas.microsoft.com/office/powerpoint/2010/main" val="1090306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000" b="0" dirty="0">
                <a:solidFill>
                  <a:schemeClr val="tx1"/>
                </a:solidFill>
              </a:rPr>
              <a:t>Bild 4 Bidragsprocessen</a:t>
            </a:r>
          </a:p>
          <a:p>
            <a:pPr lvl="0"/>
            <a:r>
              <a:rPr lang="sv-SE" sz="1000" b="0" dirty="0">
                <a:solidFill>
                  <a:schemeClr val="tx1"/>
                </a:solidFill>
              </a:rPr>
              <a:t>1. Verksamhetsbidrag: för grundläggande verksamhet (kontinuitet och långsiktighet)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dirty="0">
                <a:solidFill>
                  <a:schemeClr val="tx1"/>
                </a:solidFill>
              </a:rPr>
              <a:t>2. Utvecklingsmedel: tillfälliga medel för oförutsedda händelser, särskilda satsningar, </a:t>
            </a:r>
            <a:r>
              <a:rPr lang="sv-SE" sz="1200" kern="1200" dirty="0">
                <a:solidFill>
                  <a:schemeClr val="tx1"/>
                </a:solidFill>
                <a:effectLst/>
                <a:latin typeface="+mn-lt"/>
                <a:ea typeface="+mn-ea"/>
                <a:cs typeface="+mn-cs"/>
              </a:rPr>
              <a:t>lärande, organisering eller samverkan.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3. Bifogade dokument,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Bidragsgivning och uppföljning</a:t>
            </a:r>
          </a:p>
          <a:p>
            <a:r>
              <a:rPr lang="sv-SE" b="1" dirty="0"/>
              <a:t>Syfte</a:t>
            </a:r>
            <a:br>
              <a:rPr lang="sv-SE" b="1" dirty="0"/>
            </a:br>
            <a:r>
              <a:rPr lang="sv-SE" dirty="0"/>
              <a:t>Ge organisationerna de bästa förutsättningarna så att de kan bedriva sin egen verksamhet som bidrar till stadens sociala hållbarhet och är ett komplement till stadens egen verksamhet.</a:t>
            </a:r>
            <a:br>
              <a:rPr lang="sv-SE" dirty="0"/>
            </a:br>
            <a:endParaRPr lang="sv-SE" dirty="0"/>
          </a:p>
          <a:p>
            <a:r>
              <a:rPr lang="sv-SE" b="1" dirty="0">
                <a:latin typeface="Calibri" panose="020F0502020204030204" pitchFamily="34" charset="0"/>
                <a:cs typeface="Calibri" panose="020F0502020204030204" pitchFamily="34" charset="0"/>
              </a:rPr>
              <a:t>Arbetssätt</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Konsultativt stöd, granskning, bedömning, uppföljande. Vi arbetar långsiktigt, pedagogiskt och såväl strategiskt som i det lilla/nära och mer konkret. </a:t>
            </a:r>
            <a:br>
              <a:rPr lang="sv-SE" dirty="0">
                <a:latin typeface="Calibri" panose="020F0502020204030204" pitchFamily="34" charset="0"/>
                <a:cs typeface="Calibri" panose="020F0502020204030204" pitchFamily="34" charset="0"/>
              </a:rPr>
            </a:br>
            <a:endParaRPr lang="sv-SE" dirty="0">
              <a:latin typeface="Calibri" panose="020F0502020204030204" pitchFamily="34" charset="0"/>
              <a:cs typeface="Calibri" panose="020F0502020204030204" pitchFamily="34" charset="0"/>
            </a:endParaRPr>
          </a:p>
          <a:p>
            <a:r>
              <a:rPr lang="sv-SE" b="1" dirty="0">
                <a:latin typeface="Calibri" panose="020F0502020204030204" pitchFamily="34" charset="0"/>
                <a:cs typeface="Calibri" panose="020F0502020204030204" pitchFamily="34" charset="0"/>
              </a:rPr>
              <a:t>Uppföljning</a:t>
            </a:r>
            <a:r>
              <a:rPr lang="sv-SE" dirty="0">
                <a:latin typeface="Calibri" panose="020F0502020204030204" pitchFamily="34" charset="0"/>
                <a:cs typeface="Calibri" panose="020F0502020204030204" pitchFamily="34" charset="0"/>
              </a:rPr>
              <a:t> </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Uppföljning sker genom granskning av bifogade dokument i ansökan som verksamhetsberättelse, bokslut (RR &amp; BR), revision, årsmötesprotokoll mm och hur väl detta stämmer överens med föreningens plan för verksamheten samt besök, möten, telefonsamtal, mail. Om en förening inte ansöker nästkommande år behöver de inkomma med en redovisning för det år de erhållit bidrag för. </a:t>
            </a:r>
            <a:br>
              <a:rPr lang="sv-SE" dirty="0">
                <a:latin typeface="Calibri" panose="020F0502020204030204" pitchFamily="34" charset="0"/>
                <a:cs typeface="Calibri" panose="020F0502020204030204" pitchFamily="34" charset="0"/>
              </a:rPr>
            </a:br>
            <a:endParaRPr lang="sv-SE" dirty="0">
              <a:latin typeface="Calibri" panose="020F0502020204030204" pitchFamily="34" charset="0"/>
              <a:cs typeface="Calibri" panose="020F0502020204030204" pitchFamily="34" charset="0"/>
            </a:endParaRPr>
          </a:p>
          <a:p>
            <a:r>
              <a:rPr lang="sv-SE" b="1" dirty="0">
                <a:latin typeface="Calibri" panose="020F0502020204030204" pitchFamily="34" charset="0"/>
                <a:cs typeface="Calibri" panose="020F0502020204030204" pitchFamily="34" charset="0"/>
              </a:rPr>
              <a:t>Våra roller</a:t>
            </a:r>
            <a:r>
              <a:rPr lang="sv-SE" dirty="0">
                <a:latin typeface="Calibri" panose="020F0502020204030204" pitchFamily="34" charset="0"/>
                <a:cs typeface="Calibri" panose="020F0502020204030204" pitchFamily="34" charset="0"/>
              </a:rPr>
              <a:t>   </a:t>
            </a:r>
            <a:br>
              <a:rPr lang="sv-SE" dirty="0">
                <a:latin typeface="Calibri" panose="020F0502020204030204" pitchFamily="34" charset="0"/>
                <a:cs typeface="Calibri" panose="020F0502020204030204" pitchFamily="34" charset="0"/>
              </a:rPr>
            </a:br>
            <a:r>
              <a:rPr lang="sv-SE" dirty="0">
                <a:latin typeface="Calibri" panose="020F0502020204030204" pitchFamily="34" charset="0"/>
                <a:cs typeface="Calibri" panose="020F0502020204030204" pitchFamily="34" charset="0"/>
              </a:rPr>
              <a:t>Dubbla roller; både granskande/uppföljande och konsultativt stöd</a:t>
            </a:r>
            <a:br>
              <a:rPr lang="sv-SE" dirty="0">
                <a:latin typeface="Calibri" panose="020F0502020204030204" pitchFamily="34" charset="0"/>
                <a:cs typeface="Calibri" panose="020F0502020204030204" pitchFamily="34" charset="0"/>
              </a:rPr>
            </a:br>
            <a:endParaRPr lang="sv-SE" dirty="0">
              <a:solidFill>
                <a:srgbClr val="00B050"/>
              </a:solidFill>
              <a:latin typeface="Calibri" panose="020F0502020204030204" pitchFamily="34" charset="0"/>
              <a:cs typeface="Calibri" panose="020F0502020204030204" pitchFamily="34" charset="0"/>
            </a:endParaRPr>
          </a:p>
        </p:txBody>
      </p:sp>
      <p:sp>
        <p:nvSpPr>
          <p:cNvPr id="4" name="Platshållare för datum 3"/>
          <p:cNvSpPr>
            <a:spLocks noGrp="1"/>
          </p:cNvSpPr>
          <p:nvPr>
            <p:ph type="dt" idx="1"/>
          </p:nvPr>
        </p:nvSpPr>
        <p:spPr/>
        <p:txBody>
          <a:bodyPr/>
          <a:lstStyle/>
          <a:p>
            <a:fld id="{F995FFDC-F934-4037-B505-500B08CD3B8C}" type="datetime1">
              <a:rPr lang="sv-SE" smtClean="0"/>
              <a:t>2026-01-02</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50</a:t>
            </a:fld>
            <a:endParaRPr lang="sv-SE" dirty="0"/>
          </a:p>
        </p:txBody>
      </p:sp>
    </p:spTree>
    <p:extLst>
      <p:ext uri="{BB962C8B-B14F-4D97-AF65-F5344CB8AC3E}">
        <p14:creationId xmlns:p14="http://schemas.microsoft.com/office/powerpoint/2010/main" val="986777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rPr>
              <a:t>Staden har en lokal överenskommelse med civilsamhället sedan 2012</a:t>
            </a:r>
          </a:p>
          <a:p>
            <a:endParaRPr lang="sv-SE" dirty="0"/>
          </a:p>
        </p:txBody>
      </p:sp>
      <p:sp>
        <p:nvSpPr>
          <p:cNvPr id="4" name="Platshållare för bildnummer 3"/>
          <p:cNvSpPr>
            <a:spLocks noGrp="1"/>
          </p:cNvSpPr>
          <p:nvPr>
            <p:ph type="sldNum" sz="quarter" idx="5"/>
          </p:nvPr>
        </p:nvSpPr>
        <p:spPr/>
        <p:txBody>
          <a:bodyPr/>
          <a:lstStyle/>
          <a:p>
            <a:fld id="{F203DDF4-1E06-43B2-88EE-FE64E9EE9B9E}" type="slidenum">
              <a:rPr lang="sv-SE" smtClean="0"/>
              <a:t>53</a:t>
            </a:fld>
            <a:endParaRPr lang="sv-SE" dirty="0"/>
          </a:p>
        </p:txBody>
      </p:sp>
    </p:spTree>
    <p:extLst>
      <p:ext uri="{BB962C8B-B14F-4D97-AF65-F5344CB8AC3E}">
        <p14:creationId xmlns:p14="http://schemas.microsoft.com/office/powerpoint/2010/main" val="3179460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2026-01-02</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60</a:t>
            </a:fld>
            <a:endParaRPr lang="sv-SE"/>
          </a:p>
        </p:txBody>
      </p:sp>
    </p:spTree>
    <p:extLst>
      <p:ext uri="{BB962C8B-B14F-4D97-AF65-F5344CB8AC3E}">
        <p14:creationId xmlns:p14="http://schemas.microsoft.com/office/powerpoint/2010/main" val="57919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6543676" y="404813"/>
            <a:ext cx="5240337" cy="736959"/>
          </a:xfrm>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543677"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1"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47050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r>
              <a:rPr lang="sv-SE" dirty="0"/>
              <a:t>för att lägga till en bild</a:t>
            </a:r>
            <a:endParaRPr lang="en-US" dirty="0"/>
          </a:p>
        </p:txBody>
      </p:sp>
    </p:spTree>
    <p:extLst>
      <p:ext uri="{BB962C8B-B14F-4D97-AF65-F5344CB8AC3E}">
        <p14:creationId xmlns:p14="http://schemas.microsoft.com/office/powerpoint/2010/main" val="74547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hasCustomPrompt="1"/>
          </p:nvPr>
        </p:nvSpPr>
        <p:spPr>
          <a:xfrm>
            <a:off x="407988" y="404813"/>
            <a:ext cx="5000625" cy="1703434"/>
          </a:xfrm>
          <a:prstGeom prst="rect">
            <a:avLst/>
          </a:prstGeom>
          <a:solidFill>
            <a:schemeClr val="accent1"/>
          </a:solidFill>
        </p:spPr>
        <p:txBody>
          <a:bodyPr wrap="square" lIns="432000" tIns="432000" rIns="432000" bIns="432000" anchor="ctr" anchorCtr="0">
            <a:spAutoFit/>
          </a:bodyPr>
          <a:lstStyle>
            <a:lvl1pPr algn="l">
              <a:lnSpc>
                <a:spcPct val="90000"/>
              </a:lnSpc>
              <a:defRPr sz="3000">
                <a:solidFill>
                  <a:schemeClr val="bg1"/>
                </a:solidFill>
              </a:defRPr>
            </a:lvl1pPr>
          </a:lstStyle>
          <a:p>
            <a:r>
              <a:rPr lang="sv-SE" dirty="0"/>
              <a:t>Rubrik på</a:t>
            </a:r>
            <a:br>
              <a:rPr lang="sv-SE" dirty="0"/>
            </a:br>
            <a:r>
              <a:rPr lang="sv-SE" dirty="0"/>
              <a:t>två rader</a:t>
            </a:r>
            <a:endParaRPr lang="en-US" dirty="0"/>
          </a:p>
        </p:txBody>
      </p:sp>
    </p:spTree>
    <p:extLst>
      <p:ext uri="{BB962C8B-B14F-4D97-AF65-F5344CB8AC3E}">
        <p14:creationId xmlns:p14="http://schemas.microsoft.com/office/powerpoint/2010/main" val="115201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42362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196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helsid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1" y="0"/>
            <a:ext cx="12192000" cy="685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1738313"/>
            <a:ext cx="9134323" cy="3381376"/>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78827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no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a:t>
            </a:r>
            <a:br>
              <a:rPr lang="sv-SE" dirty="0"/>
            </a:br>
            <a:r>
              <a:rPr lang="sv-SE" dirty="0"/>
              <a:t>för att lägga till en bild</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629303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tIns="36000" bIns="36000">
            <a:no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8842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19347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06457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444720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870023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556119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5085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05097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e bilder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2338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och bild till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a:xfrm>
            <a:off x="407988" y="404813"/>
            <a:ext cx="5240337" cy="736959"/>
          </a:xfrm>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407989" y="1736728"/>
            <a:ext cx="5240336"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6096000" y="0"/>
            <a:ext cx="6095999" cy="6857999"/>
          </a:xfrm>
          <a:no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7984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image" Target="../media/image1.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1.pn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1"/>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529" r:id="rId2"/>
    <p:sldLayoutId id="2147484530" r:id="rId3"/>
    <p:sldLayoutId id="2147484531" r:id="rId4"/>
    <p:sldLayoutId id="2147484532" r:id="rId5"/>
    <p:sldLayoutId id="2147484533" r:id="rId6"/>
    <p:sldLayoutId id="2147484534" r:id="rId7"/>
    <p:sldLayoutId id="2147484535" r:id="rId8"/>
    <p:sldLayoutId id="2147484627" r:id="rId9"/>
    <p:sldLayoutId id="2147484625" r:id="rId10"/>
    <p:sldLayoutId id="2147484536" r:id="rId11"/>
    <p:sldLayoutId id="2147484537" r:id="rId12"/>
    <p:sldLayoutId id="2147484538" r:id="rId13"/>
    <p:sldLayoutId id="2147484539" r:id="rId14"/>
    <p:sldLayoutId id="2147484626" r:id="rId15"/>
    <p:sldLayoutId id="2147484540" r:id="rId16"/>
    <p:sldLayoutId id="2147484408" r:id="rId17"/>
    <p:sldLayoutId id="2147484409" r:id="rId18"/>
    <p:sldLayoutId id="2147484043" r:id="rId19"/>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25"/>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673" r:id="rId1"/>
    <p:sldLayoutId id="2147484682" r:id="rId2"/>
    <p:sldLayoutId id="2147484683" r:id="rId3"/>
    <p:sldLayoutId id="2147484684" r:id="rId4"/>
    <p:sldLayoutId id="2147484412" r:id="rId5"/>
    <p:sldLayoutId id="2147484413" r:id="rId6"/>
    <p:sldLayoutId id="2147484414" r:id="rId7"/>
    <p:sldLayoutId id="2147484415" r:id="rId8"/>
    <p:sldLayoutId id="2147484685" r:id="rId9"/>
    <p:sldLayoutId id="2147484686" r:id="rId10"/>
    <p:sldLayoutId id="2147484687" r:id="rId11"/>
    <p:sldLayoutId id="2147484416" r:id="rId12"/>
    <p:sldLayoutId id="2147484417" r:id="rId13"/>
    <p:sldLayoutId id="2147484418" r:id="rId14"/>
    <p:sldLayoutId id="2147484419" r:id="rId15"/>
    <p:sldLayoutId id="2147484420" r:id="rId16"/>
    <p:sldLayoutId id="2147484421" r:id="rId17"/>
    <p:sldLayoutId id="2147484422" r:id="rId18"/>
    <p:sldLayoutId id="2147484423" r:id="rId19"/>
    <p:sldLayoutId id="2147484674" r:id="rId20"/>
    <p:sldLayoutId id="2147484675" r:id="rId21"/>
    <p:sldLayoutId id="2147484676" r:id="rId22"/>
    <p:sldLayoutId id="2147484689" r:id="rId23"/>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9"/>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678"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679" r:id="rId14"/>
    <p:sldLayoutId id="2147484680" r:id="rId15"/>
    <p:sldLayoutId id="2147484681" r:id="rId16"/>
    <p:sldLayoutId id="2147484688" r:id="rId17"/>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1.bin"/><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kunskapsguiden.se/omraden-och-teman/funktionshinder/stodja-vuxna-personers-vilja/" TargetMode="Externa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45.xml"/><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4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3" Type="http://schemas.openxmlformats.org/officeDocument/2006/relationships/hyperlink" Target="mailto:josiane.bolenge.kamparas@funktionsstod.goteborg.se" TargetMode="External"/><Relationship Id="rId2" Type="http://schemas.openxmlformats.org/officeDocument/2006/relationships/hyperlink" Target="mailto:christina.matsdotter@funktionsstod.goteborg.se" TargetMode="External"/><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72D007D-A4F8-1B31-B830-EB76BCAD71D2}"/>
              </a:ext>
            </a:extLst>
          </p:cNvPr>
          <p:cNvSpPr>
            <a:spLocks noGrp="1"/>
          </p:cNvSpPr>
          <p:nvPr>
            <p:ph type="ctrTitle"/>
          </p:nvPr>
        </p:nvSpPr>
        <p:spPr/>
        <p:txBody>
          <a:bodyPr/>
          <a:lstStyle/>
          <a:p>
            <a:r>
              <a:rPr lang="sv-SE" sz="4500" dirty="0"/>
              <a:t>Rådet för funktionsstödsfrågor</a:t>
            </a:r>
          </a:p>
        </p:txBody>
      </p:sp>
      <p:sp>
        <p:nvSpPr>
          <p:cNvPr id="8" name="Platshållare för text 7">
            <a:extLst>
              <a:ext uri="{FF2B5EF4-FFF2-40B4-BE49-F238E27FC236}">
                <a16:creationId xmlns:a16="http://schemas.microsoft.com/office/drawing/2014/main" id="{1552AC1A-B8D7-776A-79BF-562744137213}"/>
              </a:ext>
            </a:extLst>
          </p:cNvPr>
          <p:cNvSpPr>
            <a:spLocks noGrp="1"/>
          </p:cNvSpPr>
          <p:nvPr>
            <p:ph type="body" sz="quarter" idx="10"/>
          </p:nvPr>
        </p:nvSpPr>
        <p:spPr/>
        <p:txBody>
          <a:bodyPr/>
          <a:lstStyle/>
          <a:p>
            <a:r>
              <a:rPr lang="sv-SE" dirty="0"/>
              <a:t>2025-12-04</a:t>
            </a:r>
          </a:p>
        </p:txBody>
      </p:sp>
      <p:sp>
        <p:nvSpPr>
          <p:cNvPr id="10" name="Platshållare för text 9">
            <a:extLst>
              <a:ext uri="{FF2B5EF4-FFF2-40B4-BE49-F238E27FC236}">
                <a16:creationId xmlns:a16="http://schemas.microsoft.com/office/drawing/2014/main" id="{90CFECE5-0D4F-9635-2F22-F52CEB08B7D4}"/>
              </a:ext>
            </a:extLst>
          </p:cNvPr>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357878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latshållare för innehåll 2">
            <a:extLst>
              <a:ext uri="{FF2B5EF4-FFF2-40B4-BE49-F238E27FC236}">
                <a16:creationId xmlns:a16="http://schemas.microsoft.com/office/drawing/2014/main" id="{1B41A062-26EA-B832-532B-830E2A6A498B}"/>
              </a:ext>
            </a:extLst>
          </p:cNvPr>
          <p:cNvSpPr>
            <a:spLocks noGrp="1"/>
          </p:cNvSpPr>
          <p:nvPr>
            <p:ph sz="half" idx="10"/>
          </p:nvPr>
        </p:nvSpPr>
        <p:spPr>
          <a:xfrm>
            <a:off x="489850" y="782468"/>
            <a:ext cx="5240336" cy="5293064"/>
          </a:xfrm>
        </p:spPr>
        <p:txBody>
          <a:bodyPr>
            <a:normAutofit/>
          </a:bodyPr>
          <a:lstStyle/>
          <a:p>
            <a:pPr marL="0" indent="0">
              <a:lnSpc>
                <a:spcPct val="100000"/>
              </a:lnSpc>
              <a:buNone/>
            </a:pPr>
            <a:r>
              <a:rPr lang="sv-SE" sz="1800" b="1" u="sng" dirty="0"/>
              <a:t>God man</a:t>
            </a:r>
          </a:p>
          <a:p>
            <a:pPr marL="0" indent="0">
              <a:lnSpc>
                <a:spcPct val="100000"/>
              </a:lnSpc>
              <a:buNone/>
            </a:pPr>
            <a:r>
              <a:rPr lang="sv-SE" sz="1800" dirty="0"/>
              <a:t>Hjälper till med ekonomi och kontakt med myndigheter.</a:t>
            </a:r>
          </a:p>
          <a:p>
            <a:pPr marL="0" indent="0">
              <a:lnSpc>
                <a:spcPct val="100000"/>
              </a:lnSpc>
              <a:buNone/>
            </a:pPr>
            <a:r>
              <a:rPr lang="sv-SE" sz="1800" dirty="0"/>
              <a:t>Den gode mannen får </a:t>
            </a:r>
            <a:r>
              <a:rPr lang="sv-SE" sz="1800" b="1" dirty="0"/>
              <a:t>inte bestämma över personens liv</a:t>
            </a:r>
            <a:r>
              <a:rPr lang="sv-SE" sz="1800" dirty="0"/>
              <a:t> utan samtycke.</a:t>
            </a:r>
          </a:p>
          <a:p>
            <a:pPr marL="0" indent="0">
              <a:lnSpc>
                <a:spcPct val="100000"/>
              </a:lnSpc>
              <a:buNone/>
            </a:pPr>
            <a:r>
              <a:rPr lang="sv-SE" sz="1800" dirty="0"/>
              <a:t>Ska fungera som </a:t>
            </a:r>
            <a:r>
              <a:rPr lang="sv-SE" sz="1800" b="1" dirty="0"/>
              <a:t>stöd – inte ersättning för personens vilja</a:t>
            </a:r>
          </a:p>
          <a:p>
            <a:pPr marL="0" indent="0">
              <a:lnSpc>
                <a:spcPct val="100000"/>
              </a:lnSpc>
              <a:buNone/>
            </a:pPr>
            <a:r>
              <a:rPr lang="sv-SE" sz="1800" b="1" u="sng" dirty="0"/>
              <a:t>Förvaltare</a:t>
            </a:r>
            <a:endParaRPr lang="sv-SE" sz="1800" u="sng" dirty="0"/>
          </a:p>
          <a:p>
            <a:pPr marL="0" indent="0">
              <a:lnSpc>
                <a:spcPct val="100000"/>
              </a:lnSpc>
              <a:buNone/>
            </a:pPr>
            <a:r>
              <a:rPr lang="sv-SE" sz="1800" dirty="0"/>
              <a:t>Utses om personen inte klarar att ta hand om sin ekonomi eller avtal själv.</a:t>
            </a:r>
          </a:p>
          <a:p>
            <a:pPr marL="0" indent="0">
              <a:lnSpc>
                <a:spcPct val="100000"/>
              </a:lnSpc>
              <a:buNone/>
            </a:pPr>
            <a:r>
              <a:rPr lang="sv-SE" sz="1800" dirty="0"/>
              <a:t>Kan fatta vissa beslut själv, men får </a:t>
            </a:r>
            <a:r>
              <a:rPr lang="sv-SE" sz="1800" b="1" dirty="0"/>
              <a:t>inte bestämma om vård, boende eller personliga saker</a:t>
            </a:r>
            <a:r>
              <a:rPr lang="sv-SE" sz="1800" dirty="0"/>
              <a:t> mot personens vilja.</a:t>
            </a:r>
          </a:p>
          <a:p>
            <a:pPr marL="0" indent="0">
              <a:lnSpc>
                <a:spcPct val="100000"/>
              </a:lnSpc>
              <a:buNone/>
            </a:pPr>
            <a:r>
              <a:rPr lang="sv-SE" sz="2400" b="1" dirty="0">
                <a:solidFill>
                  <a:schemeClr val="accent1"/>
                </a:solidFill>
              </a:rPr>
              <a:t>Personen ska alltid få komma till tals!</a:t>
            </a:r>
          </a:p>
          <a:p>
            <a:pPr>
              <a:lnSpc>
                <a:spcPct val="100000"/>
              </a:lnSpc>
            </a:pPr>
            <a:endParaRPr lang="sv-SE" sz="1600" dirty="0"/>
          </a:p>
        </p:txBody>
      </p:sp>
      <p:sp>
        <p:nvSpPr>
          <p:cNvPr id="13" name="Rektangel: rundade hörn 12">
            <a:extLst>
              <a:ext uri="{FF2B5EF4-FFF2-40B4-BE49-F238E27FC236}">
                <a16:creationId xmlns:a16="http://schemas.microsoft.com/office/drawing/2014/main" id="{62BB2128-2539-EBA1-17FF-944F3A14A480}"/>
              </a:ext>
            </a:extLst>
          </p:cNvPr>
          <p:cNvSpPr/>
          <p:nvPr/>
        </p:nvSpPr>
        <p:spPr>
          <a:xfrm>
            <a:off x="6707945" y="1395990"/>
            <a:ext cx="4922574" cy="2033010"/>
          </a:xfrm>
          <a:prstGeom prst="roundRect">
            <a:avLst/>
          </a:prstGeom>
          <a:ln/>
        </p:spPr>
        <p:style>
          <a:lnRef idx="3">
            <a:schemeClr val="lt1"/>
          </a:lnRef>
          <a:fillRef idx="1">
            <a:schemeClr val="accent1"/>
          </a:fillRef>
          <a:effectRef idx="1">
            <a:schemeClr val="accent1"/>
          </a:effectRef>
          <a:fontRef idx="minor">
            <a:schemeClr val="lt1"/>
          </a:fontRef>
        </p:style>
        <p:txBody>
          <a:bodyPr rtlCol="0" anchor="ctr"/>
          <a:lstStyle/>
          <a:p>
            <a:pPr algn="ctr"/>
            <a:r>
              <a:rPr lang="sv-SE" b="1" dirty="0"/>
              <a:t>Fullmakt</a:t>
            </a:r>
          </a:p>
          <a:p>
            <a:r>
              <a:rPr lang="sv-SE" dirty="0"/>
              <a:t>En person kan ge någon annan rätt att hjälpa till i olika frågor.</a:t>
            </a:r>
          </a:p>
          <a:p>
            <a:r>
              <a:rPr lang="sv-SE" dirty="0"/>
              <a:t>Gäller bara så länge personen själv förstår vad den innebär.</a:t>
            </a:r>
          </a:p>
          <a:p>
            <a:r>
              <a:rPr lang="sv-SE" dirty="0"/>
              <a:t>Den enskildes vilja ska alltid respekteras, även om en fullmakt finns</a:t>
            </a:r>
          </a:p>
        </p:txBody>
      </p:sp>
    </p:spTree>
    <p:extLst>
      <p:ext uri="{BB962C8B-B14F-4D97-AF65-F5344CB8AC3E}">
        <p14:creationId xmlns:p14="http://schemas.microsoft.com/office/powerpoint/2010/main" val="2487490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F8A528-8A70-9273-5BD5-41BE0F9758F2}"/>
              </a:ext>
            </a:extLst>
          </p:cNvPr>
          <p:cNvSpPr>
            <a:spLocks noGrp="1"/>
          </p:cNvSpPr>
          <p:nvPr>
            <p:ph type="title"/>
          </p:nvPr>
        </p:nvSpPr>
        <p:spPr/>
        <p:txBody>
          <a:bodyPr>
            <a:normAutofit fontScale="90000"/>
          </a:bodyPr>
          <a:lstStyle/>
          <a:p>
            <a:r>
              <a:rPr lang="sv-SE" dirty="0"/>
              <a:t>Kontakt</a:t>
            </a:r>
          </a:p>
        </p:txBody>
      </p:sp>
      <p:sp>
        <p:nvSpPr>
          <p:cNvPr id="3" name="Platshållare för text 2">
            <a:extLst>
              <a:ext uri="{FF2B5EF4-FFF2-40B4-BE49-F238E27FC236}">
                <a16:creationId xmlns:a16="http://schemas.microsoft.com/office/drawing/2014/main" id="{4A6FBD31-1566-438B-934E-356228C0F8DF}"/>
              </a:ext>
            </a:extLst>
          </p:cNvPr>
          <p:cNvSpPr>
            <a:spLocks noGrp="1"/>
          </p:cNvSpPr>
          <p:nvPr>
            <p:ph type="body" sz="quarter" idx="11"/>
          </p:nvPr>
        </p:nvSpPr>
        <p:spPr/>
        <p:txBody>
          <a:bodyPr/>
          <a:lstStyle/>
          <a:p>
            <a:r>
              <a:rPr lang="sv-SE" dirty="0"/>
              <a:t>Vendela Olausson</a:t>
            </a:r>
          </a:p>
          <a:p>
            <a:r>
              <a:rPr lang="sv-SE" dirty="0"/>
              <a:t>vendela.olausson@funktionsstod.goteborg.se</a:t>
            </a:r>
          </a:p>
          <a:p>
            <a:r>
              <a:rPr lang="sv-SE" dirty="0"/>
              <a:t>Förvaltningen för funktionsstöd, Göteborgs Stad</a:t>
            </a:r>
          </a:p>
        </p:txBody>
      </p:sp>
    </p:spTree>
    <p:extLst>
      <p:ext uri="{BB962C8B-B14F-4D97-AF65-F5344CB8AC3E}">
        <p14:creationId xmlns:p14="http://schemas.microsoft.com/office/powerpoint/2010/main" val="157646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r>
              <a:rPr lang="sv-SE" dirty="0"/>
              <a:t>LSS 9:3 Ledsagarservice &amp; FH Ledsagning </a:t>
            </a:r>
            <a:r>
              <a:rPr lang="sv-SE" dirty="0" err="1"/>
              <a:t>SoL</a:t>
            </a:r>
            <a:endParaRPr lang="sv-SE" dirty="0"/>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a:lstStyle/>
          <a:p>
            <a:r>
              <a:rPr lang="sv-SE" dirty="0"/>
              <a:t>Statistik till Funktionshinderrådet, i skriftlig form</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r>
              <a:rPr lang="sv-SE" dirty="0"/>
              <a:t>Daniel Westler</a:t>
            </a:r>
          </a:p>
        </p:txBody>
      </p:sp>
    </p:spTree>
    <p:extLst>
      <p:ext uri="{BB962C8B-B14F-4D97-AF65-F5344CB8AC3E}">
        <p14:creationId xmlns:p14="http://schemas.microsoft.com/office/powerpoint/2010/main" val="1502939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074CF-86CC-00FA-90B6-10F9A12E8B57}"/>
              </a:ext>
            </a:extLst>
          </p:cNvPr>
          <p:cNvSpPr>
            <a:spLocks noGrp="1"/>
          </p:cNvSpPr>
          <p:nvPr>
            <p:ph type="title"/>
          </p:nvPr>
        </p:nvSpPr>
        <p:spPr>
          <a:xfrm>
            <a:off x="407988" y="404813"/>
            <a:ext cx="9170279" cy="736959"/>
          </a:xfrm>
        </p:spPr>
        <p:txBody>
          <a:bodyPr anchor="ctr">
            <a:normAutofit/>
          </a:bodyPr>
          <a:lstStyle/>
          <a:p>
            <a:r>
              <a:rPr lang="sv-SE" dirty="0"/>
              <a:t>LSS 9:3 Ledsagarservice</a:t>
            </a:r>
          </a:p>
        </p:txBody>
      </p:sp>
      <p:sp>
        <p:nvSpPr>
          <p:cNvPr id="4" name="Platshållare för bildnummer 3" hidden="1">
            <a:extLst>
              <a:ext uri="{FF2B5EF4-FFF2-40B4-BE49-F238E27FC236}">
                <a16:creationId xmlns:a16="http://schemas.microsoft.com/office/drawing/2014/main" id="{8B34D312-2CA0-1688-4739-6C806BE54AC5}"/>
              </a:ext>
            </a:extLst>
          </p:cNvPr>
          <p:cNvSpPr>
            <a:spLocks noGrp="1"/>
          </p:cNvSpPr>
          <p:nvPr>
            <p:ph type="sldNum" sz="quarter" idx="12"/>
          </p:nvPr>
        </p:nvSpPr>
        <p:spPr/>
        <p:txBody>
          <a:bodyPr/>
          <a:lstStyle/>
          <a:p>
            <a:pPr>
              <a:spcAft>
                <a:spcPts val="600"/>
              </a:spcAft>
            </a:pPr>
            <a:fld id="{59C8BBA8-F427-4879-AAC6-186856FF899B}" type="slidenum">
              <a:rPr lang="sv-SE" smtClean="0"/>
              <a:pPr>
                <a:spcAft>
                  <a:spcPts val="600"/>
                </a:spcAft>
              </a:pPr>
              <a:t>13</a:t>
            </a:fld>
            <a:endParaRPr lang="sv-SE"/>
          </a:p>
        </p:txBody>
      </p:sp>
      <p:sp>
        <p:nvSpPr>
          <p:cNvPr id="10" name="textruta 9">
            <a:extLst>
              <a:ext uri="{FF2B5EF4-FFF2-40B4-BE49-F238E27FC236}">
                <a16:creationId xmlns:a16="http://schemas.microsoft.com/office/drawing/2014/main" id="{EF5E3755-FE6E-A029-A07B-F656ECD4241A}"/>
              </a:ext>
            </a:extLst>
          </p:cNvPr>
          <p:cNvSpPr txBox="1"/>
          <p:nvPr/>
        </p:nvSpPr>
        <p:spPr>
          <a:xfrm>
            <a:off x="6096000" y="1437815"/>
            <a:ext cx="5211029" cy="1354217"/>
          </a:xfrm>
          <a:prstGeom prst="rect">
            <a:avLst/>
          </a:prstGeom>
          <a:noFill/>
          <a:ln>
            <a:solidFill>
              <a:schemeClr val="tx1"/>
            </a:solidFill>
          </a:ln>
        </p:spPr>
        <p:txBody>
          <a:bodyPr wrap="square" rtlCol="0">
            <a:spAutoFit/>
          </a:bodyPr>
          <a:lstStyle/>
          <a:p>
            <a:r>
              <a:rPr lang="sv-SE" sz="1600" b="1" dirty="0"/>
              <a:t>Antal brukare med pågående insats januari 2022</a:t>
            </a:r>
          </a:p>
          <a:p>
            <a:r>
              <a:rPr lang="sv-SE" sz="1600" dirty="0"/>
              <a:t>241 </a:t>
            </a:r>
            <a:r>
              <a:rPr lang="sv-SE" sz="1600" dirty="0" err="1"/>
              <a:t>st</a:t>
            </a:r>
            <a:endParaRPr lang="sv-SE" sz="1600" dirty="0"/>
          </a:p>
          <a:p>
            <a:endParaRPr lang="sv-SE" sz="1600" dirty="0"/>
          </a:p>
          <a:p>
            <a:r>
              <a:rPr lang="sv-SE" sz="1600" b="1" dirty="0"/>
              <a:t>Antal brukare med pågående insats december 2024</a:t>
            </a:r>
          </a:p>
          <a:p>
            <a:r>
              <a:rPr lang="sv-SE" sz="1600" dirty="0"/>
              <a:t>232 </a:t>
            </a:r>
            <a:r>
              <a:rPr lang="sv-SE" sz="1600" dirty="0" err="1"/>
              <a:t>st</a:t>
            </a:r>
            <a:endParaRPr lang="sv-SE" sz="1600" dirty="0"/>
          </a:p>
        </p:txBody>
      </p:sp>
      <p:pic>
        <p:nvPicPr>
          <p:cNvPr id="15" name="Bildobjekt 14">
            <a:extLst>
              <a:ext uri="{FF2B5EF4-FFF2-40B4-BE49-F238E27FC236}">
                <a16:creationId xmlns:a16="http://schemas.microsoft.com/office/drawing/2014/main" id="{148517E6-6DA1-B6FA-652A-70FC247E4006}"/>
              </a:ext>
            </a:extLst>
          </p:cNvPr>
          <p:cNvPicPr>
            <a:picLocks noChangeAspect="1"/>
          </p:cNvPicPr>
          <p:nvPr/>
        </p:nvPicPr>
        <p:blipFill>
          <a:blip r:embed="rId2"/>
          <a:stretch>
            <a:fillRect/>
          </a:stretch>
        </p:blipFill>
        <p:spPr>
          <a:xfrm>
            <a:off x="1221468" y="1141772"/>
            <a:ext cx="3227696" cy="5029200"/>
          </a:xfrm>
          <a:prstGeom prst="rect">
            <a:avLst/>
          </a:prstGeom>
        </p:spPr>
      </p:pic>
      <p:sp>
        <p:nvSpPr>
          <p:cNvPr id="16" name="textruta 15">
            <a:extLst>
              <a:ext uri="{FF2B5EF4-FFF2-40B4-BE49-F238E27FC236}">
                <a16:creationId xmlns:a16="http://schemas.microsoft.com/office/drawing/2014/main" id="{650B7E49-A521-B99C-2F40-5A6AF1A636CF}"/>
              </a:ext>
            </a:extLst>
          </p:cNvPr>
          <p:cNvSpPr txBox="1"/>
          <p:nvPr/>
        </p:nvSpPr>
        <p:spPr>
          <a:xfrm>
            <a:off x="5688200" y="3429000"/>
            <a:ext cx="6299900" cy="2308324"/>
          </a:xfrm>
          <a:prstGeom prst="rect">
            <a:avLst/>
          </a:prstGeom>
          <a:noFill/>
        </p:spPr>
        <p:txBody>
          <a:bodyPr wrap="square" rtlCol="0">
            <a:spAutoFit/>
          </a:bodyPr>
          <a:lstStyle/>
          <a:p>
            <a:r>
              <a:rPr lang="sv-SE" b="1" dirty="0"/>
              <a:t>Andelen delavslag oförändrad under perioden (~14%)</a:t>
            </a:r>
          </a:p>
          <a:p>
            <a:r>
              <a:rPr lang="sv-SE" b="1" dirty="0"/>
              <a:t>Andelen avslag ökat från 9% 2021 till 18 % 2024</a:t>
            </a:r>
          </a:p>
          <a:p>
            <a:pPr marL="285750" indent="-285750">
              <a:buFontTx/>
              <a:buChar char="-"/>
            </a:pPr>
            <a:endParaRPr lang="sv-SE" dirty="0"/>
          </a:p>
          <a:p>
            <a:pPr marL="285750" indent="-285750">
              <a:buFontTx/>
              <a:buChar char="-"/>
            </a:pPr>
            <a:r>
              <a:rPr lang="sv-SE" dirty="0"/>
              <a:t>Det minskade inflödet av ansökningar 2023 &amp; 2024 gör att totala antalet brukare med insatsen inte minskat i samma takt</a:t>
            </a:r>
          </a:p>
          <a:p>
            <a:pPr marL="285750" indent="-285750">
              <a:buFontTx/>
              <a:buChar char="-"/>
            </a:pPr>
            <a:r>
              <a:rPr lang="sv-SE" dirty="0"/>
              <a:t>Utvecklingen av andelen avslag följer den nationella utvecklingen</a:t>
            </a:r>
          </a:p>
        </p:txBody>
      </p:sp>
    </p:spTree>
    <p:extLst>
      <p:ext uri="{BB962C8B-B14F-4D97-AF65-F5344CB8AC3E}">
        <p14:creationId xmlns:p14="http://schemas.microsoft.com/office/powerpoint/2010/main" val="4202173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7D08D-62B3-04BE-D4F4-A990DAB5262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015E2365-D1A1-7029-C6DB-5D6691C8962E}"/>
              </a:ext>
            </a:extLst>
          </p:cNvPr>
          <p:cNvSpPr>
            <a:spLocks noGrp="1"/>
          </p:cNvSpPr>
          <p:nvPr>
            <p:ph type="title"/>
          </p:nvPr>
        </p:nvSpPr>
        <p:spPr>
          <a:xfrm>
            <a:off x="407988" y="404813"/>
            <a:ext cx="9170279" cy="736959"/>
          </a:xfrm>
        </p:spPr>
        <p:txBody>
          <a:bodyPr anchor="ctr">
            <a:normAutofit/>
          </a:bodyPr>
          <a:lstStyle/>
          <a:p>
            <a:r>
              <a:rPr lang="sv-SE" dirty="0"/>
              <a:t>FH Ledsagning </a:t>
            </a:r>
            <a:r>
              <a:rPr lang="sv-SE" dirty="0" err="1"/>
              <a:t>SoL</a:t>
            </a:r>
            <a:endParaRPr lang="sv-SE" dirty="0"/>
          </a:p>
        </p:txBody>
      </p:sp>
      <p:sp>
        <p:nvSpPr>
          <p:cNvPr id="4" name="Platshållare för bildnummer 3" hidden="1">
            <a:extLst>
              <a:ext uri="{FF2B5EF4-FFF2-40B4-BE49-F238E27FC236}">
                <a16:creationId xmlns:a16="http://schemas.microsoft.com/office/drawing/2014/main" id="{0412EA63-58DA-45E3-87BD-FFC2F46687BF}"/>
              </a:ext>
            </a:extLst>
          </p:cNvPr>
          <p:cNvSpPr>
            <a:spLocks noGrp="1"/>
          </p:cNvSpPr>
          <p:nvPr>
            <p:ph type="sldNum" sz="quarter" idx="12"/>
          </p:nvPr>
        </p:nvSpPr>
        <p:spPr/>
        <p:txBody>
          <a:bodyPr/>
          <a:lstStyle/>
          <a:p>
            <a:pPr>
              <a:spcAft>
                <a:spcPts val="600"/>
              </a:spcAft>
            </a:pPr>
            <a:fld id="{59C8BBA8-F427-4879-AAC6-186856FF899B}" type="slidenum">
              <a:rPr lang="sv-SE" smtClean="0"/>
              <a:pPr>
                <a:spcAft>
                  <a:spcPts val="600"/>
                </a:spcAft>
              </a:pPr>
              <a:t>14</a:t>
            </a:fld>
            <a:endParaRPr lang="sv-SE"/>
          </a:p>
        </p:txBody>
      </p:sp>
      <p:sp>
        <p:nvSpPr>
          <p:cNvPr id="10" name="textruta 9">
            <a:extLst>
              <a:ext uri="{FF2B5EF4-FFF2-40B4-BE49-F238E27FC236}">
                <a16:creationId xmlns:a16="http://schemas.microsoft.com/office/drawing/2014/main" id="{9E4F96A3-598B-5ECE-BEEB-7349B922CCF5}"/>
              </a:ext>
            </a:extLst>
          </p:cNvPr>
          <p:cNvSpPr txBox="1"/>
          <p:nvPr/>
        </p:nvSpPr>
        <p:spPr>
          <a:xfrm>
            <a:off x="6096000" y="1437815"/>
            <a:ext cx="5568379" cy="1354217"/>
          </a:xfrm>
          <a:prstGeom prst="rect">
            <a:avLst/>
          </a:prstGeom>
          <a:noFill/>
        </p:spPr>
        <p:txBody>
          <a:bodyPr wrap="square" rtlCol="0">
            <a:spAutoFit/>
          </a:bodyPr>
          <a:lstStyle/>
          <a:p>
            <a:r>
              <a:rPr lang="sv-SE" sz="1600" b="1" dirty="0"/>
              <a:t>Antal brukare med pågående insats januari 2022</a:t>
            </a:r>
          </a:p>
          <a:p>
            <a:r>
              <a:rPr lang="sv-SE" sz="1600" dirty="0"/>
              <a:t>152 </a:t>
            </a:r>
            <a:r>
              <a:rPr lang="sv-SE" sz="1600" dirty="0" err="1"/>
              <a:t>st</a:t>
            </a:r>
            <a:endParaRPr lang="sv-SE" sz="1600" dirty="0"/>
          </a:p>
          <a:p>
            <a:endParaRPr lang="sv-SE" sz="1600" dirty="0"/>
          </a:p>
          <a:p>
            <a:r>
              <a:rPr lang="sv-SE" sz="1600" b="1" dirty="0"/>
              <a:t>Antal brukare med pågående insats december 2024</a:t>
            </a:r>
          </a:p>
          <a:p>
            <a:r>
              <a:rPr lang="sv-SE" sz="1600" dirty="0"/>
              <a:t>145 </a:t>
            </a:r>
            <a:r>
              <a:rPr lang="sv-SE" sz="1600" dirty="0" err="1"/>
              <a:t>st</a:t>
            </a:r>
            <a:endParaRPr lang="sv-SE" sz="1600" dirty="0"/>
          </a:p>
        </p:txBody>
      </p:sp>
      <p:sp>
        <p:nvSpPr>
          <p:cNvPr id="16" name="textruta 15">
            <a:extLst>
              <a:ext uri="{FF2B5EF4-FFF2-40B4-BE49-F238E27FC236}">
                <a16:creationId xmlns:a16="http://schemas.microsoft.com/office/drawing/2014/main" id="{CCF80F27-D26B-E7EE-5617-07646F8AB7A7}"/>
              </a:ext>
            </a:extLst>
          </p:cNvPr>
          <p:cNvSpPr txBox="1"/>
          <p:nvPr/>
        </p:nvSpPr>
        <p:spPr>
          <a:xfrm>
            <a:off x="6022428" y="3429000"/>
            <a:ext cx="5965671" cy="2862322"/>
          </a:xfrm>
          <a:prstGeom prst="rect">
            <a:avLst/>
          </a:prstGeom>
          <a:noFill/>
        </p:spPr>
        <p:txBody>
          <a:bodyPr wrap="square" rtlCol="0">
            <a:spAutoFit/>
          </a:bodyPr>
          <a:lstStyle/>
          <a:p>
            <a:r>
              <a:rPr lang="sv-SE" b="1" dirty="0"/>
              <a:t>Andelen delavslag ökat från 9% 2021 till 15% 2024</a:t>
            </a:r>
          </a:p>
          <a:p>
            <a:r>
              <a:rPr lang="sv-SE" b="1" dirty="0"/>
              <a:t>Andelen avslag ökat från 9% 2021 till 12 % 2024</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r>
              <a:rPr lang="sv-SE" dirty="0"/>
              <a:t>Den ökade andelen avslag består således primärt av delavslagsbeslut</a:t>
            </a:r>
          </a:p>
          <a:p>
            <a:pPr marL="285750" indent="-285750">
              <a:buFont typeface="Arial" panose="020B0604020202020204" pitchFamily="34" charset="0"/>
              <a:buChar char="•"/>
            </a:pPr>
            <a:r>
              <a:rPr lang="sv-SE" dirty="0"/>
              <a:t>Tidigare presenterad statistik visade att beviljade timmar i snitt per brukare varit oförändrad under perioden 2022 – 2024 </a:t>
            </a:r>
          </a:p>
          <a:p>
            <a:pPr marL="742950" lvl="1" indent="-285750">
              <a:buFont typeface="Arial" panose="020B0604020202020204" pitchFamily="34" charset="0"/>
              <a:buChar char="•"/>
            </a:pPr>
            <a:r>
              <a:rPr lang="sv-SE" dirty="0"/>
              <a:t>Kan tyda på att antalet delavslag beror på att antalet ansökta timmar varit högre 2022-2024</a:t>
            </a:r>
          </a:p>
        </p:txBody>
      </p:sp>
      <p:pic>
        <p:nvPicPr>
          <p:cNvPr id="5" name="Bildobjekt 4">
            <a:extLst>
              <a:ext uri="{FF2B5EF4-FFF2-40B4-BE49-F238E27FC236}">
                <a16:creationId xmlns:a16="http://schemas.microsoft.com/office/drawing/2014/main" id="{5B6B8FBF-330C-E565-1875-479928699657}"/>
              </a:ext>
            </a:extLst>
          </p:cNvPr>
          <p:cNvPicPr>
            <a:picLocks noChangeAspect="1"/>
          </p:cNvPicPr>
          <p:nvPr/>
        </p:nvPicPr>
        <p:blipFill>
          <a:blip r:embed="rId2"/>
          <a:stretch>
            <a:fillRect/>
          </a:stretch>
        </p:blipFill>
        <p:spPr>
          <a:xfrm>
            <a:off x="994463" y="1242322"/>
            <a:ext cx="3565407" cy="5024239"/>
          </a:xfrm>
          <a:prstGeom prst="rect">
            <a:avLst/>
          </a:prstGeom>
        </p:spPr>
      </p:pic>
    </p:spTree>
    <p:extLst>
      <p:ext uri="{BB962C8B-B14F-4D97-AF65-F5344CB8AC3E}">
        <p14:creationId xmlns:p14="http://schemas.microsoft.com/office/powerpoint/2010/main" val="271808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F8A528-8A70-9273-5BD5-41BE0F9758F2}"/>
              </a:ext>
            </a:extLst>
          </p:cNvPr>
          <p:cNvSpPr>
            <a:spLocks noGrp="1"/>
          </p:cNvSpPr>
          <p:nvPr>
            <p:ph type="title"/>
          </p:nvPr>
        </p:nvSpPr>
        <p:spPr/>
        <p:txBody>
          <a:bodyPr>
            <a:normAutofit fontScale="90000"/>
          </a:bodyPr>
          <a:lstStyle/>
          <a:p>
            <a:r>
              <a:rPr lang="sv-SE" dirty="0"/>
              <a:t>Kontakt</a:t>
            </a:r>
          </a:p>
        </p:txBody>
      </p:sp>
      <p:sp>
        <p:nvSpPr>
          <p:cNvPr id="3" name="Platshållare för text 2">
            <a:extLst>
              <a:ext uri="{FF2B5EF4-FFF2-40B4-BE49-F238E27FC236}">
                <a16:creationId xmlns:a16="http://schemas.microsoft.com/office/drawing/2014/main" id="{4A6FBD31-1566-438B-934E-356228C0F8DF}"/>
              </a:ext>
            </a:extLst>
          </p:cNvPr>
          <p:cNvSpPr>
            <a:spLocks noGrp="1"/>
          </p:cNvSpPr>
          <p:nvPr>
            <p:ph type="body" sz="quarter" idx="11"/>
          </p:nvPr>
        </p:nvSpPr>
        <p:spPr/>
        <p:txBody>
          <a:bodyPr/>
          <a:lstStyle/>
          <a:p>
            <a:r>
              <a:rPr lang="sv-SE" dirty="0"/>
              <a:t>Daniel Westler</a:t>
            </a:r>
          </a:p>
          <a:p>
            <a:r>
              <a:rPr lang="sv-SE" dirty="0"/>
              <a:t>daniel.westler@funktionsstod.goteborg.se</a:t>
            </a:r>
          </a:p>
          <a:p>
            <a:r>
              <a:rPr lang="sv-SE" dirty="0"/>
              <a:t>Förvaltningen för Funktionsstöd, Göteborgs Stad</a:t>
            </a:r>
          </a:p>
        </p:txBody>
      </p:sp>
    </p:spTree>
    <p:extLst>
      <p:ext uri="{BB962C8B-B14F-4D97-AF65-F5344CB8AC3E}">
        <p14:creationId xmlns:p14="http://schemas.microsoft.com/office/powerpoint/2010/main" val="902560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7B8092-0BE7-84F7-96B2-D30CEB0E025F}"/>
              </a:ext>
            </a:extLst>
          </p:cNvPr>
          <p:cNvSpPr>
            <a:spLocks noGrp="1"/>
          </p:cNvSpPr>
          <p:nvPr>
            <p:ph type="ctrTitle"/>
          </p:nvPr>
        </p:nvSpPr>
        <p:spPr/>
        <p:txBody>
          <a:bodyPr/>
          <a:lstStyle/>
          <a:p>
            <a:r>
              <a:rPr lang="sv-SE" dirty="0"/>
              <a:t>Övrig statistik</a:t>
            </a:r>
          </a:p>
        </p:txBody>
      </p:sp>
      <p:sp>
        <p:nvSpPr>
          <p:cNvPr id="4" name="Platshållare för text 3">
            <a:extLst>
              <a:ext uri="{FF2B5EF4-FFF2-40B4-BE49-F238E27FC236}">
                <a16:creationId xmlns:a16="http://schemas.microsoft.com/office/drawing/2014/main" id="{5745E06F-8E6D-BAAD-C7AA-D1E1185DE990}"/>
              </a:ext>
            </a:extLst>
          </p:cNvPr>
          <p:cNvSpPr>
            <a:spLocks noGrp="1"/>
          </p:cNvSpPr>
          <p:nvPr>
            <p:ph type="body" sz="quarter" idx="11"/>
          </p:nvPr>
        </p:nvSpPr>
        <p:spPr/>
        <p:txBody>
          <a:bodyPr/>
          <a:lstStyle/>
          <a:p>
            <a:endParaRPr lang="sv-SE"/>
          </a:p>
        </p:txBody>
      </p:sp>
      <p:sp>
        <p:nvSpPr>
          <p:cNvPr id="6" name="Platshållare för text 5">
            <a:extLst>
              <a:ext uri="{FF2B5EF4-FFF2-40B4-BE49-F238E27FC236}">
                <a16:creationId xmlns:a16="http://schemas.microsoft.com/office/drawing/2014/main" id="{C9768783-4BA0-1CF3-6851-1B018CA6534A}"/>
              </a:ext>
            </a:extLst>
          </p:cNvPr>
          <p:cNvSpPr>
            <a:spLocks noGrp="1"/>
          </p:cNvSpPr>
          <p:nvPr>
            <p:ph type="body" sz="quarter" idx="10"/>
          </p:nvPr>
        </p:nvSpPr>
        <p:spPr/>
        <p:txBody>
          <a:bodyPr/>
          <a:lstStyle/>
          <a:p>
            <a:r>
              <a:rPr lang="sv-SE" dirty="0"/>
              <a:t>Statistik till rådet för funktionsstödsfrågor, i skriftlig form</a:t>
            </a:r>
          </a:p>
        </p:txBody>
      </p:sp>
    </p:spTree>
    <p:extLst>
      <p:ext uri="{BB962C8B-B14F-4D97-AF65-F5344CB8AC3E}">
        <p14:creationId xmlns:p14="http://schemas.microsoft.com/office/powerpoint/2010/main" val="3557391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8A0FCB-89A9-4D43-58FA-D72DEB4E3F0B}"/>
              </a:ext>
            </a:extLst>
          </p:cNvPr>
          <p:cNvSpPr>
            <a:spLocks noGrp="1"/>
          </p:cNvSpPr>
          <p:nvPr>
            <p:ph type="title"/>
          </p:nvPr>
        </p:nvSpPr>
        <p:spPr/>
        <p:txBody>
          <a:bodyPr>
            <a:normAutofit fontScale="90000"/>
          </a:bodyPr>
          <a:lstStyle/>
          <a:p>
            <a:r>
              <a:rPr lang="sv-SE" dirty="0"/>
              <a:t>Har förvaltningen statistik över hur många avslag som görs?</a:t>
            </a:r>
          </a:p>
        </p:txBody>
      </p:sp>
      <p:sp>
        <p:nvSpPr>
          <p:cNvPr id="3" name="Platshållare för innehåll 2">
            <a:extLst>
              <a:ext uri="{FF2B5EF4-FFF2-40B4-BE49-F238E27FC236}">
                <a16:creationId xmlns:a16="http://schemas.microsoft.com/office/drawing/2014/main" id="{69519D50-B11E-2ACB-2340-C1D0B898C292}"/>
              </a:ext>
            </a:extLst>
          </p:cNvPr>
          <p:cNvSpPr>
            <a:spLocks noGrp="1"/>
          </p:cNvSpPr>
          <p:nvPr>
            <p:ph idx="11"/>
          </p:nvPr>
        </p:nvSpPr>
        <p:spPr/>
        <p:txBody>
          <a:bodyPr/>
          <a:lstStyle/>
          <a:p>
            <a:r>
              <a:rPr lang="sv-SE" sz="4000" dirty="0"/>
              <a:t>Ja, Förra året fattades 14 166 bifallsbeslut och 2 356 avslagsbeslut. I kategorin ”avslag” ingår även delavslag, det vill säga en person har ansökt om en insats och får beviljat en del av ansökan men inte allt som hen sökt om. </a:t>
            </a:r>
          </a:p>
          <a:p>
            <a:pPr marL="0" indent="0">
              <a:buNone/>
            </a:pPr>
            <a:endParaRPr lang="sv-SE" dirty="0"/>
          </a:p>
        </p:txBody>
      </p:sp>
    </p:spTree>
    <p:extLst>
      <p:ext uri="{BB962C8B-B14F-4D97-AF65-F5344CB8AC3E}">
        <p14:creationId xmlns:p14="http://schemas.microsoft.com/office/powerpoint/2010/main" val="340332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DDE094-EF4E-915A-D1F2-F10DA62D172A}"/>
              </a:ext>
            </a:extLst>
          </p:cNvPr>
          <p:cNvSpPr>
            <a:spLocks noGrp="1"/>
          </p:cNvSpPr>
          <p:nvPr>
            <p:ph type="title"/>
          </p:nvPr>
        </p:nvSpPr>
        <p:spPr/>
        <p:txBody>
          <a:bodyPr>
            <a:normAutofit fontScale="90000"/>
          </a:bodyPr>
          <a:lstStyle/>
          <a:p>
            <a:r>
              <a:rPr lang="sv-SE" dirty="0"/>
              <a:t>Används tidsbegränsade beslut för </a:t>
            </a:r>
            <a:br>
              <a:rPr lang="sv-SE" dirty="0"/>
            </a:br>
            <a:r>
              <a:rPr lang="sv-SE" dirty="0"/>
              <a:t>personkrets 1?</a:t>
            </a:r>
          </a:p>
        </p:txBody>
      </p:sp>
      <p:sp>
        <p:nvSpPr>
          <p:cNvPr id="3" name="Platshållare för innehåll 2">
            <a:extLst>
              <a:ext uri="{FF2B5EF4-FFF2-40B4-BE49-F238E27FC236}">
                <a16:creationId xmlns:a16="http://schemas.microsoft.com/office/drawing/2014/main" id="{3BD61D22-99DB-6500-E7CA-E8BD43A50FDF}"/>
              </a:ext>
            </a:extLst>
          </p:cNvPr>
          <p:cNvSpPr>
            <a:spLocks noGrp="1"/>
          </p:cNvSpPr>
          <p:nvPr>
            <p:ph idx="11"/>
          </p:nvPr>
        </p:nvSpPr>
        <p:spPr/>
        <p:txBody>
          <a:bodyPr>
            <a:normAutofit lnSpcReduction="10000"/>
          </a:bodyPr>
          <a:lstStyle/>
          <a:p>
            <a:r>
              <a:rPr lang="sv-SE" sz="2200" dirty="0"/>
              <a:t>När en person ansöker om en insats enligt LSS så görs alltid en personkretsutredning, detta gäller även vid varje ny ansökan som görs. Denna resulterar i ett beslut om tillhörigt till personkrets 1, 2 eller 3, alternativt ett avslag. </a:t>
            </a:r>
          </a:p>
          <a:p>
            <a:r>
              <a:rPr lang="sv-SE" sz="2200" dirty="0"/>
              <a:t>Därefter görs en bedömning om personen har rätt till den ansökta insatsen, vilket även det genererar ett beslut om bifall eller avslag. Detta beslut kan vara tidsbegränsat. Inför att det fattas ett beslut om insats görs alltså alltid en ny prövning och nytt beslut om personkretstillhörighet. Beslut av insatser följs även upp under beslutsperioden. Vid dessa tillfällen samlas de underlag in som krävs för att fatta ett välgrundat beslut, eller granskar sådana som redan inkommit. </a:t>
            </a:r>
          </a:p>
          <a:p>
            <a:pPr marL="0" indent="0">
              <a:buNone/>
            </a:pPr>
            <a:endParaRPr lang="sv-SE" dirty="0"/>
          </a:p>
        </p:txBody>
      </p:sp>
    </p:spTree>
    <p:extLst>
      <p:ext uri="{BB962C8B-B14F-4D97-AF65-F5344CB8AC3E}">
        <p14:creationId xmlns:p14="http://schemas.microsoft.com/office/powerpoint/2010/main" val="383060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D8EEF0-DA60-8DFF-8B27-E397FD940AAD}"/>
              </a:ext>
            </a:extLst>
          </p:cNvPr>
          <p:cNvSpPr>
            <a:spLocks noGrp="1"/>
          </p:cNvSpPr>
          <p:nvPr>
            <p:ph type="title"/>
          </p:nvPr>
        </p:nvSpPr>
        <p:spPr/>
        <p:txBody>
          <a:bodyPr>
            <a:normAutofit fontScale="90000"/>
          </a:bodyPr>
          <a:lstStyle/>
          <a:p>
            <a:r>
              <a:rPr lang="sv-SE" dirty="0"/>
              <a:t>Har förvaltningen statistik över hur många som vill byta boende med särskild service?</a:t>
            </a:r>
          </a:p>
        </p:txBody>
      </p:sp>
      <p:sp>
        <p:nvSpPr>
          <p:cNvPr id="3" name="Platshållare för innehåll 2">
            <a:extLst>
              <a:ext uri="{FF2B5EF4-FFF2-40B4-BE49-F238E27FC236}">
                <a16:creationId xmlns:a16="http://schemas.microsoft.com/office/drawing/2014/main" id="{BF102848-8C9D-6BBD-23A6-C2A221C43019}"/>
              </a:ext>
            </a:extLst>
          </p:cNvPr>
          <p:cNvSpPr>
            <a:spLocks noGrp="1"/>
          </p:cNvSpPr>
          <p:nvPr>
            <p:ph idx="11"/>
          </p:nvPr>
        </p:nvSpPr>
        <p:spPr/>
        <p:txBody>
          <a:bodyPr/>
          <a:lstStyle/>
          <a:p>
            <a:r>
              <a:rPr lang="sv-SE" sz="3200" dirty="0"/>
              <a:t>Under hela 2024 var det 183 personer som ville byta boende, varav 142 i egen regi och 41 i extern regi. </a:t>
            </a:r>
          </a:p>
          <a:p>
            <a:r>
              <a:rPr lang="sv-SE" sz="3200" dirty="0"/>
              <a:t>I dagsläget har vi 215 personer som vill byta BMSS varav 166 i egen regi och 49 från köpta platser.</a:t>
            </a:r>
          </a:p>
          <a:p>
            <a:r>
              <a:rPr lang="sv-SE" sz="3200" dirty="0"/>
              <a:t>Den främsta anledningen är geografiska skäl, men det kan även handla om exempelvis bostadens utformning.</a:t>
            </a:r>
          </a:p>
          <a:p>
            <a:pPr marL="0" indent="0">
              <a:buNone/>
            </a:pPr>
            <a:endParaRPr lang="sv-SE" dirty="0"/>
          </a:p>
        </p:txBody>
      </p:sp>
    </p:spTree>
    <p:extLst>
      <p:ext uri="{BB962C8B-B14F-4D97-AF65-F5344CB8AC3E}">
        <p14:creationId xmlns:p14="http://schemas.microsoft.com/office/powerpoint/2010/main" val="263690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48D11D-BCAF-6AEB-B886-027FB4907759}"/>
              </a:ext>
            </a:extLst>
          </p:cNvPr>
          <p:cNvSpPr>
            <a:spLocks noGrp="1"/>
          </p:cNvSpPr>
          <p:nvPr>
            <p:ph type="ctrTitle"/>
          </p:nvPr>
        </p:nvSpPr>
        <p:spPr/>
        <p:txBody>
          <a:bodyPr/>
          <a:lstStyle/>
          <a:p>
            <a:r>
              <a:rPr lang="sv-SE" dirty="0"/>
              <a:t>4. Oklart från föregående möte</a:t>
            </a:r>
          </a:p>
        </p:txBody>
      </p:sp>
    </p:spTree>
    <p:extLst>
      <p:ext uri="{BB962C8B-B14F-4D97-AF65-F5344CB8AC3E}">
        <p14:creationId xmlns:p14="http://schemas.microsoft.com/office/powerpoint/2010/main" val="352449662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1A587D-38B2-F4AD-B562-6229AEF841A6}"/>
              </a:ext>
            </a:extLst>
          </p:cNvPr>
          <p:cNvSpPr>
            <a:spLocks noGrp="1"/>
          </p:cNvSpPr>
          <p:nvPr>
            <p:ph type="title"/>
          </p:nvPr>
        </p:nvSpPr>
        <p:spPr/>
        <p:txBody>
          <a:bodyPr>
            <a:normAutofit fontScale="90000"/>
          </a:bodyPr>
          <a:lstStyle/>
          <a:p>
            <a:r>
              <a:rPr lang="sv-SE" dirty="0"/>
              <a:t>Har förvaltningen statistik över hur många som vill byta daglig verksamhet?</a:t>
            </a:r>
          </a:p>
        </p:txBody>
      </p:sp>
      <p:sp>
        <p:nvSpPr>
          <p:cNvPr id="3" name="Platshållare för innehåll 2">
            <a:extLst>
              <a:ext uri="{FF2B5EF4-FFF2-40B4-BE49-F238E27FC236}">
                <a16:creationId xmlns:a16="http://schemas.microsoft.com/office/drawing/2014/main" id="{259E0CB2-EA84-7329-84EC-EFEEF98923DD}"/>
              </a:ext>
            </a:extLst>
          </p:cNvPr>
          <p:cNvSpPr>
            <a:spLocks noGrp="1"/>
          </p:cNvSpPr>
          <p:nvPr>
            <p:ph idx="11"/>
          </p:nvPr>
        </p:nvSpPr>
        <p:spPr/>
        <p:txBody>
          <a:bodyPr>
            <a:normAutofit lnSpcReduction="10000"/>
          </a:bodyPr>
          <a:lstStyle/>
          <a:p>
            <a:r>
              <a:rPr lang="sv-SE" sz="2400" dirty="0"/>
              <a:t>Under året har vi uppskattningsvis haft mellan 150-200 byten, vi har ingen exakt statistik.</a:t>
            </a:r>
          </a:p>
          <a:p>
            <a:r>
              <a:rPr lang="sv-SE" sz="2400" dirty="0"/>
              <a:t>Utöver detta har vi i dagsläget 30 aktiva bytesprocesser. </a:t>
            </a:r>
          </a:p>
          <a:p>
            <a:r>
              <a:rPr lang="sv-SE" sz="2400" dirty="0"/>
              <a:t>Eftersom vi har en valfrihet inom Daglig verksamhet så finns det många möjligheter att välja och välja om. </a:t>
            </a:r>
          </a:p>
          <a:p>
            <a:r>
              <a:rPr lang="sv-SE" sz="2400" dirty="0"/>
              <a:t>Anledningar till byten är många men här är några som arbetsvägledarna ser: Deltagare trivs inte med arbetsuppgifter, andra deltagare eller personal, det är för långt att åka/för många byten i kollektivtrafiken, man blir osams med någon på DV, man vill testa en helt annan inriktning och vissa deltagare vill byta ofta på grund av en rastlöshet.</a:t>
            </a:r>
          </a:p>
          <a:p>
            <a:pPr marL="0" indent="0">
              <a:buNone/>
            </a:pPr>
            <a:endParaRPr lang="sv-SE" dirty="0"/>
          </a:p>
        </p:txBody>
      </p:sp>
    </p:spTree>
    <p:extLst>
      <p:ext uri="{BB962C8B-B14F-4D97-AF65-F5344CB8AC3E}">
        <p14:creationId xmlns:p14="http://schemas.microsoft.com/office/powerpoint/2010/main" val="387196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C5E55F-00B4-13F4-7477-884BE4AC8D8C}"/>
              </a:ext>
            </a:extLst>
          </p:cNvPr>
          <p:cNvSpPr>
            <a:spLocks noGrp="1"/>
          </p:cNvSpPr>
          <p:nvPr>
            <p:ph type="ctrTitle"/>
          </p:nvPr>
        </p:nvSpPr>
        <p:spPr>
          <a:xfrm>
            <a:off x="1731696" y="2626153"/>
            <a:ext cx="8728608" cy="2729618"/>
          </a:xfrm>
        </p:spPr>
        <p:txBody>
          <a:bodyPr/>
          <a:lstStyle/>
          <a:p>
            <a:pPr algn="ctr"/>
            <a:r>
              <a:rPr lang="sv-SE" sz="4500" dirty="0"/>
              <a:t>6. </a:t>
            </a:r>
            <a:r>
              <a:rPr lang="sv-SE" dirty="0"/>
              <a:t>Information och dialog om förslag fån Kommun-fullmäktige om att boende på bostad med särskild service får åka gratis i kollektivtrafiken</a:t>
            </a:r>
            <a:br>
              <a:rPr lang="sv-SE" dirty="0"/>
            </a:br>
            <a:endParaRPr lang="sv-SE" sz="4500" dirty="0"/>
          </a:p>
        </p:txBody>
      </p:sp>
      <p:sp>
        <p:nvSpPr>
          <p:cNvPr id="3" name="Platshållare för text 2">
            <a:extLst>
              <a:ext uri="{FF2B5EF4-FFF2-40B4-BE49-F238E27FC236}">
                <a16:creationId xmlns:a16="http://schemas.microsoft.com/office/drawing/2014/main" id="{141253D1-57DB-CB5C-1F99-C0535B6025A1}"/>
              </a:ext>
            </a:extLst>
          </p:cNvPr>
          <p:cNvSpPr>
            <a:spLocks noGrp="1"/>
          </p:cNvSpPr>
          <p:nvPr>
            <p:ph type="body" sz="quarter" idx="10"/>
          </p:nvPr>
        </p:nvSpPr>
        <p:spPr/>
        <p:txBody>
          <a:bodyPr/>
          <a:lstStyle/>
          <a:p>
            <a:endParaRPr lang="sv-SE" dirty="0"/>
          </a:p>
        </p:txBody>
      </p:sp>
      <p:sp>
        <p:nvSpPr>
          <p:cNvPr id="4" name="Platshållare för text 3">
            <a:extLst>
              <a:ext uri="{FF2B5EF4-FFF2-40B4-BE49-F238E27FC236}">
                <a16:creationId xmlns:a16="http://schemas.microsoft.com/office/drawing/2014/main" id="{B36683DF-2A06-BDE1-95FA-4C3EA3511E8A}"/>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2303469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FC5A9-649F-019E-2C4F-324AF08EF6F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DDC053D-F95D-7EF4-F53B-53CD4F5DD1FA}"/>
              </a:ext>
            </a:extLst>
          </p:cNvPr>
          <p:cNvSpPr>
            <a:spLocks noGrp="1"/>
          </p:cNvSpPr>
          <p:nvPr>
            <p:ph type="ctrTitle"/>
          </p:nvPr>
        </p:nvSpPr>
        <p:spPr/>
        <p:txBody>
          <a:bodyPr/>
          <a:lstStyle/>
          <a:p>
            <a:pPr algn="ctr"/>
            <a:r>
              <a:rPr lang="sv-SE" sz="4500" dirty="0"/>
              <a:t>7. </a:t>
            </a:r>
            <a:r>
              <a:rPr lang="sv-SE" dirty="0"/>
              <a:t>Information och dialog om förslag till nytt hälso- och sjukvårdsavtal med tillhörande överenskommelse</a:t>
            </a:r>
            <a:br>
              <a:rPr lang="sv-SE" dirty="0"/>
            </a:br>
            <a:endParaRPr lang="sv-SE" sz="4500" dirty="0"/>
          </a:p>
        </p:txBody>
      </p:sp>
      <p:sp>
        <p:nvSpPr>
          <p:cNvPr id="3" name="Platshållare för text 2">
            <a:extLst>
              <a:ext uri="{FF2B5EF4-FFF2-40B4-BE49-F238E27FC236}">
                <a16:creationId xmlns:a16="http://schemas.microsoft.com/office/drawing/2014/main" id="{DE659E0D-620C-5E80-8D6B-80B02DDD2DF8}"/>
              </a:ext>
            </a:extLst>
          </p:cNvPr>
          <p:cNvSpPr>
            <a:spLocks noGrp="1"/>
          </p:cNvSpPr>
          <p:nvPr>
            <p:ph type="body" sz="quarter" idx="10"/>
          </p:nvPr>
        </p:nvSpPr>
        <p:spPr/>
        <p:txBody>
          <a:bodyPr/>
          <a:lstStyle/>
          <a:p>
            <a:endParaRPr lang="sv-SE" dirty="0"/>
          </a:p>
        </p:txBody>
      </p:sp>
      <p:sp>
        <p:nvSpPr>
          <p:cNvPr id="4" name="Platshållare för text 3">
            <a:extLst>
              <a:ext uri="{FF2B5EF4-FFF2-40B4-BE49-F238E27FC236}">
                <a16:creationId xmlns:a16="http://schemas.microsoft.com/office/drawing/2014/main" id="{C7CE0AE2-6B3B-4F0C-9070-5F31029B10A1}"/>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33529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r>
              <a:rPr lang="sv-SE" dirty="0"/>
              <a:t>Rådet för </a:t>
            </a:r>
            <a:r>
              <a:rPr lang="sv-SE" dirty="0" err="1"/>
              <a:t>funktionsstöd</a:t>
            </a:r>
            <a:br>
              <a:rPr lang="sv-SE" dirty="0"/>
            </a:br>
            <a:r>
              <a:rPr lang="sv-SE" dirty="0"/>
              <a:t>4/12-25</a:t>
            </a:r>
          </a:p>
        </p:txBody>
      </p:sp>
      <p:sp>
        <p:nvSpPr>
          <p:cNvPr id="3" name="Platshållare för text 2">
            <a:extLst>
              <a:ext uri="{FF2B5EF4-FFF2-40B4-BE49-F238E27FC236}">
                <a16:creationId xmlns:a16="http://schemas.microsoft.com/office/drawing/2014/main" id="{27097D5D-E399-4255-9468-0116A1B0B0E1}"/>
              </a:ext>
            </a:extLst>
          </p:cNvPr>
          <p:cNvSpPr>
            <a:spLocks noGrp="1"/>
          </p:cNvSpPr>
          <p:nvPr>
            <p:ph type="body" sz="quarter" idx="10"/>
          </p:nvPr>
        </p:nvSpPr>
        <p:spPr/>
        <p:txBody>
          <a:bodyPr/>
          <a:lstStyle/>
          <a:p>
            <a:r>
              <a:rPr lang="sv-SE" dirty="0"/>
              <a:t> </a:t>
            </a:r>
          </a:p>
        </p:txBody>
      </p:sp>
      <p:sp>
        <p:nvSpPr>
          <p:cNvPr id="4" name="Platshållare för text 3">
            <a:extLst>
              <a:ext uri="{FF2B5EF4-FFF2-40B4-BE49-F238E27FC236}">
                <a16:creationId xmlns:a16="http://schemas.microsoft.com/office/drawing/2014/main" id="{67432880-EABA-4426-91B8-2D839C20B2ED}"/>
              </a:ext>
            </a:extLst>
          </p:cNvPr>
          <p:cNvSpPr>
            <a:spLocks noGrp="1"/>
          </p:cNvSpPr>
          <p:nvPr>
            <p:ph type="body" sz="quarter" idx="11"/>
          </p:nvPr>
        </p:nvSpPr>
        <p:spPr/>
        <p:txBody>
          <a:bodyPr/>
          <a:lstStyle/>
          <a:p>
            <a:r>
              <a:rPr lang="sv-SE" dirty="0"/>
              <a:t>Christina Sundesten</a:t>
            </a:r>
          </a:p>
        </p:txBody>
      </p:sp>
    </p:spTree>
    <p:extLst>
      <p:ext uri="{BB962C8B-B14F-4D97-AF65-F5344CB8AC3E}">
        <p14:creationId xmlns:p14="http://schemas.microsoft.com/office/powerpoint/2010/main" val="44851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8DA748-955A-4042-5C5C-EB1127065A48}"/>
              </a:ext>
            </a:extLst>
          </p:cNvPr>
          <p:cNvSpPr>
            <a:spLocks noGrp="1"/>
          </p:cNvSpPr>
          <p:nvPr>
            <p:ph type="title"/>
          </p:nvPr>
        </p:nvSpPr>
        <p:spPr/>
        <p:txBody>
          <a:bodyPr/>
          <a:lstStyle/>
          <a:p>
            <a:r>
              <a:rPr lang="sv-SE" dirty="0"/>
              <a:t>Förslag till ställningstagande</a:t>
            </a:r>
          </a:p>
        </p:txBody>
      </p:sp>
      <p:sp>
        <p:nvSpPr>
          <p:cNvPr id="3" name="Platshållare för innehåll 2">
            <a:extLst>
              <a:ext uri="{FF2B5EF4-FFF2-40B4-BE49-F238E27FC236}">
                <a16:creationId xmlns:a16="http://schemas.microsoft.com/office/drawing/2014/main" id="{A90F348B-A682-2FF0-97D5-36A4AD2B7FE2}"/>
              </a:ext>
            </a:extLst>
          </p:cNvPr>
          <p:cNvSpPr>
            <a:spLocks noGrp="1"/>
          </p:cNvSpPr>
          <p:nvPr>
            <p:ph idx="11"/>
          </p:nvPr>
        </p:nvSpPr>
        <p:spPr/>
        <p:txBody>
          <a:bodyPr>
            <a:normAutofit/>
          </a:bodyPr>
          <a:lstStyle/>
          <a:p>
            <a:pPr marL="0" indent="0">
              <a:buNone/>
            </a:pPr>
            <a:r>
              <a:rPr lang="sv-SE" dirty="0"/>
              <a:t> </a:t>
            </a:r>
            <a:r>
              <a:rPr lang="sv-SE" b="1" dirty="0" err="1"/>
              <a:t>Hälso</a:t>
            </a:r>
            <a:r>
              <a:rPr lang="sv-SE" b="1" dirty="0"/>
              <a:t> och sjukvårdsavtal:(huvudavtal) </a:t>
            </a:r>
          </a:p>
          <a:p>
            <a:pPr marL="0" indent="0">
              <a:buNone/>
            </a:pPr>
            <a:r>
              <a:rPr lang="sv-SE" b="1" dirty="0"/>
              <a:t> Fyra överenskommelser</a:t>
            </a:r>
            <a:r>
              <a:rPr lang="sv-SE" dirty="0"/>
              <a:t>: (underavtal)</a:t>
            </a:r>
          </a:p>
          <a:p>
            <a:r>
              <a:rPr lang="sv-SE" dirty="0"/>
              <a:t> Kommunens betalningsansvar vid in och utskrivning från sluten </a:t>
            </a:r>
            <a:r>
              <a:rPr lang="sv-SE" dirty="0" err="1"/>
              <a:t>hälso</a:t>
            </a:r>
            <a:r>
              <a:rPr lang="sv-SE" dirty="0"/>
              <a:t> och sjukvård.</a:t>
            </a:r>
          </a:p>
          <a:p>
            <a:r>
              <a:rPr lang="sv-SE" dirty="0"/>
              <a:t> Västra Götalandsregionens läkaransvar i kommunal primärvård.</a:t>
            </a:r>
          </a:p>
          <a:p>
            <a:r>
              <a:rPr lang="sv-SE" dirty="0"/>
              <a:t> Samverkan kring personer med psykisk funktionsnedsättning, personer med skadligt bruk och beroende, samt barn och unga som vårdas utanför det egna hemmet.</a:t>
            </a:r>
          </a:p>
          <a:p>
            <a:r>
              <a:rPr lang="sv-SE" dirty="0"/>
              <a:t> Ansvar för samverkan om munhälsa-uppsökande och nödvändig tandvård.</a:t>
            </a:r>
          </a:p>
          <a:p>
            <a:pPr marL="0" indent="0">
              <a:buNone/>
            </a:pPr>
            <a:r>
              <a:rPr lang="sv-SE" b="1" dirty="0"/>
              <a:t>  </a:t>
            </a:r>
            <a:endParaRPr lang="sv-SE" dirty="0"/>
          </a:p>
          <a:p>
            <a:pPr marL="0" indent="0">
              <a:buNone/>
            </a:pPr>
            <a:r>
              <a:rPr lang="sv-SE" dirty="0"/>
              <a:t> </a:t>
            </a:r>
          </a:p>
          <a:p>
            <a:endParaRPr lang="sv-SE" dirty="0"/>
          </a:p>
          <a:p>
            <a:endParaRPr lang="sv-SE" dirty="0"/>
          </a:p>
          <a:p>
            <a:endParaRPr lang="sv-SE" dirty="0"/>
          </a:p>
        </p:txBody>
      </p:sp>
    </p:spTree>
    <p:extLst>
      <p:ext uri="{BB962C8B-B14F-4D97-AF65-F5344CB8AC3E}">
        <p14:creationId xmlns:p14="http://schemas.microsoft.com/office/powerpoint/2010/main" val="2430632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6EBA7E7-8179-7A57-5C27-C5765B4948C7}"/>
              </a:ext>
            </a:extLst>
          </p:cNvPr>
          <p:cNvSpPr>
            <a:spLocks noGrp="1"/>
          </p:cNvSpPr>
          <p:nvPr>
            <p:ph type="title"/>
          </p:nvPr>
        </p:nvSpPr>
        <p:spPr/>
        <p:txBody>
          <a:bodyPr/>
          <a:lstStyle/>
          <a:p>
            <a:r>
              <a:rPr lang="sv-SE" dirty="0"/>
              <a:t>Förändringar jämfört med remissförslag</a:t>
            </a:r>
          </a:p>
        </p:txBody>
      </p:sp>
      <p:sp>
        <p:nvSpPr>
          <p:cNvPr id="3" name="Platshållare för innehåll 2">
            <a:extLst>
              <a:ext uri="{FF2B5EF4-FFF2-40B4-BE49-F238E27FC236}">
                <a16:creationId xmlns:a16="http://schemas.microsoft.com/office/drawing/2014/main" id="{DEC27C09-5B02-FF10-ED58-038679A7A44A}"/>
              </a:ext>
            </a:extLst>
          </p:cNvPr>
          <p:cNvSpPr>
            <a:spLocks noGrp="1"/>
          </p:cNvSpPr>
          <p:nvPr>
            <p:ph idx="11"/>
          </p:nvPr>
        </p:nvSpPr>
        <p:spPr/>
        <p:txBody>
          <a:bodyPr>
            <a:normAutofit/>
          </a:bodyPr>
          <a:lstStyle/>
          <a:p>
            <a:r>
              <a:rPr lang="sv-SE" dirty="0"/>
              <a:t> Det nya avtalet bygger på tidigare Regionbildningsavtal och Primärvårdsavtal från 1998 och ersätter det nuvarande avtalet som gäller till slutet av 2026. </a:t>
            </a:r>
          </a:p>
          <a:p>
            <a:r>
              <a:rPr lang="sv-SE" dirty="0"/>
              <a:t>Avtalet stödjer länsgemensam strategi för god och nära vård, förbättrar förutsättningar för vård i hemmet och tar höjd för framtida behov. Utgångspunkten är personcentrerad vård och omsorg, och vad som är bäst för den </a:t>
            </a:r>
            <a:r>
              <a:rPr lang="sv-SE"/>
              <a:t>enskildes behov.</a:t>
            </a:r>
            <a:endParaRPr lang="sv-SE" dirty="0"/>
          </a:p>
          <a:p>
            <a:r>
              <a:rPr lang="sv-SE" dirty="0"/>
              <a:t>Förtydligande kring ansvar för kompetens inom kommunal primärvård</a:t>
            </a:r>
          </a:p>
          <a:p>
            <a:r>
              <a:rPr lang="sv-SE" dirty="0"/>
              <a:t>Fokus på gemensamt patientsäkerhetsarbete.</a:t>
            </a:r>
          </a:p>
          <a:p>
            <a:r>
              <a:rPr lang="sv-SE" dirty="0"/>
              <a:t>Hantering av oenighet och tvist är reglerat i avtalet</a:t>
            </a:r>
          </a:p>
          <a:p>
            <a:pPr>
              <a:buFontTx/>
              <a:buChar char="-"/>
            </a:pPr>
            <a:endParaRPr lang="sv-SE" dirty="0"/>
          </a:p>
        </p:txBody>
      </p:sp>
    </p:spTree>
    <p:extLst>
      <p:ext uri="{BB962C8B-B14F-4D97-AF65-F5344CB8AC3E}">
        <p14:creationId xmlns:p14="http://schemas.microsoft.com/office/powerpoint/2010/main" val="2637329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08E094-22CD-8891-7581-4B0CEE10C4BC}"/>
              </a:ext>
            </a:extLst>
          </p:cNvPr>
          <p:cNvSpPr>
            <a:spLocks noGrp="1"/>
          </p:cNvSpPr>
          <p:nvPr>
            <p:ph type="title"/>
          </p:nvPr>
        </p:nvSpPr>
        <p:spPr/>
        <p:txBody>
          <a:bodyPr/>
          <a:lstStyle/>
          <a:p>
            <a:r>
              <a:rPr lang="sv-SE" dirty="0"/>
              <a:t>forts</a:t>
            </a:r>
          </a:p>
        </p:txBody>
      </p:sp>
      <p:sp>
        <p:nvSpPr>
          <p:cNvPr id="3" name="Platshållare för innehåll 2">
            <a:extLst>
              <a:ext uri="{FF2B5EF4-FFF2-40B4-BE49-F238E27FC236}">
                <a16:creationId xmlns:a16="http://schemas.microsoft.com/office/drawing/2014/main" id="{7B998B62-A622-187B-CDD5-F83CB5A73701}"/>
              </a:ext>
            </a:extLst>
          </p:cNvPr>
          <p:cNvSpPr>
            <a:spLocks noGrp="1"/>
          </p:cNvSpPr>
          <p:nvPr>
            <p:ph idx="11"/>
          </p:nvPr>
        </p:nvSpPr>
        <p:spPr/>
        <p:txBody>
          <a:bodyPr>
            <a:normAutofit/>
          </a:bodyPr>
          <a:lstStyle/>
          <a:p>
            <a:r>
              <a:rPr lang="sv-SE" dirty="0"/>
              <a:t>Modernt avtal-förutsättningar för den nära vården</a:t>
            </a:r>
          </a:p>
          <a:p>
            <a:r>
              <a:rPr lang="sv-SE" dirty="0"/>
              <a:t>Möter intentionen i Färdplanen</a:t>
            </a:r>
          </a:p>
          <a:p>
            <a:r>
              <a:rPr lang="sv-SE" dirty="0"/>
              <a:t>Målbilden är God och Nära Vård- </a:t>
            </a:r>
            <a:r>
              <a:rPr lang="sv-SE" dirty="0" err="1"/>
              <a:t>fokuserer</a:t>
            </a:r>
            <a:r>
              <a:rPr lang="sv-SE" dirty="0"/>
              <a:t> på individuella förutsättningar och behov, bygger på relationer och hälsofrämjande arbete, bidra till jämlik hälsa, självständighet och grundas i  gemensamt ansvarstagande och tillit. Personcentrerat förhållningssätt. Samverkan</a:t>
            </a:r>
          </a:p>
          <a:p>
            <a:r>
              <a:rPr lang="sv-SE" dirty="0"/>
              <a:t>Bättre och förutsättningar för vård i hemmet</a:t>
            </a:r>
          </a:p>
          <a:p>
            <a:r>
              <a:rPr lang="sv-SE" dirty="0"/>
              <a:t>Tydliggör primärvårdens gemensamma ansvar</a:t>
            </a:r>
          </a:p>
          <a:p>
            <a:r>
              <a:rPr lang="sv-SE" dirty="0"/>
              <a:t>Större fokus på gemensamt patientsäkerhetsarbete</a:t>
            </a:r>
          </a:p>
          <a:p>
            <a:r>
              <a:rPr lang="sv-SE" dirty="0"/>
              <a:t>Framtagande av en ny riktlinje patientsäkerhet</a:t>
            </a:r>
          </a:p>
        </p:txBody>
      </p:sp>
    </p:spTree>
    <p:extLst>
      <p:ext uri="{BB962C8B-B14F-4D97-AF65-F5344CB8AC3E}">
        <p14:creationId xmlns:p14="http://schemas.microsoft.com/office/powerpoint/2010/main" val="3325180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DAD27-E3F8-408B-A998-F2688550736A}"/>
              </a:ext>
            </a:extLst>
          </p:cNvPr>
          <p:cNvSpPr>
            <a:spLocks noGrp="1"/>
          </p:cNvSpPr>
          <p:nvPr>
            <p:ph type="title"/>
          </p:nvPr>
        </p:nvSpPr>
        <p:spPr/>
        <p:txBody>
          <a:bodyPr>
            <a:normAutofit fontScale="90000"/>
          </a:bodyPr>
          <a:lstStyle/>
          <a:p>
            <a:r>
              <a:rPr lang="sv-SE" dirty="0"/>
              <a:t>Kontakt</a:t>
            </a:r>
          </a:p>
        </p:txBody>
      </p:sp>
      <p:sp>
        <p:nvSpPr>
          <p:cNvPr id="3" name="Platshållare för text 2">
            <a:extLst>
              <a:ext uri="{FF2B5EF4-FFF2-40B4-BE49-F238E27FC236}">
                <a16:creationId xmlns:a16="http://schemas.microsoft.com/office/drawing/2014/main" id="{8E4FCA14-D569-4621-9ECA-81A823936203}"/>
              </a:ext>
            </a:extLst>
          </p:cNvPr>
          <p:cNvSpPr>
            <a:spLocks noGrp="1"/>
          </p:cNvSpPr>
          <p:nvPr>
            <p:ph type="body" sz="quarter" idx="11"/>
          </p:nvPr>
        </p:nvSpPr>
        <p:spPr/>
        <p:txBody>
          <a:bodyPr/>
          <a:lstStyle/>
          <a:p>
            <a:r>
              <a:rPr lang="sv-SE" dirty="0"/>
              <a:t>Christina Sundesten</a:t>
            </a:r>
          </a:p>
          <a:p>
            <a:r>
              <a:rPr lang="sv-SE" dirty="0"/>
              <a:t>christina.sundesten@funktionsstod.goteborg.se</a:t>
            </a:r>
          </a:p>
          <a:p>
            <a:r>
              <a:rPr lang="sv-SE" dirty="0"/>
              <a:t>Förvaltningen för funktionsstöd, Göteborgs Stad</a:t>
            </a:r>
          </a:p>
        </p:txBody>
      </p:sp>
    </p:spTree>
    <p:extLst>
      <p:ext uri="{BB962C8B-B14F-4D97-AF65-F5344CB8AC3E}">
        <p14:creationId xmlns:p14="http://schemas.microsoft.com/office/powerpoint/2010/main" val="2441568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8D54D-886B-4971-A9A3-2002F0A3572B}"/>
              </a:ext>
            </a:extLst>
          </p:cNvPr>
          <p:cNvSpPr>
            <a:spLocks noGrp="1"/>
          </p:cNvSpPr>
          <p:nvPr>
            <p:ph type="ctrTitle"/>
          </p:nvPr>
        </p:nvSpPr>
        <p:spPr>
          <a:xfrm>
            <a:off x="1528841" y="2410691"/>
            <a:ext cx="9818032" cy="1343947"/>
          </a:xfrm>
        </p:spPr>
        <p:txBody>
          <a:bodyPr/>
          <a:lstStyle/>
          <a:p>
            <a:br>
              <a:rPr lang="sv-SE" sz="3200" b="1" dirty="0">
                <a:effectLst/>
                <a:ea typeface="MS PGothic" panose="020B0600070205080204" pitchFamily="34" charset="-128"/>
                <a:cs typeface="Arial" panose="020B0604020202020204" pitchFamily="34" charset="0"/>
              </a:rPr>
            </a:br>
            <a:r>
              <a:rPr lang="sv-SE" b="1" dirty="0">
                <a:effectLst/>
                <a:ea typeface="MS PGothic" panose="020B0600070205080204" pitchFamily="34" charset="-128"/>
                <a:cs typeface="Arial" panose="020B0604020202020204" pitchFamily="34" charset="0"/>
              </a:rPr>
              <a:t>8. Paus  </a:t>
            </a:r>
            <a:br>
              <a:rPr lang="sv-SE" sz="1800" b="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Tree>
    <p:extLst>
      <p:ext uri="{BB962C8B-B14F-4D97-AF65-F5344CB8AC3E}">
        <p14:creationId xmlns:p14="http://schemas.microsoft.com/office/powerpoint/2010/main" val="2256498748"/>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C05A2F-70DB-225C-5C18-6652057F2FEA}"/>
              </a:ext>
            </a:extLst>
          </p:cNvPr>
          <p:cNvSpPr>
            <a:spLocks noGrp="1"/>
          </p:cNvSpPr>
          <p:nvPr>
            <p:ph type="ctrTitle"/>
          </p:nvPr>
        </p:nvSpPr>
        <p:spPr/>
        <p:txBody>
          <a:bodyPr/>
          <a:lstStyle/>
          <a:p>
            <a:r>
              <a:rPr lang="sv-SE" dirty="0"/>
              <a:t>9. Information och dialog om utvärdering av rådets möten</a:t>
            </a:r>
            <a:br>
              <a:rPr lang="sv-SE" dirty="0"/>
            </a:br>
            <a:r>
              <a:rPr lang="sv-SE" dirty="0"/>
              <a:t> </a:t>
            </a:r>
          </a:p>
        </p:txBody>
      </p:sp>
    </p:spTree>
    <p:extLst>
      <p:ext uri="{BB962C8B-B14F-4D97-AF65-F5344CB8AC3E}">
        <p14:creationId xmlns:p14="http://schemas.microsoft.com/office/powerpoint/2010/main" val="26497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E114070-046B-960A-8F21-E92552512A4E}"/>
              </a:ext>
            </a:extLst>
          </p:cNvPr>
          <p:cNvSpPr>
            <a:spLocks noGrp="1"/>
          </p:cNvSpPr>
          <p:nvPr>
            <p:ph type="ctrTitle"/>
          </p:nvPr>
        </p:nvSpPr>
        <p:spPr/>
        <p:txBody>
          <a:bodyPr/>
          <a:lstStyle/>
          <a:p>
            <a:r>
              <a:rPr lang="sv-SE" dirty="0"/>
              <a:t>5. </a:t>
            </a:r>
            <a:r>
              <a:rPr lang="sv-SE" dirty="0">
                <a:ea typeface="MS PGothic" panose="020B0600070205080204" pitchFamily="34" charset="-128"/>
                <a:cs typeface="Arial" panose="020B0604020202020204" pitchFamily="34" charset="0"/>
              </a:rPr>
              <a:t>Återkoppling på frågor från organisationerna</a:t>
            </a:r>
            <a:r>
              <a:rPr lang="sv-SE" dirty="0"/>
              <a:t> </a:t>
            </a:r>
          </a:p>
        </p:txBody>
      </p:sp>
    </p:spTree>
    <p:extLst>
      <p:ext uri="{BB962C8B-B14F-4D97-AF65-F5344CB8AC3E}">
        <p14:creationId xmlns:p14="http://schemas.microsoft.com/office/powerpoint/2010/main" val="153957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C92F748C-CC30-9B41-5C30-716DCECF3EF2}"/>
              </a:ext>
            </a:extLst>
          </p:cNvPr>
          <p:cNvSpPr>
            <a:spLocks noGrp="1"/>
          </p:cNvSpPr>
          <p:nvPr>
            <p:ph type="title"/>
          </p:nvPr>
        </p:nvSpPr>
        <p:spPr>
          <a:xfrm>
            <a:off x="407988" y="404813"/>
            <a:ext cx="9170279" cy="736959"/>
          </a:xfrm>
        </p:spPr>
        <p:txBody>
          <a:bodyPr/>
          <a:lstStyle/>
          <a:p>
            <a:r>
              <a:rPr lang="en-US" dirty="0" err="1"/>
              <a:t>Påverkan</a:t>
            </a:r>
            <a:r>
              <a:rPr lang="en-US" dirty="0"/>
              <a:t> av </a:t>
            </a:r>
            <a:r>
              <a:rPr lang="en-US" dirty="0" err="1"/>
              <a:t>rådet</a:t>
            </a:r>
            <a:endParaRPr lang="en-US" dirty="0"/>
          </a:p>
        </p:txBody>
      </p:sp>
      <p:pic>
        <p:nvPicPr>
          <p:cNvPr id="6" name="Platshållare för bild 5" descr="En bild som visar text, skärmbild, programvara, linje&#10;&#10;AI-genererat innehåll kan vara felaktigt.">
            <a:extLst>
              <a:ext uri="{FF2B5EF4-FFF2-40B4-BE49-F238E27FC236}">
                <a16:creationId xmlns:a16="http://schemas.microsoft.com/office/drawing/2014/main" id="{079908A0-1B3D-A120-0DD0-9B2DC5F462FB}"/>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1056000" y="1961075"/>
            <a:ext cx="10080000" cy="3729600"/>
          </a:xfrm>
          <a:noFill/>
        </p:spPr>
      </p:pic>
    </p:spTree>
    <p:extLst>
      <p:ext uri="{BB962C8B-B14F-4D97-AF65-F5344CB8AC3E}">
        <p14:creationId xmlns:p14="http://schemas.microsoft.com/office/powerpoint/2010/main" val="2740917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255979-1EC5-39B5-24F6-B0DCDD3DFD76}"/>
              </a:ext>
            </a:extLst>
          </p:cNvPr>
          <p:cNvSpPr>
            <a:spLocks noGrp="1"/>
          </p:cNvSpPr>
          <p:nvPr>
            <p:ph type="title"/>
          </p:nvPr>
        </p:nvSpPr>
        <p:spPr/>
        <p:txBody>
          <a:bodyPr/>
          <a:lstStyle/>
          <a:p>
            <a:r>
              <a:rPr lang="sv-SE" dirty="0"/>
              <a:t>Kommentarer gällande påverkan av rådet</a:t>
            </a:r>
          </a:p>
        </p:txBody>
      </p:sp>
      <p:sp>
        <p:nvSpPr>
          <p:cNvPr id="3" name="Platshållare för bild 2">
            <a:extLst>
              <a:ext uri="{FF2B5EF4-FFF2-40B4-BE49-F238E27FC236}">
                <a16:creationId xmlns:a16="http://schemas.microsoft.com/office/drawing/2014/main" id="{C64851F4-38FF-4F29-5E6A-4BBA32C33363}"/>
              </a:ext>
            </a:extLst>
          </p:cNvPr>
          <p:cNvSpPr>
            <a:spLocks noGrp="1"/>
          </p:cNvSpPr>
          <p:nvPr>
            <p:ph type="pic" idx="1"/>
          </p:nvPr>
        </p:nvSpPr>
        <p:spPr>
          <a:xfrm>
            <a:off x="407988" y="1738313"/>
            <a:ext cx="3600000" cy="553950"/>
          </a:xfrm>
        </p:spPr>
        <p:txBody>
          <a:bodyPr/>
          <a:lstStyle/>
          <a:p>
            <a:endParaRPr lang="sv-SE"/>
          </a:p>
        </p:txBody>
      </p:sp>
      <p:sp>
        <p:nvSpPr>
          <p:cNvPr id="4" name="Platshållare för text 3">
            <a:extLst>
              <a:ext uri="{FF2B5EF4-FFF2-40B4-BE49-F238E27FC236}">
                <a16:creationId xmlns:a16="http://schemas.microsoft.com/office/drawing/2014/main" id="{4B8823EC-FBB2-09DD-3B03-53119E1DA2E6}"/>
              </a:ext>
            </a:extLst>
          </p:cNvPr>
          <p:cNvSpPr>
            <a:spLocks noGrp="1"/>
          </p:cNvSpPr>
          <p:nvPr>
            <p:ph type="body" sz="half" idx="2"/>
          </p:nvPr>
        </p:nvSpPr>
        <p:spPr>
          <a:xfrm>
            <a:off x="407988" y="2693096"/>
            <a:ext cx="3600000" cy="3220342"/>
          </a:xfrm>
        </p:spPr>
        <p:txBody>
          <a:bodyPr>
            <a:normAutofit/>
          </a:bodyPr>
          <a:lstStyle/>
          <a:p>
            <a:r>
              <a:rPr lang="sv-SE" sz="2400" dirty="0"/>
              <a:t>Alla frågor inom </a:t>
            </a:r>
            <a:r>
              <a:rPr lang="sv-SE" sz="2400" dirty="0" err="1"/>
              <a:t>funktionstöds</a:t>
            </a:r>
            <a:r>
              <a:rPr lang="sv-SE" sz="2400" dirty="0"/>
              <a:t>-förvaltningen påverkar livssituationen på olika sätt, direkt eller indirekt.</a:t>
            </a:r>
          </a:p>
        </p:txBody>
      </p:sp>
      <p:sp>
        <p:nvSpPr>
          <p:cNvPr id="5" name="Platshållare för bild 4">
            <a:extLst>
              <a:ext uri="{FF2B5EF4-FFF2-40B4-BE49-F238E27FC236}">
                <a16:creationId xmlns:a16="http://schemas.microsoft.com/office/drawing/2014/main" id="{D01760F5-425B-D7F1-83CA-27E41A1D87C8}"/>
              </a:ext>
            </a:extLst>
          </p:cNvPr>
          <p:cNvSpPr>
            <a:spLocks noGrp="1"/>
          </p:cNvSpPr>
          <p:nvPr>
            <p:ph type="pic" idx="12"/>
          </p:nvPr>
        </p:nvSpPr>
        <p:spPr>
          <a:xfrm>
            <a:off x="4296000" y="1738313"/>
            <a:ext cx="3600000" cy="553950"/>
          </a:xfrm>
        </p:spPr>
        <p:txBody>
          <a:bodyPr/>
          <a:lstStyle/>
          <a:p>
            <a:endParaRPr lang="sv-SE"/>
          </a:p>
        </p:txBody>
      </p:sp>
      <p:sp>
        <p:nvSpPr>
          <p:cNvPr id="6" name="Platshållare för text 5">
            <a:extLst>
              <a:ext uri="{FF2B5EF4-FFF2-40B4-BE49-F238E27FC236}">
                <a16:creationId xmlns:a16="http://schemas.microsoft.com/office/drawing/2014/main" id="{3B618666-59B2-FD5F-D795-67BBB40E5138}"/>
              </a:ext>
            </a:extLst>
          </p:cNvPr>
          <p:cNvSpPr>
            <a:spLocks noGrp="1"/>
          </p:cNvSpPr>
          <p:nvPr>
            <p:ph type="body" sz="half" idx="15"/>
          </p:nvPr>
        </p:nvSpPr>
        <p:spPr>
          <a:xfrm>
            <a:off x="4296000" y="2693096"/>
            <a:ext cx="3600000" cy="3220342"/>
          </a:xfrm>
        </p:spPr>
        <p:txBody>
          <a:bodyPr>
            <a:normAutofit/>
          </a:bodyPr>
          <a:lstStyle/>
          <a:p>
            <a:r>
              <a:rPr lang="sv-SE" sz="2000" dirty="0"/>
              <a:t>Jag skulle vilja att vi är med i diskussioner innan man tar ett beslut att genomföra de . Och lyssna på oss då och inte sedan göra något helt annat . Sedan tycker jag att de är mycket fokus på personer med intellektuellnedsättningar</a:t>
            </a:r>
          </a:p>
        </p:txBody>
      </p:sp>
      <p:sp>
        <p:nvSpPr>
          <p:cNvPr id="7" name="Platshållare för bild 6">
            <a:extLst>
              <a:ext uri="{FF2B5EF4-FFF2-40B4-BE49-F238E27FC236}">
                <a16:creationId xmlns:a16="http://schemas.microsoft.com/office/drawing/2014/main" id="{1C01D422-BC95-447E-9575-E2C62504131D}"/>
              </a:ext>
            </a:extLst>
          </p:cNvPr>
          <p:cNvSpPr>
            <a:spLocks noGrp="1"/>
          </p:cNvSpPr>
          <p:nvPr>
            <p:ph type="pic" idx="13"/>
          </p:nvPr>
        </p:nvSpPr>
        <p:spPr>
          <a:xfrm>
            <a:off x="8184013" y="1738313"/>
            <a:ext cx="3600000" cy="553950"/>
          </a:xfrm>
        </p:spPr>
        <p:txBody>
          <a:bodyPr/>
          <a:lstStyle/>
          <a:p>
            <a:endParaRPr lang="sv-SE" dirty="0"/>
          </a:p>
        </p:txBody>
      </p:sp>
      <p:sp>
        <p:nvSpPr>
          <p:cNvPr id="8" name="Platshållare för text 7">
            <a:extLst>
              <a:ext uri="{FF2B5EF4-FFF2-40B4-BE49-F238E27FC236}">
                <a16:creationId xmlns:a16="http://schemas.microsoft.com/office/drawing/2014/main" id="{65B61E20-5DDF-1D2B-699C-4BB838A27089}"/>
              </a:ext>
            </a:extLst>
          </p:cNvPr>
          <p:cNvSpPr>
            <a:spLocks noGrp="1"/>
          </p:cNvSpPr>
          <p:nvPr>
            <p:ph type="body" sz="half" idx="14"/>
          </p:nvPr>
        </p:nvSpPr>
        <p:spPr>
          <a:xfrm>
            <a:off x="8184013" y="2693096"/>
            <a:ext cx="3600000" cy="3220342"/>
          </a:xfrm>
        </p:spPr>
        <p:txBody>
          <a:bodyPr>
            <a:normAutofit/>
          </a:bodyPr>
          <a:lstStyle/>
          <a:p>
            <a:r>
              <a:rPr lang="sv-SE" sz="2000" dirty="0"/>
              <a:t>Det finns möjlighet för civilsamhället att lyfta frågor som är angelägna, positivt. Förvaltningen lyfter frågor som rört uppdrag från nämnden. Vid förändringar (också försämringar) hade det varit önskvärt att förvaltning upplyser också om detta.</a:t>
            </a:r>
          </a:p>
        </p:txBody>
      </p:sp>
    </p:spTree>
    <p:extLst>
      <p:ext uri="{BB962C8B-B14F-4D97-AF65-F5344CB8AC3E}">
        <p14:creationId xmlns:p14="http://schemas.microsoft.com/office/powerpoint/2010/main" val="3014700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63C3C8-50F4-B1FD-FBEC-412A6B4D6C5B}"/>
              </a:ext>
            </a:extLst>
          </p:cNvPr>
          <p:cNvSpPr>
            <a:spLocks noGrp="1"/>
          </p:cNvSpPr>
          <p:nvPr>
            <p:ph type="title"/>
          </p:nvPr>
        </p:nvSpPr>
        <p:spPr/>
        <p:txBody>
          <a:bodyPr/>
          <a:lstStyle/>
          <a:p>
            <a:r>
              <a:rPr lang="sv-SE" dirty="0"/>
              <a:t>Forum för samråd</a:t>
            </a:r>
          </a:p>
        </p:txBody>
      </p:sp>
      <p:pic>
        <p:nvPicPr>
          <p:cNvPr id="5" name="Platshållare för innehåll 4" descr="En bild som visar text, skärmbild, linje, Graf&#10;&#10;AI-genererat innehåll kan vara felaktigt.">
            <a:extLst>
              <a:ext uri="{FF2B5EF4-FFF2-40B4-BE49-F238E27FC236}">
                <a16:creationId xmlns:a16="http://schemas.microsoft.com/office/drawing/2014/main" id="{82FE6AA4-7A07-C7DA-82E2-3128D9C2051C}"/>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1952047" y="2311189"/>
            <a:ext cx="8287907" cy="3029373"/>
          </a:xfrm>
        </p:spPr>
      </p:pic>
    </p:spTree>
    <p:extLst>
      <p:ext uri="{BB962C8B-B14F-4D97-AF65-F5344CB8AC3E}">
        <p14:creationId xmlns:p14="http://schemas.microsoft.com/office/powerpoint/2010/main" val="1898253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82E9B3-60D1-D750-D98F-7E9A4ACCA90F}"/>
              </a:ext>
            </a:extLst>
          </p:cNvPr>
          <p:cNvSpPr>
            <a:spLocks noGrp="1"/>
          </p:cNvSpPr>
          <p:nvPr>
            <p:ph type="title"/>
          </p:nvPr>
        </p:nvSpPr>
        <p:spPr/>
        <p:txBody>
          <a:bodyPr/>
          <a:lstStyle/>
          <a:p>
            <a:r>
              <a:rPr lang="sv-SE" dirty="0"/>
              <a:t>Kommentarer för forum för samråd</a:t>
            </a:r>
          </a:p>
        </p:txBody>
      </p:sp>
      <p:sp>
        <p:nvSpPr>
          <p:cNvPr id="3" name="Platshållare för text 2">
            <a:extLst>
              <a:ext uri="{FF2B5EF4-FFF2-40B4-BE49-F238E27FC236}">
                <a16:creationId xmlns:a16="http://schemas.microsoft.com/office/drawing/2014/main" id="{135D367B-23BC-34D1-5B38-C5A2BB144D19}"/>
              </a:ext>
            </a:extLst>
          </p:cNvPr>
          <p:cNvSpPr>
            <a:spLocks noGrp="1"/>
          </p:cNvSpPr>
          <p:nvPr>
            <p:ph type="body" idx="1"/>
          </p:nvPr>
        </p:nvSpPr>
        <p:spPr>
          <a:xfrm>
            <a:off x="407988" y="1588562"/>
            <a:ext cx="5278080" cy="2056511"/>
          </a:xfrm>
        </p:spPr>
        <p:txBody>
          <a:bodyPr/>
          <a:lstStyle/>
          <a:p>
            <a:r>
              <a:rPr lang="sv-SE" b="0" dirty="0"/>
              <a:t>Vi kommer inte in så mycket eller tillräckligt tidigt i "tyngre" processer, men blir involverade i mindre ärenden.</a:t>
            </a:r>
            <a:endParaRPr lang="sv-SE" dirty="0"/>
          </a:p>
        </p:txBody>
      </p:sp>
      <p:sp>
        <p:nvSpPr>
          <p:cNvPr id="4" name="Platshållare för innehåll 3">
            <a:extLst>
              <a:ext uri="{FF2B5EF4-FFF2-40B4-BE49-F238E27FC236}">
                <a16:creationId xmlns:a16="http://schemas.microsoft.com/office/drawing/2014/main" id="{2C450046-C497-8A99-A281-A3F451893A48}"/>
              </a:ext>
            </a:extLst>
          </p:cNvPr>
          <p:cNvSpPr>
            <a:spLocks noGrp="1"/>
          </p:cNvSpPr>
          <p:nvPr>
            <p:ph sz="half" idx="2"/>
          </p:nvPr>
        </p:nvSpPr>
        <p:spPr>
          <a:xfrm>
            <a:off x="407988" y="3870541"/>
            <a:ext cx="5278080" cy="1935173"/>
          </a:xfrm>
        </p:spPr>
        <p:txBody>
          <a:bodyPr/>
          <a:lstStyle/>
          <a:p>
            <a:pPr marL="0" indent="0">
              <a:buNone/>
            </a:pPr>
            <a:r>
              <a:rPr lang="sv-SE" dirty="0"/>
              <a:t>Ta in vår kunskap i föreningarna mer och lyssna på våra erfarenheter mer istället för att göra saker som inte funkar och sedan behöva göra om</a:t>
            </a:r>
          </a:p>
        </p:txBody>
      </p:sp>
      <p:sp>
        <p:nvSpPr>
          <p:cNvPr id="5" name="Platshållare för text 4">
            <a:extLst>
              <a:ext uri="{FF2B5EF4-FFF2-40B4-BE49-F238E27FC236}">
                <a16:creationId xmlns:a16="http://schemas.microsoft.com/office/drawing/2014/main" id="{AD32062D-9AE9-E0EF-F745-971BDE3AD896}"/>
              </a:ext>
            </a:extLst>
          </p:cNvPr>
          <p:cNvSpPr>
            <a:spLocks noGrp="1"/>
          </p:cNvSpPr>
          <p:nvPr>
            <p:ph type="body" sz="quarter" idx="3"/>
          </p:nvPr>
        </p:nvSpPr>
        <p:spPr>
          <a:xfrm>
            <a:off x="6432000" y="1591385"/>
            <a:ext cx="5280000" cy="2053688"/>
          </a:xfrm>
        </p:spPr>
        <p:txBody>
          <a:bodyPr/>
          <a:lstStyle/>
          <a:p>
            <a:r>
              <a:rPr lang="sv-SE" b="0" dirty="0"/>
              <a:t>Färre angelägna arbetsgrupper har varit aktuella 2025. Också här gäller att få information för att hämta svar från den egna organisationen.</a:t>
            </a:r>
            <a:endParaRPr lang="sv-SE" dirty="0"/>
          </a:p>
        </p:txBody>
      </p:sp>
      <p:sp>
        <p:nvSpPr>
          <p:cNvPr id="6" name="Platshållare för innehåll 5">
            <a:extLst>
              <a:ext uri="{FF2B5EF4-FFF2-40B4-BE49-F238E27FC236}">
                <a16:creationId xmlns:a16="http://schemas.microsoft.com/office/drawing/2014/main" id="{4CF90BD7-F8F7-0C8F-EB45-5E2A8EF4A47F}"/>
              </a:ext>
            </a:extLst>
          </p:cNvPr>
          <p:cNvSpPr>
            <a:spLocks noGrp="1"/>
          </p:cNvSpPr>
          <p:nvPr>
            <p:ph sz="quarter" idx="4"/>
          </p:nvPr>
        </p:nvSpPr>
        <p:spPr>
          <a:xfrm>
            <a:off x="6432000" y="3870541"/>
            <a:ext cx="5280000" cy="1935179"/>
          </a:xfrm>
        </p:spPr>
        <p:txBody>
          <a:bodyPr>
            <a:normAutofit fontScale="92500" lnSpcReduction="20000"/>
          </a:bodyPr>
          <a:lstStyle/>
          <a:p>
            <a:pPr marL="0" indent="0">
              <a:buNone/>
            </a:pPr>
            <a:r>
              <a:rPr lang="sv-SE" dirty="0"/>
              <a:t>Hur nämnden ser det kan bara de svara på. Jag anser att politikerna som ju sitter i nämnden skulle kunna vara mer aktiva genom ex ställa frågor till oss från rörelsen. I dagsläget anser jag att rådet främst är en dialog mellan förvaltningen och funktionsrättsrörelsen där politiker från nämnden är främst åhörare. Visserligen</a:t>
            </a:r>
          </a:p>
        </p:txBody>
      </p:sp>
    </p:spTree>
    <p:extLst>
      <p:ext uri="{BB962C8B-B14F-4D97-AF65-F5344CB8AC3E}">
        <p14:creationId xmlns:p14="http://schemas.microsoft.com/office/powerpoint/2010/main" val="8490039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1C01CE-C93B-A849-7D76-0389454BF5DA}"/>
              </a:ext>
            </a:extLst>
          </p:cNvPr>
          <p:cNvSpPr>
            <a:spLocks noGrp="1"/>
          </p:cNvSpPr>
          <p:nvPr>
            <p:ph type="title"/>
          </p:nvPr>
        </p:nvSpPr>
        <p:spPr/>
        <p:txBody>
          <a:bodyPr/>
          <a:lstStyle/>
          <a:p>
            <a:r>
              <a:rPr lang="sv-SE" dirty="0"/>
              <a:t>Remissinstans för nämnden</a:t>
            </a:r>
          </a:p>
        </p:txBody>
      </p:sp>
      <p:pic>
        <p:nvPicPr>
          <p:cNvPr id="5" name="Platshållare för innehåll 4" descr="En bild som visar text, linje, Teckensnitt, Graf&#10;&#10;AI-genererat innehåll kan vara felaktigt.">
            <a:extLst>
              <a:ext uri="{FF2B5EF4-FFF2-40B4-BE49-F238E27FC236}">
                <a16:creationId xmlns:a16="http://schemas.microsoft.com/office/drawing/2014/main" id="{5A504F25-84EC-8E18-3523-A796DEC64F5D}"/>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2052073" y="2387400"/>
            <a:ext cx="8087854" cy="2876951"/>
          </a:xfrm>
        </p:spPr>
      </p:pic>
    </p:spTree>
    <p:extLst>
      <p:ext uri="{BB962C8B-B14F-4D97-AF65-F5344CB8AC3E}">
        <p14:creationId xmlns:p14="http://schemas.microsoft.com/office/powerpoint/2010/main" val="3754687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F1DF73-4143-CD44-DD69-F1BCA6002F5A}"/>
              </a:ext>
            </a:extLst>
          </p:cNvPr>
          <p:cNvSpPr>
            <a:spLocks noGrp="1"/>
          </p:cNvSpPr>
          <p:nvPr>
            <p:ph type="title"/>
          </p:nvPr>
        </p:nvSpPr>
        <p:spPr/>
        <p:txBody>
          <a:bodyPr/>
          <a:lstStyle/>
          <a:p>
            <a:r>
              <a:rPr lang="sv-SE" dirty="0"/>
              <a:t>Kommentarer gällande remissinstans</a:t>
            </a:r>
          </a:p>
        </p:txBody>
      </p:sp>
      <p:sp>
        <p:nvSpPr>
          <p:cNvPr id="3" name="Platshållare för text 2">
            <a:extLst>
              <a:ext uri="{FF2B5EF4-FFF2-40B4-BE49-F238E27FC236}">
                <a16:creationId xmlns:a16="http://schemas.microsoft.com/office/drawing/2014/main" id="{6EF88004-E2C7-153C-171B-D6D7AEB270DE}"/>
              </a:ext>
            </a:extLst>
          </p:cNvPr>
          <p:cNvSpPr>
            <a:spLocks noGrp="1"/>
          </p:cNvSpPr>
          <p:nvPr>
            <p:ph type="body" idx="1"/>
          </p:nvPr>
        </p:nvSpPr>
        <p:spPr>
          <a:xfrm>
            <a:off x="407988" y="1588562"/>
            <a:ext cx="5278080" cy="2031459"/>
          </a:xfrm>
        </p:spPr>
        <p:txBody>
          <a:bodyPr/>
          <a:lstStyle/>
          <a:p>
            <a:r>
              <a:rPr lang="sv-SE" b="0" dirty="0"/>
              <a:t>I en del frågor absolut. Alla viktiga frågor som beslutas om i nämnden hinns såklart inte med men det finns ju möjlighet att lämna synpunkter även utanför rådet.</a:t>
            </a:r>
            <a:endParaRPr lang="sv-SE" dirty="0"/>
          </a:p>
        </p:txBody>
      </p:sp>
      <p:sp>
        <p:nvSpPr>
          <p:cNvPr id="4" name="Platshållare för innehåll 3">
            <a:extLst>
              <a:ext uri="{FF2B5EF4-FFF2-40B4-BE49-F238E27FC236}">
                <a16:creationId xmlns:a16="http://schemas.microsoft.com/office/drawing/2014/main" id="{9A104C34-B75F-639E-37B6-CE29CD8A2A5D}"/>
              </a:ext>
            </a:extLst>
          </p:cNvPr>
          <p:cNvSpPr>
            <a:spLocks noGrp="1"/>
          </p:cNvSpPr>
          <p:nvPr>
            <p:ph sz="half" idx="2"/>
          </p:nvPr>
        </p:nvSpPr>
        <p:spPr>
          <a:xfrm>
            <a:off x="407988" y="4008329"/>
            <a:ext cx="5278080" cy="1797386"/>
          </a:xfrm>
        </p:spPr>
        <p:txBody>
          <a:bodyPr/>
          <a:lstStyle/>
          <a:p>
            <a:pPr marL="0" indent="0">
              <a:buNone/>
            </a:pPr>
            <a:r>
              <a:rPr lang="sv-SE" dirty="0"/>
              <a:t>Kan inte se att det varit någon remissfråga under verksamhetsåret utöver rådets roll och arbete?</a:t>
            </a:r>
          </a:p>
        </p:txBody>
      </p:sp>
      <p:sp>
        <p:nvSpPr>
          <p:cNvPr id="5" name="Platshållare för text 4">
            <a:extLst>
              <a:ext uri="{FF2B5EF4-FFF2-40B4-BE49-F238E27FC236}">
                <a16:creationId xmlns:a16="http://schemas.microsoft.com/office/drawing/2014/main" id="{BBBB39DC-0CAC-CEE6-A821-8EE624DB48EB}"/>
              </a:ext>
            </a:extLst>
          </p:cNvPr>
          <p:cNvSpPr>
            <a:spLocks noGrp="1"/>
          </p:cNvSpPr>
          <p:nvPr>
            <p:ph type="body" sz="quarter" idx="3"/>
          </p:nvPr>
        </p:nvSpPr>
        <p:spPr>
          <a:xfrm>
            <a:off x="6432000" y="1591384"/>
            <a:ext cx="5280000" cy="2116319"/>
          </a:xfrm>
        </p:spPr>
        <p:txBody>
          <a:bodyPr/>
          <a:lstStyle/>
          <a:p>
            <a:r>
              <a:rPr lang="sv-SE" b="0" dirty="0"/>
              <a:t>Det har inte varit så mycket remissärenden där vi har kunnat göra ett gediget arbete i tid.</a:t>
            </a:r>
            <a:endParaRPr lang="sv-SE" dirty="0"/>
          </a:p>
        </p:txBody>
      </p:sp>
      <p:sp>
        <p:nvSpPr>
          <p:cNvPr id="6" name="Platshållare för innehåll 5">
            <a:extLst>
              <a:ext uri="{FF2B5EF4-FFF2-40B4-BE49-F238E27FC236}">
                <a16:creationId xmlns:a16="http://schemas.microsoft.com/office/drawing/2014/main" id="{5BE0C754-C7AD-1293-234F-D89A3B48CF27}"/>
              </a:ext>
            </a:extLst>
          </p:cNvPr>
          <p:cNvSpPr>
            <a:spLocks noGrp="1"/>
          </p:cNvSpPr>
          <p:nvPr>
            <p:ph sz="quarter" idx="4"/>
          </p:nvPr>
        </p:nvSpPr>
        <p:spPr>
          <a:xfrm>
            <a:off x="6432000" y="4008329"/>
            <a:ext cx="5280000" cy="1797391"/>
          </a:xfrm>
        </p:spPr>
        <p:txBody>
          <a:bodyPr/>
          <a:lstStyle/>
          <a:p>
            <a:pPr marL="0" indent="0">
              <a:buNone/>
            </a:pPr>
            <a:r>
              <a:rPr lang="sv-SE" dirty="0"/>
              <a:t>Inte alltid saker tas upp man säger att de är för lite tid .</a:t>
            </a:r>
          </a:p>
        </p:txBody>
      </p:sp>
    </p:spTree>
    <p:extLst>
      <p:ext uri="{BB962C8B-B14F-4D97-AF65-F5344CB8AC3E}">
        <p14:creationId xmlns:p14="http://schemas.microsoft.com/office/powerpoint/2010/main" val="517742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56EA04-743C-355B-4130-980EE0838C69}"/>
              </a:ext>
            </a:extLst>
          </p:cNvPr>
          <p:cNvSpPr>
            <a:spLocks noGrp="1"/>
          </p:cNvSpPr>
          <p:nvPr>
            <p:ph type="title"/>
          </p:nvPr>
        </p:nvSpPr>
        <p:spPr/>
        <p:txBody>
          <a:bodyPr/>
          <a:lstStyle/>
          <a:p>
            <a:r>
              <a:rPr lang="sv-SE" dirty="0"/>
              <a:t>Förslagsställare till nämnden</a:t>
            </a:r>
          </a:p>
        </p:txBody>
      </p:sp>
      <p:pic>
        <p:nvPicPr>
          <p:cNvPr id="5" name="Platshållare för innehåll 4" descr="En bild som visar text, skärmbild, linje, Graf&#10;&#10;AI-genererat innehåll kan vara felaktigt.">
            <a:extLst>
              <a:ext uri="{FF2B5EF4-FFF2-40B4-BE49-F238E27FC236}">
                <a16:creationId xmlns:a16="http://schemas.microsoft.com/office/drawing/2014/main" id="{F8BC4989-2E96-EE6F-17CA-510F3E1F5763}"/>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1985389" y="2354057"/>
            <a:ext cx="8221222" cy="2943636"/>
          </a:xfrm>
        </p:spPr>
      </p:pic>
    </p:spTree>
    <p:extLst>
      <p:ext uri="{BB962C8B-B14F-4D97-AF65-F5344CB8AC3E}">
        <p14:creationId xmlns:p14="http://schemas.microsoft.com/office/powerpoint/2010/main" val="650605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2C0017-9647-2282-4969-B82B9079B95E}"/>
              </a:ext>
            </a:extLst>
          </p:cNvPr>
          <p:cNvSpPr>
            <a:spLocks noGrp="1"/>
          </p:cNvSpPr>
          <p:nvPr>
            <p:ph type="title"/>
          </p:nvPr>
        </p:nvSpPr>
        <p:spPr/>
        <p:txBody>
          <a:bodyPr>
            <a:normAutofit fontScale="90000"/>
          </a:bodyPr>
          <a:lstStyle/>
          <a:p>
            <a:r>
              <a:rPr lang="sv-SE" dirty="0"/>
              <a:t>Kommentarer till förslagställande till nämnd</a:t>
            </a:r>
          </a:p>
        </p:txBody>
      </p:sp>
      <p:sp>
        <p:nvSpPr>
          <p:cNvPr id="3" name="Platshållare för text 2">
            <a:extLst>
              <a:ext uri="{FF2B5EF4-FFF2-40B4-BE49-F238E27FC236}">
                <a16:creationId xmlns:a16="http://schemas.microsoft.com/office/drawing/2014/main" id="{70B0153C-5D36-2D5C-04AF-DB55C20781B8}"/>
              </a:ext>
            </a:extLst>
          </p:cNvPr>
          <p:cNvSpPr>
            <a:spLocks noGrp="1"/>
          </p:cNvSpPr>
          <p:nvPr>
            <p:ph type="body" idx="1"/>
          </p:nvPr>
        </p:nvSpPr>
        <p:spPr>
          <a:xfrm>
            <a:off x="407988" y="1588563"/>
            <a:ext cx="5278080" cy="1950284"/>
          </a:xfrm>
        </p:spPr>
        <p:txBody>
          <a:bodyPr/>
          <a:lstStyle/>
          <a:p>
            <a:pPr algn="ctr"/>
            <a:r>
              <a:rPr lang="sv-SE" b="0" dirty="0"/>
              <a:t>Rådet (läs funktionsrättsrörelsen) kan alltid bli bättre på påverka.</a:t>
            </a:r>
            <a:endParaRPr lang="sv-SE" dirty="0"/>
          </a:p>
        </p:txBody>
      </p:sp>
      <p:sp>
        <p:nvSpPr>
          <p:cNvPr id="4" name="Platshållare för innehåll 3">
            <a:extLst>
              <a:ext uri="{FF2B5EF4-FFF2-40B4-BE49-F238E27FC236}">
                <a16:creationId xmlns:a16="http://schemas.microsoft.com/office/drawing/2014/main" id="{726CE269-0416-2026-948F-64EBCA9EC933}"/>
              </a:ext>
            </a:extLst>
          </p:cNvPr>
          <p:cNvSpPr>
            <a:spLocks noGrp="1"/>
          </p:cNvSpPr>
          <p:nvPr>
            <p:ph sz="half" idx="2"/>
          </p:nvPr>
        </p:nvSpPr>
        <p:spPr>
          <a:xfrm>
            <a:off x="407988" y="3978233"/>
            <a:ext cx="5278080" cy="1827481"/>
          </a:xfrm>
        </p:spPr>
        <p:txBody>
          <a:bodyPr/>
          <a:lstStyle/>
          <a:p>
            <a:pPr marL="0" indent="0" algn="ctr">
              <a:buNone/>
            </a:pPr>
            <a:r>
              <a:rPr lang="sv-SE" dirty="0"/>
              <a:t>Allt kan alltid bli bättre och sedan vill vi ha en återkoppling</a:t>
            </a:r>
          </a:p>
        </p:txBody>
      </p:sp>
      <p:sp>
        <p:nvSpPr>
          <p:cNvPr id="5" name="Platshållare för text 4">
            <a:extLst>
              <a:ext uri="{FF2B5EF4-FFF2-40B4-BE49-F238E27FC236}">
                <a16:creationId xmlns:a16="http://schemas.microsoft.com/office/drawing/2014/main" id="{31F61E0D-F5D1-806B-26DE-F26A15A841C5}"/>
              </a:ext>
            </a:extLst>
          </p:cNvPr>
          <p:cNvSpPr>
            <a:spLocks noGrp="1"/>
          </p:cNvSpPr>
          <p:nvPr>
            <p:ph type="body" sz="quarter" idx="3"/>
          </p:nvPr>
        </p:nvSpPr>
        <p:spPr>
          <a:xfrm>
            <a:off x="6432000" y="1591384"/>
            <a:ext cx="5280000" cy="1472449"/>
          </a:xfrm>
        </p:spPr>
        <p:txBody>
          <a:bodyPr>
            <a:normAutofit/>
          </a:bodyPr>
          <a:lstStyle/>
          <a:p>
            <a:pPr algn="ctr"/>
            <a:r>
              <a:rPr lang="sv-SE" sz="2800" b="0" dirty="0"/>
              <a:t>Det hade varit önskvärt.</a:t>
            </a:r>
            <a:endParaRPr lang="sv-SE" sz="2800" dirty="0"/>
          </a:p>
        </p:txBody>
      </p:sp>
      <p:graphicFrame>
        <p:nvGraphicFramePr>
          <p:cNvPr id="7" name="Platshållare för innehåll 6">
            <a:extLst>
              <a:ext uri="{FF2B5EF4-FFF2-40B4-BE49-F238E27FC236}">
                <a16:creationId xmlns:a16="http://schemas.microsoft.com/office/drawing/2014/main" id="{A0ABA5CD-4848-FAC6-0E1A-E4EE748A2A5E}"/>
              </a:ext>
            </a:extLst>
          </p:cNvPr>
          <p:cNvGraphicFramePr>
            <a:graphicFrameLocks noGrp="1"/>
          </p:cNvGraphicFramePr>
          <p:nvPr>
            <p:ph sz="quarter" idx="4"/>
            <p:extLst>
              <p:ext uri="{D42A27DB-BD31-4B8C-83A1-F6EECF244321}">
                <p14:modId xmlns:p14="http://schemas.microsoft.com/office/powerpoint/2010/main" val="686253543"/>
              </p:ext>
            </p:extLst>
          </p:nvPr>
        </p:nvGraphicFramePr>
        <p:xfrm>
          <a:off x="6317673" y="3252043"/>
          <a:ext cx="5078989" cy="2553671"/>
        </p:xfrm>
        <a:graphic>
          <a:graphicData uri="http://schemas.openxmlformats.org/drawingml/2006/table">
            <a:tbl>
              <a:tblPr/>
              <a:tblGrid>
                <a:gridCol w="5078989">
                  <a:extLst>
                    <a:ext uri="{9D8B030D-6E8A-4147-A177-3AD203B41FA5}">
                      <a16:colId xmlns:a16="http://schemas.microsoft.com/office/drawing/2014/main" val="3846973358"/>
                    </a:ext>
                  </a:extLst>
                </a:gridCol>
              </a:tblGrid>
              <a:tr h="2553671">
                <a:tc>
                  <a:txBody>
                    <a:bodyPr/>
                    <a:lstStyle/>
                    <a:p>
                      <a:pPr algn="ctr"/>
                      <a:br>
                        <a:rPr lang="sv-SE" dirty="0">
                          <a:effectLst/>
                        </a:rPr>
                      </a:br>
                      <a:r>
                        <a:rPr lang="sv-SE" sz="2400" dirty="0">
                          <a:effectLst/>
                        </a:rPr>
                        <a:t>Inte helt klart vad som kommer nämnden till del och hur det hanteras och beaktas.</a:t>
                      </a:r>
                    </a:p>
                  </a:txBody>
                  <a:tcPr marL="63500" marR="63500" marT="50800" marB="50800" anchor="ctr">
                    <a:lnL>
                      <a:noFill/>
                    </a:lnL>
                    <a:lnR w="6350" cap="flat" cmpd="sng" algn="ctr">
                      <a:solidFill>
                        <a:srgbClr val="E1E1E1"/>
                      </a:solidFill>
                      <a:prstDash val="solid"/>
                      <a:round/>
                      <a:headEnd type="none" w="med" len="med"/>
                      <a:tailEnd type="none" w="med" len="med"/>
                    </a:lnR>
                    <a:lnT w="6350" cap="flat" cmpd="sng" algn="ctr">
                      <a:solidFill>
                        <a:srgbClr val="E1E1E1"/>
                      </a:solidFill>
                      <a:prstDash val="solid"/>
                      <a:round/>
                      <a:headEnd type="none" w="med" len="med"/>
                      <a:tailEnd type="none" w="med" len="med"/>
                    </a:lnT>
                    <a:lnB w="6350" cap="flat" cmpd="sng" algn="ctr">
                      <a:solidFill>
                        <a:srgbClr val="E1E1E1"/>
                      </a:solidFill>
                      <a:prstDash val="solid"/>
                      <a:round/>
                      <a:headEnd type="none" w="med" len="med"/>
                      <a:tailEnd type="none" w="med" len="med"/>
                    </a:lnB>
                    <a:solidFill>
                      <a:srgbClr val="F8F8F8"/>
                    </a:solidFill>
                  </a:tcPr>
                </a:tc>
                <a:extLst>
                  <a:ext uri="{0D108BD9-81ED-4DB2-BD59-A6C34878D82A}">
                    <a16:rowId xmlns:a16="http://schemas.microsoft.com/office/drawing/2014/main" val="688843954"/>
                  </a:ext>
                </a:extLst>
              </a:tr>
            </a:tbl>
          </a:graphicData>
        </a:graphic>
      </p:graphicFrame>
    </p:spTree>
    <p:extLst>
      <p:ext uri="{BB962C8B-B14F-4D97-AF65-F5344CB8AC3E}">
        <p14:creationId xmlns:p14="http://schemas.microsoft.com/office/powerpoint/2010/main" val="1893686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C32157D-5C23-2769-93F8-6FD8C4F9DA21}"/>
              </a:ext>
            </a:extLst>
          </p:cNvPr>
          <p:cNvSpPr>
            <a:spLocks noGrp="1"/>
          </p:cNvSpPr>
          <p:nvPr>
            <p:ph type="title"/>
          </p:nvPr>
        </p:nvSpPr>
        <p:spPr>
          <a:xfrm>
            <a:off x="407988" y="404813"/>
            <a:ext cx="9170279" cy="736959"/>
          </a:xfrm>
        </p:spPr>
        <p:txBody>
          <a:bodyPr/>
          <a:lstStyle/>
          <a:p>
            <a:r>
              <a:rPr lang="en-US" dirty="0" err="1"/>
              <a:t>Rådet</a:t>
            </a:r>
            <a:r>
              <a:rPr lang="en-US" dirty="0"/>
              <a:t> </a:t>
            </a:r>
            <a:r>
              <a:rPr lang="en-US" dirty="0" err="1"/>
              <a:t>som</a:t>
            </a:r>
            <a:r>
              <a:rPr lang="en-US" dirty="0"/>
              <a:t> forum</a:t>
            </a:r>
          </a:p>
        </p:txBody>
      </p:sp>
      <p:pic>
        <p:nvPicPr>
          <p:cNvPr id="5" name="Platshållare för innehåll 4" descr="En bild som visar text, programvara, nummer, Datorikon&#10;&#10;AI-genererat innehåll kan vara felaktigt.">
            <a:extLst>
              <a:ext uri="{FF2B5EF4-FFF2-40B4-BE49-F238E27FC236}">
                <a16:creationId xmlns:a16="http://schemas.microsoft.com/office/drawing/2014/main" id="{FBE3A200-D1D4-56FE-0E27-D9104658921E}"/>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1056000" y="2162675"/>
            <a:ext cx="10080000" cy="3326399"/>
          </a:xfrm>
          <a:noFill/>
        </p:spPr>
      </p:pic>
    </p:spTree>
    <p:extLst>
      <p:ext uri="{BB962C8B-B14F-4D97-AF65-F5344CB8AC3E}">
        <p14:creationId xmlns:p14="http://schemas.microsoft.com/office/powerpoint/2010/main" val="716669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5BC9F2-B731-6179-D9A0-7F295A00DC9E}"/>
              </a:ext>
            </a:extLst>
          </p:cNvPr>
          <p:cNvSpPr>
            <a:spLocks noGrp="1"/>
          </p:cNvSpPr>
          <p:nvPr>
            <p:ph type="title"/>
          </p:nvPr>
        </p:nvSpPr>
        <p:spPr/>
        <p:txBody>
          <a:bodyPr/>
          <a:lstStyle/>
          <a:p>
            <a:r>
              <a:rPr lang="sv-SE" dirty="0"/>
              <a:t>Kommentarer gällande rådet som forum</a:t>
            </a:r>
          </a:p>
        </p:txBody>
      </p:sp>
      <p:sp>
        <p:nvSpPr>
          <p:cNvPr id="3" name="Platshållare för innehåll 2">
            <a:extLst>
              <a:ext uri="{FF2B5EF4-FFF2-40B4-BE49-F238E27FC236}">
                <a16:creationId xmlns:a16="http://schemas.microsoft.com/office/drawing/2014/main" id="{D5AD8D91-BB08-7E3B-D303-1713581AC318}"/>
              </a:ext>
            </a:extLst>
          </p:cNvPr>
          <p:cNvSpPr>
            <a:spLocks noGrp="1"/>
          </p:cNvSpPr>
          <p:nvPr>
            <p:ph sz="half" idx="1"/>
          </p:nvPr>
        </p:nvSpPr>
        <p:spPr/>
        <p:txBody>
          <a:bodyPr>
            <a:normAutofit/>
          </a:bodyPr>
          <a:lstStyle/>
          <a:p>
            <a:pPr marL="0" indent="0">
              <a:buNone/>
            </a:pPr>
            <a:r>
              <a:rPr lang="sv-SE" sz="3200" dirty="0"/>
              <a:t>Våra frågor tas väl om hand och hanteras snabbt. Lite svårare för oss sen att följa ärendena över tid.</a:t>
            </a:r>
          </a:p>
        </p:txBody>
      </p:sp>
      <p:sp>
        <p:nvSpPr>
          <p:cNvPr id="4" name="Platshållare för innehåll 3">
            <a:extLst>
              <a:ext uri="{FF2B5EF4-FFF2-40B4-BE49-F238E27FC236}">
                <a16:creationId xmlns:a16="http://schemas.microsoft.com/office/drawing/2014/main" id="{543FAC29-74A3-0DEC-29A7-96BEFB9F4025}"/>
              </a:ext>
            </a:extLst>
          </p:cNvPr>
          <p:cNvSpPr>
            <a:spLocks noGrp="1"/>
          </p:cNvSpPr>
          <p:nvPr>
            <p:ph sz="half" idx="2"/>
          </p:nvPr>
        </p:nvSpPr>
        <p:spPr/>
        <p:txBody>
          <a:bodyPr>
            <a:normAutofit/>
          </a:bodyPr>
          <a:lstStyle/>
          <a:p>
            <a:pPr marL="0" indent="0" algn="ctr">
              <a:buNone/>
            </a:pPr>
            <a:r>
              <a:rPr lang="sv-SE" sz="2800" dirty="0"/>
              <a:t>De frågor funktionsrättsrörelsen lyfter tas alltid upp på rådet.</a:t>
            </a:r>
          </a:p>
        </p:txBody>
      </p:sp>
    </p:spTree>
    <p:extLst>
      <p:ext uri="{BB962C8B-B14F-4D97-AF65-F5344CB8AC3E}">
        <p14:creationId xmlns:p14="http://schemas.microsoft.com/office/powerpoint/2010/main" val="4070516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920628-F32D-4B59-82A3-068B459839A7}"/>
              </a:ext>
            </a:extLst>
          </p:cNvPr>
          <p:cNvSpPr>
            <a:spLocks noGrp="1"/>
          </p:cNvSpPr>
          <p:nvPr>
            <p:ph type="ctrTitle"/>
          </p:nvPr>
        </p:nvSpPr>
        <p:spPr/>
        <p:txBody>
          <a:bodyPr/>
          <a:lstStyle/>
          <a:p>
            <a:r>
              <a:rPr lang="sv-SE" dirty="0"/>
              <a:t>Kommunikation brukardialog </a:t>
            </a:r>
          </a:p>
        </p:txBody>
      </p:sp>
      <p:sp>
        <p:nvSpPr>
          <p:cNvPr id="3" name="Platshållare för text 2">
            <a:extLst>
              <a:ext uri="{FF2B5EF4-FFF2-40B4-BE49-F238E27FC236}">
                <a16:creationId xmlns:a16="http://schemas.microsoft.com/office/drawing/2014/main" id="{87B3C079-A196-2242-C36E-5369EF7702DE}"/>
              </a:ext>
            </a:extLst>
          </p:cNvPr>
          <p:cNvSpPr>
            <a:spLocks noGrp="1"/>
          </p:cNvSpPr>
          <p:nvPr>
            <p:ph type="body" sz="quarter" idx="10"/>
          </p:nvPr>
        </p:nvSpPr>
        <p:spPr/>
        <p:txBody>
          <a:bodyPr/>
          <a:lstStyle/>
          <a:p>
            <a:endParaRPr lang="sv-SE"/>
          </a:p>
        </p:txBody>
      </p:sp>
      <p:sp>
        <p:nvSpPr>
          <p:cNvPr id="4" name="Platshållare för text 3">
            <a:extLst>
              <a:ext uri="{FF2B5EF4-FFF2-40B4-BE49-F238E27FC236}">
                <a16:creationId xmlns:a16="http://schemas.microsoft.com/office/drawing/2014/main" id="{A40B39DC-4B92-603F-D274-F9D4E826EADE}"/>
              </a:ext>
            </a:extLst>
          </p:cNvPr>
          <p:cNvSpPr>
            <a:spLocks noGrp="1"/>
          </p:cNvSpPr>
          <p:nvPr>
            <p:ph type="body" sz="quarter" idx="11"/>
          </p:nvPr>
        </p:nvSpPr>
        <p:spPr/>
        <p:txBody>
          <a:bodyPr/>
          <a:lstStyle/>
          <a:p>
            <a:endParaRPr lang="sv-SE"/>
          </a:p>
        </p:txBody>
      </p:sp>
    </p:spTree>
    <p:extLst>
      <p:ext uri="{BB962C8B-B14F-4D97-AF65-F5344CB8AC3E}">
        <p14:creationId xmlns:p14="http://schemas.microsoft.com/office/powerpoint/2010/main" val="1469813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EED4A6-691A-6E8A-E6EE-BB077F9A9603}"/>
              </a:ext>
            </a:extLst>
          </p:cNvPr>
          <p:cNvSpPr>
            <a:spLocks noGrp="1"/>
          </p:cNvSpPr>
          <p:nvPr>
            <p:ph type="title"/>
          </p:nvPr>
        </p:nvSpPr>
        <p:spPr/>
        <p:txBody>
          <a:bodyPr/>
          <a:lstStyle/>
          <a:p>
            <a:r>
              <a:rPr lang="sv-SE" dirty="0"/>
              <a:t>Utbildning för rådet</a:t>
            </a:r>
          </a:p>
        </p:txBody>
      </p:sp>
      <p:pic>
        <p:nvPicPr>
          <p:cNvPr id="5" name="Platshållare för innehåll 4" descr="En bild som visar text, programvara, Teckensnitt, Operativsystem&#10;&#10;AI-genererat innehåll kan vara felaktigt.">
            <a:extLst>
              <a:ext uri="{FF2B5EF4-FFF2-40B4-BE49-F238E27FC236}">
                <a16:creationId xmlns:a16="http://schemas.microsoft.com/office/drawing/2014/main" id="{C8448A67-20C3-D039-213F-F5D9E7AD4C39}"/>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1853982" y="2441504"/>
            <a:ext cx="8484036" cy="2768742"/>
          </a:xfrm>
        </p:spPr>
      </p:pic>
    </p:spTree>
    <p:extLst>
      <p:ext uri="{BB962C8B-B14F-4D97-AF65-F5344CB8AC3E}">
        <p14:creationId xmlns:p14="http://schemas.microsoft.com/office/powerpoint/2010/main" val="1511545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070F5-9780-649C-FE1E-5C0E02376C20}"/>
              </a:ext>
            </a:extLst>
          </p:cNvPr>
          <p:cNvSpPr>
            <a:spLocks noGrp="1"/>
          </p:cNvSpPr>
          <p:nvPr>
            <p:ph type="title"/>
          </p:nvPr>
        </p:nvSpPr>
        <p:spPr/>
        <p:txBody>
          <a:bodyPr/>
          <a:lstStyle/>
          <a:p>
            <a:r>
              <a:rPr lang="sv-SE" dirty="0"/>
              <a:t>Kommentarer gällande utbildning</a:t>
            </a:r>
          </a:p>
        </p:txBody>
      </p:sp>
      <p:sp>
        <p:nvSpPr>
          <p:cNvPr id="3" name="Platshållare för bild 2">
            <a:extLst>
              <a:ext uri="{FF2B5EF4-FFF2-40B4-BE49-F238E27FC236}">
                <a16:creationId xmlns:a16="http://schemas.microsoft.com/office/drawing/2014/main" id="{D30106F3-618E-ECAF-B469-51EA3E7BA9BA}"/>
              </a:ext>
            </a:extLst>
          </p:cNvPr>
          <p:cNvSpPr>
            <a:spLocks noGrp="1"/>
          </p:cNvSpPr>
          <p:nvPr>
            <p:ph type="pic" idx="1"/>
          </p:nvPr>
        </p:nvSpPr>
        <p:spPr>
          <a:xfrm>
            <a:off x="407988" y="1738313"/>
            <a:ext cx="3600000" cy="862012"/>
          </a:xfrm>
        </p:spPr>
        <p:txBody>
          <a:bodyPr/>
          <a:lstStyle/>
          <a:p>
            <a:endParaRPr lang="sv-SE"/>
          </a:p>
        </p:txBody>
      </p:sp>
      <p:sp>
        <p:nvSpPr>
          <p:cNvPr id="4" name="Platshållare för text 3">
            <a:extLst>
              <a:ext uri="{FF2B5EF4-FFF2-40B4-BE49-F238E27FC236}">
                <a16:creationId xmlns:a16="http://schemas.microsoft.com/office/drawing/2014/main" id="{536716F4-198C-5907-9EDF-39CF04CF4DFB}"/>
              </a:ext>
            </a:extLst>
          </p:cNvPr>
          <p:cNvSpPr>
            <a:spLocks noGrp="1"/>
          </p:cNvSpPr>
          <p:nvPr>
            <p:ph type="body" sz="half" idx="2"/>
          </p:nvPr>
        </p:nvSpPr>
        <p:spPr>
          <a:xfrm>
            <a:off x="407988" y="3429000"/>
            <a:ext cx="3600000" cy="2484438"/>
          </a:xfrm>
        </p:spPr>
        <p:txBody>
          <a:bodyPr>
            <a:normAutofit/>
          </a:bodyPr>
          <a:lstStyle/>
          <a:p>
            <a:r>
              <a:rPr lang="sv-SE" sz="2000" dirty="0"/>
              <a:t>Hade varit bra med någon form av utbildning/info inför ny mandatperiod för alla i rådet (nämndens, </a:t>
            </a:r>
            <a:r>
              <a:rPr lang="sv-SE" sz="2000" dirty="0" err="1"/>
              <a:t>fumktionsrättsrörelsen</a:t>
            </a:r>
            <a:r>
              <a:rPr lang="sv-SE" sz="2000" dirty="0"/>
              <a:t> och förvaltningens representanter)</a:t>
            </a:r>
          </a:p>
        </p:txBody>
      </p:sp>
      <p:sp>
        <p:nvSpPr>
          <p:cNvPr id="5" name="Platshållare för bild 4">
            <a:extLst>
              <a:ext uri="{FF2B5EF4-FFF2-40B4-BE49-F238E27FC236}">
                <a16:creationId xmlns:a16="http://schemas.microsoft.com/office/drawing/2014/main" id="{A2979B09-048D-6C9F-4C85-CC3FB2591D97}"/>
              </a:ext>
            </a:extLst>
          </p:cNvPr>
          <p:cNvSpPr>
            <a:spLocks noGrp="1"/>
          </p:cNvSpPr>
          <p:nvPr>
            <p:ph type="pic" idx="12"/>
          </p:nvPr>
        </p:nvSpPr>
        <p:spPr>
          <a:xfrm>
            <a:off x="4296000" y="1738313"/>
            <a:ext cx="3600000" cy="862012"/>
          </a:xfrm>
        </p:spPr>
        <p:txBody>
          <a:bodyPr/>
          <a:lstStyle/>
          <a:p>
            <a:endParaRPr lang="sv-SE" dirty="0"/>
          </a:p>
        </p:txBody>
      </p:sp>
      <p:sp>
        <p:nvSpPr>
          <p:cNvPr id="6" name="Platshållare för text 5">
            <a:extLst>
              <a:ext uri="{FF2B5EF4-FFF2-40B4-BE49-F238E27FC236}">
                <a16:creationId xmlns:a16="http://schemas.microsoft.com/office/drawing/2014/main" id="{C4D25FFB-F904-457A-A4BD-F8944C394BCF}"/>
              </a:ext>
            </a:extLst>
          </p:cNvPr>
          <p:cNvSpPr>
            <a:spLocks noGrp="1"/>
          </p:cNvSpPr>
          <p:nvPr>
            <p:ph type="body" sz="half" idx="15"/>
          </p:nvPr>
        </p:nvSpPr>
        <p:spPr>
          <a:xfrm>
            <a:off x="4296000" y="2886076"/>
            <a:ext cx="3600000" cy="1843088"/>
          </a:xfrm>
        </p:spPr>
        <p:txBody>
          <a:bodyPr>
            <a:normAutofit/>
          </a:bodyPr>
          <a:lstStyle/>
          <a:p>
            <a:pPr algn="ctr"/>
            <a:r>
              <a:rPr lang="sv-SE" sz="1800" dirty="0"/>
              <a:t>Hade varit en fördel och kanske förenklat dialog mellan civilsamhälle och förvaltning/nämnd att uppdrag och förväntningar förtydligas.</a:t>
            </a:r>
          </a:p>
        </p:txBody>
      </p:sp>
      <p:sp>
        <p:nvSpPr>
          <p:cNvPr id="7" name="Platshållare för bild 6">
            <a:extLst>
              <a:ext uri="{FF2B5EF4-FFF2-40B4-BE49-F238E27FC236}">
                <a16:creationId xmlns:a16="http://schemas.microsoft.com/office/drawing/2014/main" id="{1589C94C-929D-6D4B-7B5C-8CC53618CB34}"/>
              </a:ext>
            </a:extLst>
          </p:cNvPr>
          <p:cNvSpPr>
            <a:spLocks noGrp="1"/>
          </p:cNvSpPr>
          <p:nvPr>
            <p:ph type="pic" idx="13"/>
          </p:nvPr>
        </p:nvSpPr>
        <p:spPr>
          <a:xfrm>
            <a:off x="8184013" y="1738313"/>
            <a:ext cx="3600000" cy="962025"/>
          </a:xfrm>
        </p:spPr>
        <p:txBody>
          <a:bodyPr/>
          <a:lstStyle/>
          <a:p>
            <a:endParaRPr lang="sv-SE"/>
          </a:p>
        </p:txBody>
      </p:sp>
      <p:sp>
        <p:nvSpPr>
          <p:cNvPr id="8" name="Platshållare för text 7">
            <a:extLst>
              <a:ext uri="{FF2B5EF4-FFF2-40B4-BE49-F238E27FC236}">
                <a16:creationId xmlns:a16="http://schemas.microsoft.com/office/drawing/2014/main" id="{ADC53363-E855-C490-F7D6-E119EB7E1376}"/>
              </a:ext>
            </a:extLst>
          </p:cNvPr>
          <p:cNvSpPr>
            <a:spLocks noGrp="1"/>
          </p:cNvSpPr>
          <p:nvPr>
            <p:ph type="body" sz="half" idx="14"/>
          </p:nvPr>
        </p:nvSpPr>
        <p:spPr>
          <a:xfrm>
            <a:off x="7896000" y="4500748"/>
            <a:ext cx="4062452" cy="1662546"/>
          </a:xfrm>
        </p:spPr>
        <p:txBody>
          <a:bodyPr/>
          <a:lstStyle/>
          <a:p>
            <a:pPr algn="r"/>
            <a:r>
              <a:rPr lang="sv-SE" sz="2000" dirty="0"/>
              <a:t>Vi har pratat om en utbildning om hur staden är organiserad och rådets funktion i relation till det. Det vore bra om det blev a</a:t>
            </a:r>
            <a:r>
              <a:rPr lang="sv-SE" dirty="0"/>
              <a:t>v.</a:t>
            </a:r>
          </a:p>
        </p:txBody>
      </p:sp>
    </p:spTree>
    <p:extLst>
      <p:ext uri="{BB962C8B-B14F-4D97-AF65-F5344CB8AC3E}">
        <p14:creationId xmlns:p14="http://schemas.microsoft.com/office/powerpoint/2010/main" val="2085359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BF85-F0EF-B0A0-B0EF-714FDD2C08DB}"/>
              </a:ext>
            </a:extLst>
          </p:cNvPr>
          <p:cNvSpPr>
            <a:spLocks noGrp="1"/>
          </p:cNvSpPr>
          <p:nvPr>
            <p:ph type="title"/>
          </p:nvPr>
        </p:nvSpPr>
        <p:spPr/>
        <p:txBody>
          <a:bodyPr/>
          <a:lstStyle/>
          <a:p>
            <a:r>
              <a:rPr lang="sv-SE" dirty="0"/>
              <a:t>Praktiskt kring rådet</a:t>
            </a:r>
          </a:p>
        </p:txBody>
      </p:sp>
      <p:pic>
        <p:nvPicPr>
          <p:cNvPr id="5" name="Platshållare för innehåll 4" descr="En bild som visar text, skärmbild, Teckensnitt, programvara&#10;&#10;AI-genererat innehåll kan vara felaktigt.">
            <a:extLst>
              <a:ext uri="{FF2B5EF4-FFF2-40B4-BE49-F238E27FC236}">
                <a16:creationId xmlns:a16="http://schemas.microsoft.com/office/drawing/2014/main" id="{055232AB-40A5-618D-8530-5458D675EB27}"/>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1857157" y="2463730"/>
            <a:ext cx="8477686" cy="2724290"/>
          </a:xfrm>
        </p:spPr>
      </p:pic>
    </p:spTree>
    <p:extLst>
      <p:ext uri="{BB962C8B-B14F-4D97-AF65-F5344CB8AC3E}">
        <p14:creationId xmlns:p14="http://schemas.microsoft.com/office/powerpoint/2010/main" val="3193014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65DDEE-AECB-769C-5AA2-34316B176319}"/>
              </a:ext>
            </a:extLst>
          </p:cNvPr>
          <p:cNvSpPr>
            <a:spLocks noGrp="1"/>
          </p:cNvSpPr>
          <p:nvPr>
            <p:ph type="title"/>
          </p:nvPr>
        </p:nvSpPr>
        <p:spPr/>
        <p:txBody>
          <a:bodyPr/>
          <a:lstStyle/>
          <a:p>
            <a:r>
              <a:rPr lang="sv-SE" dirty="0"/>
              <a:t>Kommentar gällande praktiskt för rådet</a:t>
            </a:r>
          </a:p>
        </p:txBody>
      </p:sp>
      <p:sp>
        <p:nvSpPr>
          <p:cNvPr id="3" name="Platshållare för text 2">
            <a:extLst>
              <a:ext uri="{FF2B5EF4-FFF2-40B4-BE49-F238E27FC236}">
                <a16:creationId xmlns:a16="http://schemas.microsoft.com/office/drawing/2014/main" id="{CA47A97D-DD87-DE38-DDEF-8ACD4743C963}"/>
              </a:ext>
            </a:extLst>
          </p:cNvPr>
          <p:cNvSpPr>
            <a:spLocks noGrp="1"/>
          </p:cNvSpPr>
          <p:nvPr>
            <p:ph type="body" idx="1"/>
          </p:nvPr>
        </p:nvSpPr>
        <p:spPr>
          <a:xfrm>
            <a:off x="407988" y="1588563"/>
            <a:ext cx="5278080" cy="1326088"/>
          </a:xfrm>
        </p:spPr>
        <p:txBody>
          <a:bodyPr/>
          <a:lstStyle/>
          <a:p>
            <a:r>
              <a:rPr lang="sv-SE" b="0" dirty="0"/>
              <a:t>Hade varit önskvärt att få presentationer och protokoll senast tillsammans med kallelse till mötet.</a:t>
            </a:r>
            <a:endParaRPr lang="sv-SE" dirty="0"/>
          </a:p>
        </p:txBody>
      </p:sp>
      <p:sp>
        <p:nvSpPr>
          <p:cNvPr id="4" name="Platshållare för innehåll 3">
            <a:extLst>
              <a:ext uri="{FF2B5EF4-FFF2-40B4-BE49-F238E27FC236}">
                <a16:creationId xmlns:a16="http://schemas.microsoft.com/office/drawing/2014/main" id="{CF4CF6C1-AFB6-0032-AD25-31F3E66874D5}"/>
              </a:ext>
            </a:extLst>
          </p:cNvPr>
          <p:cNvSpPr>
            <a:spLocks noGrp="1"/>
          </p:cNvSpPr>
          <p:nvPr>
            <p:ph sz="half" idx="2"/>
          </p:nvPr>
        </p:nvSpPr>
        <p:spPr>
          <a:xfrm>
            <a:off x="407987" y="3123211"/>
            <a:ext cx="7227847" cy="2682504"/>
          </a:xfrm>
        </p:spPr>
        <p:txBody>
          <a:bodyPr>
            <a:normAutofit fontScale="92500" lnSpcReduction="10000"/>
          </a:bodyPr>
          <a:lstStyle/>
          <a:p>
            <a:pPr marL="0" indent="0">
              <a:buNone/>
            </a:pPr>
            <a:r>
              <a:rPr lang="sv-SE" dirty="0"/>
              <a:t>Jag skulle gärna vilja se att handlingar skickas ut i ett mejl och att handlingarna är tillgängliga. Det innebär att de är läsbara för oss som använder talsyntes. Bildspel är tyvärr svåra att gå igenom och förstå. Ett tips är att det går att syntolka bilder numera med AI. Något annat som behöver fungera är att det är svårt att höra vad folk säger ibland. Ordförandeskapet måste säkerställa att deltagarna pratar i mikrofon ordentligt och att det görs tydligt. En annan sak är att veta vem som talar. Det är viktigt att man säger sitt namn och gärna förening eller parti.</a:t>
            </a:r>
          </a:p>
        </p:txBody>
      </p:sp>
      <p:sp>
        <p:nvSpPr>
          <p:cNvPr id="5" name="Platshållare för text 4">
            <a:extLst>
              <a:ext uri="{FF2B5EF4-FFF2-40B4-BE49-F238E27FC236}">
                <a16:creationId xmlns:a16="http://schemas.microsoft.com/office/drawing/2014/main" id="{CE84E304-4DA0-45BE-2DFB-D1F5862112AB}"/>
              </a:ext>
            </a:extLst>
          </p:cNvPr>
          <p:cNvSpPr>
            <a:spLocks noGrp="1"/>
          </p:cNvSpPr>
          <p:nvPr>
            <p:ph type="body" sz="quarter" idx="3"/>
          </p:nvPr>
        </p:nvSpPr>
        <p:spPr>
          <a:xfrm>
            <a:off x="7077694" y="1591384"/>
            <a:ext cx="4634306" cy="2019531"/>
          </a:xfrm>
        </p:spPr>
        <p:txBody>
          <a:bodyPr/>
          <a:lstStyle/>
          <a:p>
            <a:r>
              <a:rPr lang="sv-SE" b="0" dirty="0"/>
              <a:t>Personligen tycker jag att de fysiska mötena ger mer och de blir mer dialog och inte monolog som det lätt blir när man kör möten digitalt . Så fler sådana</a:t>
            </a:r>
            <a:endParaRPr lang="sv-SE" dirty="0"/>
          </a:p>
        </p:txBody>
      </p:sp>
      <p:sp>
        <p:nvSpPr>
          <p:cNvPr id="6" name="Platshållare för innehåll 5">
            <a:extLst>
              <a:ext uri="{FF2B5EF4-FFF2-40B4-BE49-F238E27FC236}">
                <a16:creationId xmlns:a16="http://schemas.microsoft.com/office/drawing/2014/main" id="{6D2B854C-4D50-2C9C-30DB-7ED2AF66E929}"/>
              </a:ext>
            </a:extLst>
          </p:cNvPr>
          <p:cNvSpPr>
            <a:spLocks noGrp="1"/>
          </p:cNvSpPr>
          <p:nvPr>
            <p:ph sz="quarter" idx="4"/>
          </p:nvPr>
        </p:nvSpPr>
        <p:spPr>
          <a:xfrm>
            <a:off x="8930244" y="3610915"/>
            <a:ext cx="2781756" cy="3003641"/>
          </a:xfrm>
        </p:spPr>
        <p:txBody>
          <a:bodyPr>
            <a:normAutofit/>
          </a:bodyPr>
          <a:lstStyle/>
          <a:p>
            <a:pPr marL="0" indent="0">
              <a:buNone/>
            </a:pPr>
            <a:r>
              <a:rPr lang="sv-SE" sz="2800" dirty="0"/>
              <a:t>Vet att det är svårt ibland men det hade varit bra med underlag i god tid innan mötet.</a:t>
            </a:r>
          </a:p>
        </p:txBody>
      </p:sp>
    </p:spTree>
    <p:extLst>
      <p:ext uri="{BB962C8B-B14F-4D97-AF65-F5344CB8AC3E}">
        <p14:creationId xmlns:p14="http://schemas.microsoft.com/office/powerpoint/2010/main" val="45708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8D54D-886B-4971-A9A3-2002F0A3572B}"/>
              </a:ext>
            </a:extLst>
          </p:cNvPr>
          <p:cNvSpPr>
            <a:spLocks noGrp="1"/>
          </p:cNvSpPr>
          <p:nvPr>
            <p:ph type="ctrTitle"/>
          </p:nvPr>
        </p:nvSpPr>
        <p:spPr>
          <a:xfrm>
            <a:off x="1528841" y="2410691"/>
            <a:ext cx="9818032" cy="1343947"/>
          </a:xfrm>
        </p:spPr>
        <p:txBody>
          <a:bodyPr/>
          <a:lstStyle/>
          <a:p>
            <a:br>
              <a:rPr lang="sv-SE" sz="5400" b="1" dirty="0">
                <a:effectLst/>
                <a:ea typeface="MS PGothic" panose="020B0600070205080204" pitchFamily="34" charset="-128"/>
                <a:cs typeface="Arial" panose="020B0604020202020204" pitchFamily="34" charset="0"/>
              </a:rPr>
            </a:br>
            <a:r>
              <a:rPr lang="sv-SE" sz="5400" dirty="0">
                <a:ea typeface="MS PGothic" panose="020B0600070205080204" pitchFamily="34" charset="-128"/>
                <a:cs typeface="Arial" panose="020B0604020202020204" pitchFamily="34" charset="0"/>
              </a:rPr>
              <a:t>10</a:t>
            </a:r>
            <a:r>
              <a:rPr lang="sv-SE" b="1" dirty="0">
                <a:effectLst/>
                <a:ea typeface="MS PGothic" panose="020B0600070205080204" pitchFamily="34" charset="-128"/>
                <a:cs typeface="Arial" panose="020B0604020202020204" pitchFamily="34" charset="0"/>
              </a:rPr>
              <a:t>. </a:t>
            </a:r>
            <a:r>
              <a:rPr lang="sv-SE" dirty="0"/>
              <a:t>Information och dialog om bidrag till civilsamhällets organisationer inom funktionshinderområdet 2026 </a:t>
            </a:r>
            <a:br>
              <a:rPr lang="sv-SE" dirty="0"/>
            </a:br>
            <a:r>
              <a:rPr lang="sv-SE" b="1" dirty="0">
                <a:effectLst/>
                <a:ea typeface="MS PGothic" panose="020B0600070205080204" pitchFamily="34" charset="-128"/>
                <a:cs typeface="Arial" panose="020B0604020202020204" pitchFamily="34" charset="0"/>
              </a:rPr>
              <a:t> </a:t>
            </a:r>
            <a:br>
              <a:rPr lang="sv-SE" sz="3200" b="1" dirty="0">
                <a:effectLst/>
                <a:ea typeface="MS PGothic" panose="020B0600070205080204" pitchFamily="34" charset="-128"/>
                <a:cs typeface="Arial" panose="020B0604020202020204" pitchFamily="34" charset="0"/>
              </a:rPr>
            </a:br>
            <a:br>
              <a:rPr lang="sv-SE" sz="3200" b="1" dirty="0">
                <a:effectLst/>
                <a:ea typeface="MS PGothic" panose="020B0600070205080204" pitchFamily="34" charset="-128"/>
                <a:cs typeface="Arial" panose="020B0604020202020204" pitchFamily="34" charset="0"/>
              </a:rPr>
            </a:br>
            <a:br>
              <a:rPr lang="sv-SE" sz="1800" b="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Tree>
    <p:extLst>
      <p:ext uri="{BB962C8B-B14F-4D97-AF65-F5344CB8AC3E}">
        <p14:creationId xmlns:p14="http://schemas.microsoft.com/office/powerpoint/2010/main" val="2393772029"/>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a:extLst>
              <a:ext uri="{FF2B5EF4-FFF2-40B4-BE49-F238E27FC236}">
                <a16:creationId xmlns:a16="http://schemas.microsoft.com/office/drawing/2014/main" id="{BA28D43E-02E3-4EA1-BA57-AAC9E10A754E}"/>
              </a:ext>
            </a:extLst>
          </p:cNvPr>
          <p:cNvSpPr>
            <a:spLocks noGrp="1"/>
          </p:cNvSpPr>
          <p:nvPr>
            <p:ph type="ctrTitle"/>
          </p:nvPr>
        </p:nvSpPr>
        <p:spPr>
          <a:xfrm>
            <a:off x="1731696" y="2626153"/>
            <a:ext cx="8728608" cy="1152745"/>
          </a:xfrm>
        </p:spPr>
        <p:txBody>
          <a:bodyPr/>
          <a:lstStyle/>
          <a:p>
            <a:r>
              <a:rPr lang="sv-SE" sz="4000" kern="1200" dirty="0"/>
              <a:t>Föreningsbidrag till civilsamhällets organisationer </a:t>
            </a:r>
            <a:br>
              <a:rPr lang="sv-SE" sz="4000" kern="1200" dirty="0"/>
            </a:br>
            <a:r>
              <a:rPr lang="sv-SE" sz="4000" kern="1200" dirty="0"/>
              <a:t>inom funktionshinderområdet 2026</a:t>
            </a:r>
            <a:endParaRPr lang="sv-SE" sz="4000" dirty="0"/>
          </a:p>
        </p:txBody>
      </p:sp>
      <p:sp>
        <p:nvSpPr>
          <p:cNvPr id="6" name="Platshållare för text 5">
            <a:extLst>
              <a:ext uri="{FF2B5EF4-FFF2-40B4-BE49-F238E27FC236}">
                <a16:creationId xmlns:a16="http://schemas.microsoft.com/office/drawing/2014/main" id="{02EAC84D-28CA-470B-9907-D33B2DD24665}"/>
              </a:ext>
            </a:extLst>
          </p:cNvPr>
          <p:cNvSpPr>
            <a:spLocks noGrp="1"/>
          </p:cNvSpPr>
          <p:nvPr>
            <p:ph type="body" sz="quarter" idx="10"/>
          </p:nvPr>
        </p:nvSpPr>
        <p:spPr>
          <a:xfrm>
            <a:off x="1731696" y="4282751"/>
            <a:ext cx="8728608" cy="323886"/>
          </a:xfrm>
        </p:spPr>
        <p:txBody>
          <a:bodyPr/>
          <a:lstStyle/>
          <a:p>
            <a:r>
              <a:rPr lang="sv-SE" dirty="0"/>
              <a:t>Rådet för funktionsstödsfrågor 4 dec 2025</a:t>
            </a:r>
          </a:p>
        </p:txBody>
      </p:sp>
      <p:sp>
        <p:nvSpPr>
          <p:cNvPr id="2" name="Platshållare för text 1">
            <a:extLst>
              <a:ext uri="{FF2B5EF4-FFF2-40B4-BE49-F238E27FC236}">
                <a16:creationId xmlns:a16="http://schemas.microsoft.com/office/drawing/2014/main" id="{CB031395-FF2F-4EB1-A5C1-B7F518D019D8}"/>
              </a:ext>
            </a:extLst>
          </p:cNvPr>
          <p:cNvSpPr>
            <a:spLocks noGrp="1"/>
          </p:cNvSpPr>
          <p:nvPr>
            <p:ph type="body" sz="quarter" idx="11"/>
          </p:nvPr>
        </p:nvSpPr>
        <p:spPr/>
        <p:txBody>
          <a:bodyPr/>
          <a:lstStyle/>
          <a:p>
            <a:r>
              <a:rPr lang="sv-SE" dirty="0"/>
              <a:t>Christina Matsdotter</a:t>
            </a:r>
          </a:p>
        </p:txBody>
      </p:sp>
    </p:spTree>
    <p:extLst>
      <p:ext uri="{BB962C8B-B14F-4D97-AF65-F5344CB8AC3E}">
        <p14:creationId xmlns:p14="http://schemas.microsoft.com/office/powerpoint/2010/main" val="942563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70814-88A5-0394-956B-F4D0BA98D02F}"/>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E472907-4BC4-8AF1-8695-7A7674A1482E}"/>
              </a:ext>
            </a:extLst>
          </p:cNvPr>
          <p:cNvSpPr>
            <a:spLocks noGrp="1"/>
          </p:cNvSpPr>
          <p:nvPr>
            <p:ph type="title"/>
          </p:nvPr>
        </p:nvSpPr>
        <p:spPr/>
        <p:txBody>
          <a:bodyPr>
            <a:noAutofit/>
          </a:bodyPr>
          <a:lstStyle/>
          <a:p>
            <a:r>
              <a:rPr kumimoji="0" lang="sv-SE" i="0" u="none" strike="noStrike" kern="1200" cap="none" spc="0" normalizeH="0" baseline="0" noProof="0" dirty="0">
                <a:ln>
                  <a:noFill/>
                </a:ln>
                <a:solidFill>
                  <a:prstClr val="black"/>
                </a:solidFill>
                <a:effectLst/>
                <a:uLnTx/>
                <a:uFillTx/>
                <a:ea typeface="+mj-ea"/>
                <a:cs typeface="+mj-cs"/>
              </a:rPr>
              <a:t>Bakgrund</a:t>
            </a:r>
            <a:endParaRPr lang="sv-SE" dirty="0"/>
          </a:p>
        </p:txBody>
      </p:sp>
      <p:sp>
        <p:nvSpPr>
          <p:cNvPr id="3" name="Platshållare för innehåll 2">
            <a:extLst>
              <a:ext uri="{FF2B5EF4-FFF2-40B4-BE49-F238E27FC236}">
                <a16:creationId xmlns:a16="http://schemas.microsoft.com/office/drawing/2014/main" id="{6BFBF680-C982-764E-E021-7B6B48AC71E3}"/>
              </a:ext>
            </a:extLst>
          </p:cNvPr>
          <p:cNvSpPr>
            <a:spLocks noGrp="1"/>
          </p:cNvSpPr>
          <p:nvPr>
            <p:ph idx="11"/>
          </p:nvPr>
        </p:nvSpPr>
        <p:spPr>
          <a:xfrm>
            <a:off x="653204" y="1141772"/>
            <a:ext cx="10647680" cy="4978400"/>
          </a:xfrm>
        </p:spPr>
        <p:txBody>
          <a:bodyPr>
            <a:normAutofit/>
          </a:bodyPr>
          <a:lstStyle/>
          <a:p>
            <a:pPr marL="0" indent="0" defTabSz="914400">
              <a:lnSpc>
                <a:spcPct val="90000"/>
              </a:lnSpc>
              <a:spcBef>
                <a:spcPts val="1000"/>
              </a:spcBef>
              <a:spcAft>
                <a:spcPts val="0"/>
              </a:spcAft>
              <a:buNone/>
              <a:defRPr/>
            </a:pPr>
            <a:r>
              <a:rPr lang="sv-SE" dirty="0">
                <a:solidFill>
                  <a:prstClr val="black"/>
                </a:solidFill>
              </a:rPr>
              <a:t>Enligt nämndens reglemente ansvarar nämnden för handläggning av föreningsbidrag inom verksamhetsområdet, i de fall ansvaret inte ligger på annan nämnd. 	</a:t>
            </a:r>
            <a:br>
              <a:rPr lang="sv-SE" dirty="0">
                <a:solidFill>
                  <a:prstClr val="black"/>
                </a:solidFill>
              </a:rPr>
            </a:br>
            <a:br>
              <a:rPr lang="sv-SE" dirty="0">
                <a:solidFill>
                  <a:prstClr val="black"/>
                </a:solidFill>
              </a:rPr>
            </a:br>
            <a:r>
              <a:rPr lang="sv-SE" dirty="0">
                <a:solidFill>
                  <a:prstClr val="black"/>
                </a:solidFill>
              </a:rPr>
              <a:t>Nämnden ger stöd enligt nämndens anvisning för föreningsbidrag  till organisationer inom funktionshinderområdet som: </a:t>
            </a:r>
            <a:br>
              <a:rPr lang="sv-SE" dirty="0">
                <a:solidFill>
                  <a:prstClr val="black"/>
                </a:solidFill>
              </a:rPr>
            </a:br>
            <a:endParaRPr kumimoji="0" lang="sv-SE" b="0" i="0" u="none" strike="noStrike" kern="1200" cap="none" spc="0" normalizeH="0" baseline="0" noProof="0" dirty="0">
              <a:ln>
                <a:noFill/>
              </a:ln>
              <a:solidFill>
                <a:prstClr val="black"/>
              </a:solidFill>
              <a:effectLst/>
              <a:uLnTx/>
              <a:uFillTx/>
              <a:ea typeface="+mn-ea"/>
              <a:cs typeface="+mn-cs"/>
            </a:endParaRPr>
          </a:p>
          <a:p>
            <a:pPr lvl="0"/>
            <a:r>
              <a:rPr lang="sv-SE" dirty="0"/>
              <a:t>organisationer som arbetar för att stärka mer jämlika levnadsvillkor i samhället genom förebyggande eller främjande verksamhet</a:t>
            </a:r>
          </a:p>
          <a:p>
            <a:pPr lvl="0"/>
            <a:r>
              <a:rPr lang="sv-SE" dirty="0"/>
              <a:t>organisationer som bedriver intressepolitiskt och opinionsbildande arbete samt sprider kunskap för att förbättra för sina respektive grupper</a:t>
            </a:r>
          </a:p>
          <a:p>
            <a:pPr lvl="0"/>
            <a:r>
              <a:rPr lang="sv-SE" dirty="0"/>
              <a:t>organisationer som bedriver medlemsvårdande verksamhet</a:t>
            </a:r>
          </a:p>
          <a:p>
            <a:pPr lvl="0"/>
            <a:r>
              <a:rPr lang="sv-SE" dirty="0"/>
              <a:t>organisationer var verksamhet innebär stöd till anhörig till personer med funktionsnedsättningar</a:t>
            </a:r>
          </a:p>
          <a:p>
            <a:endParaRPr lang="sv-SE" dirty="0"/>
          </a:p>
        </p:txBody>
      </p:sp>
    </p:spTree>
    <p:extLst>
      <p:ext uri="{BB962C8B-B14F-4D97-AF65-F5344CB8AC3E}">
        <p14:creationId xmlns:p14="http://schemas.microsoft.com/office/powerpoint/2010/main" val="2777230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7B21B2-2BA0-415B-9146-2398436E653F}"/>
              </a:ext>
            </a:extLst>
          </p:cNvPr>
          <p:cNvSpPr>
            <a:spLocks noGrp="1"/>
          </p:cNvSpPr>
          <p:nvPr>
            <p:ph type="title"/>
          </p:nvPr>
        </p:nvSpPr>
        <p:spPr/>
        <p:txBody>
          <a:bodyPr anchor="ctr">
            <a:normAutofit/>
          </a:bodyPr>
          <a:lstStyle/>
          <a:p>
            <a:r>
              <a:rPr kumimoji="0" lang="sv-SE" b="0" i="0" u="none" strike="noStrike" kern="1200" cap="none" spc="0" normalizeH="0" baseline="0" noProof="0" dirty="0">
                <a:ln>
                  <a:noFill/>
                </a:ln>
                <a:effectLst/>
                <a:uLnTx/>
                <a:uFillTx/>
              </a:rPr>
              <a:t> Verksamhetsbidrag</a:t>
            </a:r>
            <a:endParaRPr lang="sv-SE" dirty="0"/>
          </a:p>
        </p:txBody>
      </p:sp>
      <p:sp>
        <p:nvSpPr>
          <p:cNvPr id="3" name="Platshållare för innehåll 2">
            <a:extLst>
              <a:ext uri="{FF2B5EF4-FFF2-40B4-BE49-F238E27FC236}">
                <a16:creationId xmlns:a16="http://schemas.microsoft.com/office/drawing/2014/main" id="{68F8894B-AB2A-470F-A239-ACE48701E979}"/>
              </a:ext>
            </a:extLst>
          </p:cNvPr>
          <p:cNvSpPr>
            <a:spLocks noGrp="1"/>
          </p:cNvSpPr>
          <p:nvPr>
            <p:ph sz="half" idx="10"/>
          </p:nvPr>
        </p:nvSpPr>
        <p:spPr>
          <a:xfrm>
            <a:off x="737005" y="1462408"/>
            <a:ext cx="7401155" cy="4194629"/>
          </a:xfrm>
        </p:spPr>
        <p:txBody>
          <a:bodyPr>
            <a:normAutofit/>
          </a:bodyPr>
          <a:lstStyle/>
          <a:p>
            <a:pPr marR="0" lvl="0" defTabSz="914400" rtl="0" eaLnBrk="1" fontAlgn="auto" latinLnBrk="0" hangingPunct="1">
              <a:spcBef>
                <a:spcPts val="1000"/>
              </a:spcBef>
              <a:spcAft>
                <a:spcPts val="0"/>
              </a:spcAft>
              <a:buClrTx/>
              <a:buSzTx/>
              <a:tabLst/>
              <a:defRPr/>
            </a:pPr>
            <a:r>
              <a:rPr kumimoji="0" lang="sv-SE" b="0" i="0" u="none" strike="noStrike" kern="1200" cap="none" spc="0" normalizeH="0" baseline="0" noProof="0" dirty="0">
                <a:ln>
                  <a:noFill/>
                </a:ln>
                <a:effectLst/>
                <a:uLnTx/>
                <a:uFillTx/>
              </a:rPr>
              <a:t>Verksamhetsbidraget är ett ekonomiskt stöd till organisationernas grundläggande verksamhet och bidraget ska ges för att underlätta kontinuitet och långsiktighet i organisationernas planering.</a:t>
            </a:r>
            <a:br>
              <a:rPr kumimoji="0" lang="sv-SE" b="0" i="0" u="none" strike="noStrike" kern="1200" cap="none" spc="0" normalizeH="0" baseline="0" noProof="0" dirty="0">
                <a:ln>
                  <a:noFill/>
                </a:ln>
                <a:effectLst/>
                <a:uLnTx/>
                <a:uFillTx/>
              </a:rPr>
            </a:br>
            <a:endParaRPr kumimoji="0" lang="sv-SE" b="0" i="0" u="none" strike="noStrike" kern="1200" cap="none" spc="0" normalizeH="0" baseline="0" noProof="0" dirty="0">
              <a:ln>
                <a:noFill/>
              </a:ln>
              <a:effectLst/>
              <a:uLnTx/>
              <a:uFillTx/>
            </a:endParaRPr>
          </a:p>
          <a:p>
            <a:pPr marR="0" lvl="0" defTabSz="914400" rtl="0" eaLnBrk="1" fontAlgn="auto" latinLnBrk="0" hangingPunct="1">
              <a:spcBef>
                <a:spcPts val="1000"/>
              </a:spcBef>
              <a:spcAft>
                <a:spcPts val="0"/>
              </a:spcAft>
              <a:buClrTx/>
              <a:buSzTx/>
              <a:tabLst/>
              <a:defRPr/>
            </a:pPr>
            <a:r>
              <a:rPr kumimoji="0" lang="sv-SE" b="0" i="0" u="none" strike="noStrike" kern="1200" cap="none" spc="0" normalizeH="0" baseline="0" noProof="0" dirty="0">
                <a:ln>
                  <a:noFill/>
                </a:ln>
                <a:effectLst/>
                <a:uLnTx/>
                <a:uFillTx/>
              </a:rPr>
              <a:t>Organisationer ansöker om bidraget en gång om året.</a:t>
            </a:r>
            <a:br>
              <a:rPr kumimoji="0" lang="sv-SE" b="0" i="0" u="none" strike="noStrike" kern="1200" cap="none" spc="0" normalizeH="0" baseline="0" noProof="0" dirty="0">
                <a:ln>
                  <a:noFill/>
                </a:ln>
                <a:effectLst/>
                <a:uLnTx/>
                <a:uFillTx/>
              </a:rPr>
            </a:br>
            <a:endParaRPr kumimoji="0" lang="sv-SE" b="0" i="0" u="none" strike="noStrike" kern="1200" cap="none" spc="0" normalizeH="0" baseline="0" noProof="0" dirty="0">
              <a:ln>
                <a:noFill/>
              </a:ln>
              <a:effectLst/>
              <a:uLnTx/>
              <a:uFillTx/>
            </a:endParaRPr>
          </a:p>
          <a:p>
            <a:pPr marR="0" lvl="0" defTabSz="914400" rtl="0" eaLnBrk="1" fontAlgn="auto" latinLnBrk="0" hangingPunct="1">
              <a:spcBef>
                <a:spcPts val="1000"/>
              </a:spcBef>
              <a:spcAft>
                <a:spcPts val="0"/>
              </a:spcAft>
              <a:buClrTx/>
              <a:buSzTx/>
              <a:tabLst/>
              <a:defRPr/>
            </a:pPr>
            <a:r>
              <a:rPr lang="sv-SE" dirty="0"/>
              <a:t>Inför 2026 har totalt har 66 organisationer ansökt om drygt 53 miljoner. Förvaltningens förslag är att fördela 37 349 000 kronor </a:t>
            </a:r>
            <a:br>
              <a:rPr lang="sv-SE" dirty="0"/>
            </a:br>
            <a:r>
              <a:rPr lang="sv-SE" dirty="0"/>
              <a:t>i verksamhetsbidrag till 64 organisationer och att avslå två ansökningar. </a:t>
            </a:r>
            <a:endParaRPr kumimoji="0" lang="sv-SE" b="0" i="0" u="none" strike="noStrike" kern="1200" cap="none" spc="0" normalizeH="0" baseline="0" noProof="0" dirty="0">
              <a:ln>
                <a:noFill/>
              </a:ln>
              <a:effectLst/>
              <a:uLnTx/>
              <a:uFillTx/>
            </a:endParaRPr>
          </a:p>
          <a:p>
            <a:endParaRPr lang="sv-SE" dirty="0"/>
          </a:p>
        </p:txBody>
      </p:sp>
      <p:pic>
        <p:nvPicPr>
          <p:cNvPr id="5" name="Picture 5">
            <a:extLst>
              <a:ext uri="{FF2B5EF4-FFF2-40B4-BE49-F238E27FC236}">
                <a16:creationId xmlns:a16="http://schemas.microsoft.com/office/drawing/2014/main" id="{DE9DB6B4-7939-A7E7-3F3D-40C6D3A9E027}"/>
              </a:ext>
            </a:extLst>
          </p:cNvPr>
          <p:cNvPicPr>
            <a:picLocks noChangeAspect="1"/>
          </p:cNvPicPr>
          <p:nvPr/>
        </p:nvPicPr>
        <p:blipFill>
          <a:blip r:embed="rId2"/>
          <a:stretch>
            <a:fillRect/>
          </a:stretch>
        </p:blipFill>
        <p:spPr>
          <a:xfrm>
            <a:off x="8331200" y="1253533"/>
            <a:ext cx="4361180" cy="3737396"/>
          </a:xfrm>
          <a:prstGeom prst="rect">
            <a:avLst/>
          </a:prstGeom>
        </p:spPr>
      </p:pic>
    </p:spTree>
    <p:extLst>
      <p:ext uri="{BB962C8B-B14F-4D97-AF65-F5344CB8AC3E}">
        <p14:creationId xmlns:p14="http://schemas.microsoft.com/office/powerpoint/2010/main" val="7682136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B4882-54DF-85C2-5D83-79367D979D5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00E77B6-1FCD-9031-FD45-B0A09C7BA4BA}"/>
              </a:ext>
            </a:extLst>
          </p:cNvPr>
          <p:cNvSpPr>
            <a:spLocks noGrp="1"/>
          </p:cNvSpPr>
          <p:nvPr>
            <p:ph type="title"/>
          </p:nvPr>
        </p:nvSpPr>
        <p:spPr/>
        <p:txBody>
          <a:bodyPr anchor="ctr">
            <a:normAutofit/>
          </a:bodyPr>
          <a:lstStyle/>
          <a:p>
            <a:r>
              <a:rPr kumimoji="0" lang="sv-SE" b="0" i="0" u="none" strike="noStrike" kern="1200" cap="none" spc="0" normalizeH="0" baseline="0" noProof="0" dirty="0">
                <a:ln>
                  <a:noFill/>
                </a:ln>
                <a:effectLst/>
                <a:uLnTx/>
                <a:uFillTx/>
              </a:rPr>
              <a:t> </a:t>
            </a:r>
            <a:r>
              <a:rPr lang="sv-SE" b="0" kern="1200" dirty="0"/>
              <a:t>Utvecklingsbidrag</a:t>
            </a:r>
            <a:endParaRPr lang="sv-SE" dirty="0"/>
          </a:p>
        </p:txBody>
      </p:sp>
      <p:sp>
        <p:nvSpPr>
          <p:cNvPr id="3" name="Platshållare för innehåll 2">
            <a:extLst>
              <a:ext uri="{FF2B5EF4-FFF2-40B4-BE49-F238E27FC236}">
                <a16:creationId xmlns:a16="http://schemas.microsoft.com/office/drawing/2014/main" id="{0A4EFDFA-62A9-00A2-36CE-DA0870B17522}"/>
              </a:ext>
            </a:extLst>
          </p:cNvPr>
          <p:cNvSpPr>
            <a:spLocks noGrp="1"/>
          </p:cNvSpPr>
          <p:nvPr>
            <p:ph sz="half" idx="10"/>
          </p:nvPr>
        </p:nvSpPr>
        <p:spPr>
          <a:xfrm>
            <a:off x="640852" y="1564008"/>
            <a:ext cx="6887965" cy="4194629"/>
          </a:xfrm>
        </p:spPr>
        <p:txBody>
          <a:bodyPr>
            <a:normAutofit/>
          </a:bodyPr>
          <a:lstStyle/>
          <a:p>
            <a:pPr lvl="0" defTabSz="914400">
              <a:spcBef>
                <a:spcPts val="1000"/>
              </a:spcBef>
              <a:spcAft>
                <a:spcPts val="0"/>
              </a:spcAft>
              <a:defRPr/>
            </a:pPr>
            <a:r>
              <a:rPr lang="sv-SE" dirty="0"/>
              <a:t>Nämnden för funktionsstöd har möjlighet att fördela tillfälliga bidrag. Utvecklingsbidrag kan fördelas kopplat till olika sakfrågor och områden som är politiskt prioriterade </a:t>
            </a:r>
            <a:br>
              <a:rPr lang="sv-SE" dirty="0"/>
            </a:br>
            <a:r>
              <a:rPr lang="sv-SE" dirty="0"/>
              <a:t>samt för behov organisationer själva identifierat, exempelvis oförutsedda händelser, nya projekt eller satsningar kring lärande, organisering och samverkan.</a:t>
            </a:r>
          </a:p>
          <a:p>
            <a:pPr marL="0" lvl="0" indent="0" defTabSz="914400">
              <a:spcBef>
                <a:spcPts val="1000"/>
              </a:spcBef>
              <a:spcAft>
                <a:spcPts val="0"/>
              </a:spcAft>
              <a:buNone/>
              <a:defRPr/>
            </a:pPr>
            <a:endParaRPr lang="sv-SE" dirty="0"/>
          </a:p>
          <a:p>
            <a:pPr lvl="0" defTabSz="914400">
              <a:spcBef>
                <a:spcPts val="1000"/>
              </a:spcBef>
              <a:spcAft>
                <a:spcPts val="0"/>
              </a:spcAft>
              <a:defRPr/>
            </a:pPr>
            <a:r>
              <a:rPr lang="sv-SE" dirty="0"/>
              <a:t>Utvecklingsbidrag kan sökas när som helst under året. Förvaltningen informerar på hemsidan om det finns medel avsatta. </a:t>
            </a:r>
          </a:p>
        </p:txBody>
      </p:sp>
      <p:graphicFrame>
        <p:nvGraphicFramePr>
          <p:cNvPr id="4" name="Objekt 3">
            <a:extLst>
              <a:ext uri="{FF2B5EF4-FFF2-40B4-BE49-F238E27FC236}">
                <a16:creationId xmlns:a16="http://schemas.microsoft.com/office/drawing/2014/main" id="{2FBD218D-BA3D-122B-A9A1-08A1C5A14772}"/>
              </a:ext>
            </a:extLst>
          </p:cNvPr>
          <p:cNvGraphicFramePr>
            <a:graphicFrameLocks noChangeAspect="1"/>
          </p:cNvGraphicFramePr>
          <p:nvPr/>
        </p:nvGraphicFramePr>
        <p:xfrm>
          <a:off x="8084821" y="1424483"/>
          <a:ext cx="3607797" cy="3607797"/>
        </p:xfrm>
        <a:graphic>
          <a:graphicData uri="http://schemas.openxmlformats.org/presentationml/2006/ole">
            <mc:AlternateContent xmlns:mc="http://schemas.openxmlformats.org/markup-compatibility/2006">
              <mc:Choice xmlns:v="urn:schemas-microsoft-com:vml" Requires="v">
                <p:oleObj name="Acrobat Document" r:id="rId2" imgW="2698417" imgH="2698662" progId="AcroExch.Document.2020">
                  <p:embed/>
                </p:oleObj>
              </mc:Choice>
              <mc:Fallback>
                <p:oleObj name="Acrobat Document" r:id="rId2" imgW="2698417" imgH="2698662" progId="AcroExch.Document.2020">
                  <p:embed/>
                  <p:pic>
                    <p:nvPicPr>
                      <p:cNvPr id="4" name="Objekt 3">
                        <a:extLst>
                          <a:ext uri="{FF2B5EF4-FFF2-40B4-BE49-F238E27FC236}">
                            <a16:creationId xmlns:a16="http://schemas.microsoft.com/office/drawing/2014/main" id="{2FBD218D-BA3D-122B-A9A1-08A1C5A14772}"/>
                          </a:ext>
                        </a:extLst>
                      </p:cNvPr>
                      <p:cNvPicPr/>
                      <p:nvPr/>
                    </p:nvPicPr>
                    <p:blipFill>
                      <a:blip r:embed="rId3"/>
                      <a:stretch>
                        <a:fillRect/>
                      </a:stretch>
                    </p:blipFill>
                    <p:spPr>
                      <a:xfrm>
                        <a:off x="8084821" y="1424483"/>
                        <a:ext cx="3607797" cy="3607797"/>
                      </a:xfrm>
                      <a:prstGeom prst="rect">
                        <a:avLst/>
                      </a:prstGeom>
                    </p:spPr>
                  </p:pic>
                </p:oleObj>
              </mc:Fallback>
            </mc:AlternateContent>
          </a:graphicData>
        </a:graphic>
      </p:graphicFrame>
    </p:spTree>
    <p:extLst>
      <p:ext uri="{BB962C8B-B14F-4D97-AF65-F5344CB8AC3E}">
        <p14:creationId xmlns:p14="http://schemas.microsoft.com/office/powerpoint/2010/main" val="33879359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748C-2A3B-B465-E206-D93C6BFAA15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BAD784C-C67F-CFBB-A67A-EE57B7045EDD}"/>
              </a:ext>
            </a:extLst>
          </p:cNvPr>
          <p:cNvSpPr>
            <a:spLocks noGrp="1"/>
          </p:cNvSpPr>
          <p:nvPr>
            <p:ph type="title"/>
          </p:nvPr>
        </p:nvSpPr>
        <p:spPr/>
        <p:txBody>
          <a:bodyPr anchor="ctr">
            <a:normAutofit/>
          </a:bodyPr>
          <a:lstStyle/>
          <a:p>
            <a:r>
              <a:rPr kumimoji="0" lang="sv-SE" b="0" i="0" u="none" strike="noStrike" kern="1200" cap="none" spc="0" normalizeH="0" baseline="0" noProof="0" dirty="0">
                <a:ln>
                  <a:noFill/>
                </a:ln>
                <a:effectLst/>
                <a:uLnTx/>
                <a:uFillTx/>
              </a:rPr>
              <a:t> </a:t>
            </a:r>
            <a:r>
              <a:rPr lang="sv-SE" b="0" kern="1200" dirty="0"/>
              <a:t>Tillfälligt aktivitetsbidrag funktionshinder</a:t>
            </a:r>
            <a:endParaRPr lang="sv-SE" dirty="0"/>
          </a:p>
        </p:txBody>
      </p:sp>
      <p:sp>
        <p:nvSpPr>
          <p:cNvPr id="3" name="Platshållare för innehåll 2">
            <a:extLst>
              <a:ext uri="{FF2B5EF4-FFF2-40B4-BE49-F238E27FC236}">
                <a16:creationId xmlns:a16="http://schemas.microsoft.com/office/drawing/2014/main" id="{EBE88ECB-17AA-6A33-09E4-785C7AD8AFD1}"/>
              </a:ext>
            </a:extLst>
          </p:cNvPr>
          <p:cNvSpPr>
            <a:spLocks noGrp="1"/>
          </p:cNvSpPr>
          <p:nvPr>
            <p:ph sz="half" idx="10"/>
          </p:nvPr>
        </p:nvSpPr>
        <p:spPr>
          <a:xfrm>
            <a:off x="417075" y="1736728"/>
            <a:ext cx="7202925" cy="4194629"/>
          </a:xfrm>
        </p:spPr>
        <p:txBody>
          <a:bodyPr>
            <a:normAutofit fontScale="92500"/>
          </a:bodyPr>
          <a:lstStyle/>
          <a:p>
            <a:pPr defTabSz="914400">
              <a:spcBef>
                <a:spcPts val="1000"/>
              </a:spcBef>
              <a:spcAft>
                <a:spcPts val="0"/>
              </a:spcAft>
              <a:defRPr/>
            </a:pPr>
            <a:r>
              <a:rPr lang="sv-SE" dirty="0"/>
              <a:t>Tillfälligt aktivitetsbidrag funktionshinder kan sökas av föreningar- och organisationer i Göteborg som vill genomföra kortsiktiga och tillfälliga aktiviteter riktade till personer med funktionsnedsättningar samt för att öka kompetensen kring funktionshinder för att bättre kunna möta deltagare från olika målgrupper inom funktionshinderområdet. </a:t>
            </a:r>
          </a:p>
          <a:p>
            <a:pPr defTabSz="914400">
              <a:spcBef>
                <a:spcPts val="1000"/>
              </a:spcBef>
              <a:spcAft>
                <a:spcPts val="0"/>
              </a:spcAft>
              <a:defRPr/>
            </a:pPr>
            <a:r>
              <a:rPr lang="sv-SE" dirty="0"/>
              <a:t>Tillfälligt aktivitetsbidrag funktionshinder kan sökas när som helst under året. </a:t>
            </a:r>
          </a:p>
          <a:p>
            <a:pPr lvl="0" defTabSz="914400">
              <a:spcBef>
                <a:spcPts val="1000"/>
              </a:spcBef>
              <a:spcAft>
                <a:spcPts val="0"/>
              </a:spcAft>
              <a:defRPr/>
            </a:pPr>
            <a:r>
              <a:rPr lang="sv-SE" dirty="0"/>
              <a:t>Ansökan kan även göras gemensamt av två eller flera föreningar.</a:t>
            </a:r>
          </a:p>
          <a:p>
            <a:pPr lvl="0" defTabSz="914400">
              <a:spcBef>
                <a:spcPts val="1000"/>
              </a:spcBef>
              <a:spcAft>
                <a:spcPts val="0"/>
              </a:spcAft>
              <a:defRPr/>
            </a:pPr>
            <a:r>
              <a:rPr lang="sv-SE" dirty="0"/>
              <a:t>Bidraget gäller ej för föreningar- och organisationer inom funktionshinderområdet, dessa hänvisas till utvecklingsbidraget)</a:t>
            </a:r>
          </a:p>
        </p:txBody>
      </p:sp>
      <p:pic>
        <p:nvPicPr>
          <p:cNvPr id="6" name="Bildobjekt 5" descr="En bild som visar clipart, gunga, tecknad serie, illustration&#10;&#10;Automatiskt genererad beskrivning">
            <a:extLst>
              <a:ext uri="{FF2B5EF4-FFF2-40B4-BE49-F238E27FC236}">
                <a16:creationId xmlns:a16="http://schemas.microsoft.com/office/drawing/2014/main" id="{887CBC28-98F9-53F8-2A72-07CB85AE2B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853" y="1578294"/>
            <a:ext cx="3701411" cy="3701411"/>
          </a:xfrm>
          <a:prstGeom prst="rect">
            <a:avLst/>
          </a:prstGeom>
          <a:noFill/>
        </p:spPr>
      </p:pic>
    </p:spTree>
    <p:extLst>
      <p:ext uri="{BB962C8B-B14F-4D97-AF65-F5344CB8AC3E}">
        <p14:creationId xmlns:p14="http://schemas.microsoft.com/office/powerpoint/2010/main" val="2595887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9FD08C-4C46-F60B-E84C-25A174779973}"/>
              </a:ext>
            </a:extLst>
          </p:cNvPr>
          <p:cNvSpPr>
            <a:spLocks noGrp="1"/>
          </p:cNvSpPr>
          <p:nvPr>
            <p:ph type="title"/>
          </p:nvPr>
        </p:nvSpPr>
        <p:spPr>
          <a:xfrm>
            <a:off x="557872" y="151540"/>
            <a:ext cx="9170279" cy="736959"/>
          </a:xfrm>
        </p:spPr>
        <p:txBody>
          <a:bodyPr>
            <a:normAutofit/>
          </a:bodyPr>
          <a:lstStyle/>
          <a:p>
            <a:r>
              <a:rPr lang="sv-SE" dirty="0"/>
              <a:t>Brukardialog </a:t>
            </a:r>
          </a:p>
        </p:txBody>
      </p:sp>
      <p:sp>
        <p:nvSpPr>
          <p:cNvPr id="3" name="Platshållare för innehåll 2">
            <a:extLst>
              <a:ext uri="{FF2B5EF4-FFF2-40B4-BE49-F238E27FC236}">
                <a16:creationId xmlns:a16="http://schemas.microsoft.com/office/drawing/2014/main" id="{07B0110D-B25C-A9F9-C67B-45D9CB172139}"/>
              </a:ext>
            </a:extLst>
          </p:cNvPr>
          <p:cNvSpPr>
            <a:spLocks noGrp="1"/>
          </p:cNvSpPr>
          <p:nvPr>
            <p:ph idx="11"/>
          </p:nvPr>
        </p:nvSpPr>
        <p:spPr>
          <a:xfrm>
            <a:off x="645388" y="888499"/>
            <a:ext cx="10080000" cy="4175124"/>
          </a:xfrm>
        </p:spPr>
        <p:txBody>
          <a:bodyPr/>
          <a:lstStyle/>
          <a:p>
            <a:pPr marL="0" indent="0">
              <a:buNone/>
            </a:pPr>
            <a:r>
              <a:rPr lang="sv-SE" dirty="0"/>
              <a:t>Utgångspunkten är området och temat</a:t>
            </a:r>
            <a:r>
              <a:rPr lang="sv-SE" dirty="0">
                <a:hlinkClick r:id="rId2"/>
              </a:rPr>
              <a:t> Stödja vuxna personers vilja</a:t>
            </a:r>
            <a:r>
              <a:rPr lang="sv-SE" dirty="0"/>
              <a:t> på Kunskapsguiden. </a:t>
            </a:r>
          </a:p>
        </p:txBody>
      </p:sp>
      <p:pic>
        <p:nvPicPr>
          <p:cNvPr id="5" name="Bildobjekt 4">
            <a:extLst>
              <a:ext uri="{FF2B5EF4-FFF2-40B4-BE49-F238E27FC236}">
                <a16:creationId xmlns:a16="http://schemas.microsoft.com/office/drawing/2014/main" id="{C2B48BA3-767D-6614-5CDD-D6583F574B44}"/>
              </a:ext>
            </a:extLst>
          </p:cNvPr>
          <p:cNvPicPr>
            <a:picLocks noChangeAspect="1"/>
          </p:cNvPicPr>
          <p:nvPr/>
        </p:nvPicPr>
        <p:blipFill>
          <a:blip r:embed="rId3"/>
          <a:stretch>
            <a:fillRect/>
          </a:stretch>
        </p:blipFill>
        <p:spPr>
          <a:xfrm>
            <a:off x="1466612" y="1442210"/>
            <a:ext cx="6915389" cy="4268759"/>
          </a:xfrm>
          <a:prstGeom prst="rect">
            <a:avLst/>
          </a:prstGeom>
        </p:spPr>
      </p:pic>
    </p:spTree>
    <p:extLst>
      <p:ext uri="{BB962C8B-B14F-4D97-AF65-F5344CB8AC3E}">
        <p14:creationId xmlns:p14="http://schemas.microsoft.com/office/powerpoint/2010/main" val="4274899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AA917A-C962-4D6B-8292-9A55AC2C031D}"/>
              </a:ext>
            </a:extLst>
          </p:cNvPr>
          <p:cNvSpPr>
            <a:spLocks noGrp="1"/>
          </p:cNvSpPr>
          <p:nvPr>
            <p:ph type="title"/>
          </p:nvPr>
        </p:nvSpPr>
        <p:spPr/>
        <p:txBody>
          <a:bodyPr anchor="ctr">
            <a:normAutofit/>
          </a:bodyPr>
          <a:lstStyle/>
          <a:p>
            <a:r>
              <a:rPr lang="sv-SE" dirty="0"/>
              <a:t>Bidragsgivningsprocessen inkl. uppföljning</a:t>
            </a:r>
          </a:p>
        </p:txBody>
      </p:sp>
      <p:graphicFrame>
        <p:nvGraphicFramePr>
          <p:cNvPr id="4" name="Diagram 4">
            <a:extLst>
              <a:ext uri="{FF2B5EF4-FFF2-40B4-BE49-F238E27FC236}">
                <a16:creationId xmlns:a16="http://schemas.microsoft.com/office/drawing/2014/main" id="{49EAE1CA-FCA3-4BBA-807F-82581854D0AB}"/>
              </a:ext>
            </a:extLst>
          </p:cNvPr>
          <p:cNvGraphicFramePr>
            <a:graphicFrameLocks noGrp="1"/>
          </p:cNvGraphicFramePr>
          <p:nvPr>
            <p:ph idx="11"/>
          </p:nvPr>
        </p:nvGraphicFramePr>
        <p:xfrm>
          <a:off x="1055688" y="1738313"/>
          <a:ext cx="10080625" cy="4175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996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F8AF3B-F128-83DE-16FF-AFEAB2B59A57}"/>
              </a:ext>
            </a:extLst>
          </p:cNvPr>
          <p:cNvSpPr>
            <a:spLocks noGrp="1"/>
          </p:cNvSpPr>
          <p:nvPr>
            <p:ph type="title"/>
          </p:nvPr>
        </p:nvSpPr>
        <p:spPr/>
        <p:txBody>
          <a:bodyPr/>
          <a:lstStyle/>
          <a:p>
            <a:r>
              <a:rPr lang="sv-SE" sz="3200" dirty="0"/>
              <a:t>Digital ansökan via </a:t>
            </a:r>
            <a:r>
              <a:rPr lang="sv-SE" sz="3200" dirty="0" err="1"/>
              <a:t>BoB</a:t>
            </a:r>
            <a:r>
              <a:rPr lang="sv-SE" sz="3200" dirty="0"/>
              <a:t>  </a:t>
            </a:r>
            <a:r>
              <a:rPr lang="sv-SE" sz="1400" dirty="0"/>
              <a:t>Bokning och Bidrag </a:t>
            </a:r>
            <a:endParaRPr lang="sv-SE" dirty="0"/>
          </a:p>
        </p:txBody>
      </p:sp>
      <p:sp>
        <p:nvSpPr>
          <p:cNvPr id="3" name="Platshållare för innehåll 2">
            <a:extLst>
              <a:ext uri="{FF2B5EF4-FFF2-40B4-BE49-F238E27FC236}">
                <a16:creationId xmlns:a16="http://schemas.microsoft.com/office/drawing/2014/main" id="{8B6BA171-FBC9-E99D-3229-431118AA74BC}"/>
              </a:ext>
            </a:extLst>
          </p:cNvPr>
          <p:cNvSpPr>
            <a:spLocks noGrp="1"/>
          </p:cNvSpPr>
          <p:nvPr>
            <p:ph sz="half" idx="1"/>
          </p:nvPr>
        </p:nvSpPr>
        <p:spPr>
          <a:xfrm>
            <a:off x="544452" y="1330959"/>
            <a:ext cx="6537067" cy="4866641"/>
          </a:xfrm>
        </p:spPr>
        <p:txBody>
          <a:bodyPr>
            <a:normAutofit/>
          </a:bodyPr>
          <a:lstStyle/>
          <a:p>
            <a:pPr marL="0" indent="0">
              <a:buNone/>
            </a:pPr>
            <a:r>
              <a:rPr lang="sv-SE" sz="2200" dirty="0"/>
              <a:t>Ansökningsformulär med följande uppgifter</a:t>
            </a:r>
            <a:br>
              <a:rPr lang="sv-SE" sz="2200" u="sng" dirty="0"/>
            </a:br>
            <a:endParaRPr lang="sv-SE" sz="2800" u="sng" dirty="0"/>
          </a:p>
          <a:p>
            <a:pPr lvl="0"/>
            <a:r>
              <a:rPr lang="sv-SE" sz="1900" dirty="0"/>
              <a:t>Grundläggande uppgifter om organisationen inkl. organisationsnummer samt plus- eller bankgirokonto.</a:t>
            </a:r>
            <a:br>
              <a:rPr lang="sv-SE" sz="1900" dirty="0"/>
            </a:br>
            <a:endParaRPr lang="sv-SE" sz="1900" dirty="0"/>
          </a:p>
          <a:p>
            <a:pPr lvl="0"/>
            <a:r>
              <a:rPr lang="sv-SE" sz="1900" dirty="0"/>
              <a:t>Svar på frågor för bedömning om kriterier för respektive bidrag uppfylls. </a:t>
            </a:r>
            <a:br>
              <a:rPr lang="sv-SE" sz="1900" dirty="0"/>
            </a:br>
            <a:endParaRPr lang="sv-SE" sz="1900" dirty="0"/>
          </a:p>
          <a:p>
            <a:pPr lvl="0"/>
            <a:r>
              <a:rPr lang="sv-SE" sz="1900" dirty="0"/>
              <a:t>Beskrivning av vad föreningen söker bidrag för och vilken nytta det ska ge målgruppen</a:t>
            </a:r>
            <a:br>
              <a:rPr lang="sv-SE" sz="1900" dirty="0"/>
            </a:br>
            <a:endParaRPr lang="sv-SE" sz="1900" dirty="0"/>
          </a:p>
          <a:p>
            <a:pPr lvl="0"/>
            <a:r>
              <a:rPr lang="sv-SE" sz="1900" dirty="0"/>
              <a:t>Beskrivning av bidrag som sökts och/eller beviljats av annan instans</a:t>
            </a:r>
          </a:p>
          <a:p>
            <a:endParaRPr lang="sv-SE" dirty="0"/>
          </a:p>
        </p:txBody>
      </p:sp>
      <p:pic>
        <p:nvPicPr>
          <p:cNvPr id="5" name="Platshållare för innehåll 4">
            <a:extLst>
              <a:ext uri="{FF2B5EF4-FFF2-40B4-BE49-F238E27FC236}">
                <a16:creationId xmlns:a16="http://schemas.microsoft.com/office/drawing/2014/main" id="{1B862864-B06D-AF8C-913C-1ADAC79AD33D}"/>
              </a:ext>
            </a:extLst>
          </p:cNvPr>
          <p:cNvPicPr>
            <a:picLocks noGrp="1" noChangeAspect="1"/>
            <a:extLst>
              <a:ext uri="{51228E76-BA90-4043-B771-695A4F85340A}">
                <alf:liveFeedProps xmlns:alf="http://schemas.microsoft.com/office/drawing/2021/livefeed"/>
              </a:ext>
            </a:extLst>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508986" y="1736728"/>
            <a:ext cx="4138561" cy="3201031"/>
          </a:xfrm>
        </p:spPr>
      </p:pic>
      <p:pic>
        <p:nvPicPr>
          <p:cNvPr id="4" name="Platshållare för bild 7">
            <a:extLst>
              <a:ext uri="{FF2B5EF4-FFF2-40B4-BE49-F238E27FC236}">
                <a16:creationId xmlns:a16="http://schemas.microsoft.com/office/drawing/2014/main" id="{B1CBE1CE-8567-1B26-E238-4B5CCD9532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8987" y="1736728"/>
            <a:ext cx="4138560" cy="3201031"/>
          </a:xfrm>
          <a:prstGeom prst="rect">
            <a:avLst/>
          </a:prstGeom>
          <a:noFill/>
        </p:spPr>
      </p:pic>
    </p:spTree>
    <p:extLst>
      <p:ext uri="{BB962C8B-B14F-4D97-AF65-F5344CB8AC3E}">
        <p14:creationId xmlns:p14="http://schemas.microsoft.com/office/powerpoint/2010/main" val="20019643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EFE8A-38B2-B7D8-293C-BE4A2639FF30}"/>
              </a:ext>
            </a:extLst>
          </p:cNvPr>
          <p:cNvSpPr>
            <a:spLocks noGrp="1"/>
          </p:cNvSpPr>
          <p:nvPr>
            <p:ph type="title"/>
          </p:nvPr>
        </p:nvSpPr>
        <p:spPr>
          <a:xfrm>
            <a:off x="407988" y="404813"/>
            <a:ext cx="9170279" cy="736959"/>
          </a:xfrm>
        </p:spPr>
        <p:txBody>
          <a:bodyPr anchor="ctr">
            <a:normAutofit/>
          </a:bodyPr>
          <a:lstStyle/>
          <a:p>
            <a:r>
              <a:rPr lang="sv-SE" dirty="0"/>
              <a:t>Dokument som bifogas ansökan </a:t>
            </a:r>
          </a:p>
        </p:txBody>
      </p:sp>
      <p:sp>
        <p:nvSpPr>
          <p:cNvPr id="3" name="Platshållare för innehåll 2">
            <a:extLst>
              <a:ext uri="{FF2B5EF4-FFF2-40B4-BE49-F238E27FC236}">
                <a16:creationId xmlns:a16="http://schemas.microsoft.com/office/drawing/2014/main" id="{F9680386-334C-C1D2-9FD2-C064FAD5FADD}"/>
              </a:ext>
            </a:extLst>
          </p:cNvPr>
          <p:cNvSpPr>
            <a:spLocks noGrp="1"/>
          </p:cNvSpPr>
          <p:nvPr>
            <p:ph sz="half" idx="1"/>
          </p:nvPr>
        </p:nvSpPr>
        <p:spPr>
          <a:xfrm>
            <a:off x="407988" y="1290320"/>
            <a:ext cx="6582568" cy="5049520"/>
          </a:xfrm>
        </p:spPr>
        <p:txBody>
          <a:bodyPr>
            <a:normAutofit fontScale="92500" lnSpcReduction="10000"/>
          </a:bodyPr>
          <a:lstStyle/>
          <a:p>
            <a:pPr marL="457200" lvl="0" indent="-457200">
              <a:lnSpc>
                <a:spcPct val="100000"/>
              </a:lnSpc>
              <a:buAutoNum type="arabicPeriod"/>
            </a:pPr>
            <a:r>
              <a:rPr lang="sv-SE" sz="1600" dirty="0"/>
              <a:t>Signerad verksamhetsberättelse (föregående år) </a:t>
            </a:r>
            <a:br>
              <a:rPr lang="sv-SE" sz="1600" dirty="0"/>
            </a:br>
            <a:endParaRPr lang="sv-SE" sz="1600" dirty="0"/>
          </a:p>
          <a:p>
            <a:pPr marL="457200" lvl="0" indent="-457200">
              <a:lnSpc>
                <a:spcPct val="100000"/>
              </a:lnSpc>
              <a:buAutoNum type="arabicPeriod"/>
            </a:pPr>
            <a:r>
              <a:rPr lang="sv-SE" sz="1600" dirty="0"/>
              <a:t>Signerad ek. berättelse med RR &amp; BR (föregående år) </a:t>
            </a:r>
            <a:br>
              <a:rPr lang="sv-SE" sz="1600" dirty="0"/>
            </a:br>
            <a:endParaRPr lang="sv-SE" sz="1600" dirty="0"/>
          </a:p>
          <a:p>
            <a:pPr marL="457200" lvl="0" indent="-457200">
              <a:lnSpc>
                <a:spcPct val="100000"/>
              </a:lnSpc>
              <a:buAutoNum type="arabicPeriod"/>
            </a:pPr>
            <a:r>
              <a:rPr lang="sv-SE" sz="1600" dirty="0"/>
              <a:t>Signerad revisionsberättelse (föregående år) </a:t>
            </a:r>
            <a:br>
              <a:rPr lang="sv-SE" sz="1600" dirty="0"/>
            </a:br>
            <a:endParaRPr lang="sv-SE" sz="1600" dirty="0"/>
          </a:p>
          <a:p>
            <a:pPr marL="457200" lvl="0" indent="-457200">
              <a:lnSpc>
                <a:spcPct val="100000"/>
              </a:lnSpc>
              <a:buAutoNum type="arabicPeriod"/>
            </a:pPr>
            <a:r>
              <a:rPr lang="sv-SE" sz="1600" dirty="0"/>
              <a:t>Justerat och signerat årsmötesprotokoll (innevarande år) </a:t>
            </a:r>
            <a:br>
              <a:rPr lang="sv-SE" sz="1600" dirty="0"/>
            </a:br>
            <a:endParaRPr lang="sv-SE" sz="1600" dirty="0"/>
          </a:p>
          <a:p>
            <a:pPr marL="457200" lvl="0" indent="-457200">
              <a:lnSpc>
                <a:spcPct val="100000"/>
              </a:lnSpc>
              <a:buAutoNum type="arabicPeriod"/>
            </a:pPr>
            <a:r>
              <a:rPr lang="sv-SE" sz="1600" dirty="0"/>
              <a:t>Justerat och signerat konstituerande protokoll (innevarande år) </a:t>
            </a:r>
            <a:br>
              <a:rPr lang="sv-SE" sz="1600" dirty="0"/>
            </a:br>
            <a:endParaRPr lang="sv-SE" sz="1600" dirty="0"/>
          </a:p>
          <a:p>
            <a:pPr marL="457200" lvl="0" indent="-457200">
              <a:lnSpc>
                <a:spcPct val="100000"/>
              </a:lnSpc>
              <a:buAutoNum type="arabicPeriod"/>
            </a:pPr>
            <a:r>
              <a:rPr lang="sv-SE" sz="1600" dirty="0"/>
              <a:t>Verksamhetsplan (innevarande år) </a:t>
            </a:r>
            <a:br>
              <a:rPr lang="sv-SE" sz="1600" dirty="0"/>
            </a:br>
            <a:endParaRPr lang="sv-SE" sz="1600" dirty="0"/>
          </a:p>
          <a:p>
            <a:pPr marL="457200" lvl="0" indent="-457200">
              <a:lnSpc>
                <a:spcPct val="100000"/>
              </a:lnSpc>
              <a:buAutoNum type="arabicPeriod"/>
            </a:pPr>
            <a:r>
              <a:rPr lang="sv-SE" sz="1600" dirty="0"/>
              <a:t>Budget (innevarande år) </a:t>
            </a:r>
            <a:br>
              <a:rPr lang="sv-SE" sz="1600" dirty="0"/>
            </a:br>
            <a:endParaRPr lang="sv-SE" sz="1600" dirty="0"/>
          </a:p>
          <a:p>
            <a:pPr marL="457200" lvl="0" indent="-457200">
              <a:lnSpc>
                <a:spcPct val="100000"/>
              </a:lnSpc>
              <a:buAutoNum type="arabicPeriod"/>
            </a:pPr>
            <a:r>
              <a:rPr lang="sv-SE" sz="1600" dirty="0"/>
              <a:t>Förslag till verksamhetsplan (nästkommande år) </a:t>
            </a:r>
            <a:br>
              <a:rPr lang="sv-SE" sz="1600" dirty="0"/>
            </a:br>
            <a:endParaRPr lang="sv-SE" sz="1600" dirty="0"/>
          </a:p>
          <a:p>
            <a:pPr marL="457200" lvl="0" indent="-457200">
              <a:lnSpc>
                <a:spcPct val="100000"/>
              </a:lnSpc>
              <a:buAutoNum type="arabicPeriod"/>
            </a:pPr>
            <a:r>
              <a:rPr lang="sv-SE" sz="1600" dirty="0"/>
              <a:t>Förslag till budget (nästkommande år) </a:t>
            </a:r>
            <a:br>
              <a:rPr lang="sv-SE" sz="1600" dirty="0"/>
            </a:br>
            <a:endParaRPr lang="sv-SE" sz="1600" dirty="0"/>
          </a:p>
          <a:p>
            <a:pPr marL="457200" lvl="0" indent="-457200">
              <a:lnSpc>
                <a:spcPct val="100000"/>
              </a:lnSpc>
              <a:buAutoNum type="arabicPeriod"/>
            </a:pPr>
            <a:r>
              <a:rPr lang="sv-SE" sz="1600" dirty="0"/>
              <a:t>Stadgar</a:t>
            </a:r>
          </a:p>
          <a:p>
            <a:pPr marL="0" lvl="0" indent="0" defTabSz="914400">
              <a:lnSpc>
                <a:spcPct val="100000"/>
              </a:lnSpc>
              <a:spcBef>
                <a:spcPts val="1000"/>
              </a:spcBef>
              <a:spcAft>
                <a:spcPts val="0"/>
              </a:spcAft>
              <a:buNone/>
              <a:defRPr/>
            </a:pPr>
            <a:endParaRPr lang="sv-SE" sz="1600" dirty="0"/>
          </a:p>
        </p:txBody>
      </p:sp>
      <p:pic>
        <p:nvPicPr>
          <p:cNvPr id="7" name="Platshållare för innehåll 6" descr="En bild som visar möbler, klocka, illustration, Väggklocka&#10;&#10;AI-genererat innehåll kan vara felaktigt.">
            <a:extLst>
              <a:ext uri="{FF2B5EF4-FFF2-40B4-BE49-F238E27FC236}">
                <a16:creationId xmlns:a16="http://schemas.microsoft.com/office/drawing/2014/main" id="{1ACDAF67-6D35-3E20-F9EA-0B73FDAFD2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84312" y="1635045"/>
            <a:ext cx="3587909" cy="3587909"/>
          </a:xfrm>
        </p:spPr>
      </p:pic>
    </p:spTree>
    <p:extLst>
      <p:ext uri="{BB962C8B-B14F-4D97-AF65-F5344CB8AC3E}">
        <p14:creationId xmlns:p14="http://schemas.microsoft.com/office/powerpoint/2010/main" val="34703701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8CC5DC8-AFCC-44A3-8AFA-0506237462D6}"/>
              </a:ext>
            </a:extLst>
          </p:cNvPr>
          <p:cNvSpPr>
            <a:spLocks noGrp="1"/>
          </p:cNvSpPr>
          <p:nvPr>
            <p:ph type="title"/>
          </p:nvPr>
        </p:nvSpPr>
        <p:spPr>
          <a:xfrm>
            <a:off x="407988" y="404813"/>
            <a:ext cx="9170279" cy="590867"/>
          </a:xfrm>
        </p:spPr>
        <p:txBody>
          <a:bodyPr anchor="ctr">
            <a:normAutofit/>
          </a:bodyPr>
          <a:lstStyle/>
          <a:p>
            <a:r>
              <a:rPr lang="sv-SE" b="0" kern="1200" dirty="0"/>
              <a:t>Utgångspunkter för bedömning</a:t>
            </a:r>
            <a:endParaRPr lang="sv-SE" dirty="0"/>
          </a:p>
        </p:txBody>
      </p:sp>
      <p:pic>
        <p:nvPicPr>
          <p:cNvPr id="2" name="Bildobjekt 1">
            <a:extLst>
              <a:ext uri="{FF2B5EF4-FFF2-40B4-BE49-F238E27FC236}">
                <a16:creationId xmlns:a16="http://schemas.microsoft.com/office/drawing/2014/main" id="{55D721EE-ABF3-4652-AC4A-B422F9E07E2F}"/>
              </a:ext>
            </a:extLst>
          </p:cNvPr>
          <p:cNvPicPr>
            <a:picLocks noChangeAspect="1"/>
          </p:cNvPicPr>
          <p:nvPr/>
        </p:nvPicPr>
        <p:blipFill>
          <a:blip r:embed="rId3"/>
          <a:stretch>
            <a:fillRect/>
          </a:stretch>
        </p:blipFill>
        <p:spPr>
          <a:xfrm>
            <a:off x="101600" y="1084722"/>
            <a:ext cx="6350000" cy="5416184"/>
          </a:xfrm>
          <a:prstGeom prst="rect">
            <a:avLst/>
          </a:prstGeom>
          <a:noFill/>
        </p:spPr>
      </p:pic>
      <p:sp>
        <p:nvSpPr>
          <p:cNvPr id="3" name="Platshållare för innehåll 2">
            <a:extLst>
              <a:ext uri="{FF2B5EF4-FFF2-40B4-BE49-F238E27FC236}">
                <a16:creationId xmlns:a16="http://schemas.microsoft.com/office/drawing/2014/main" id="{7D25E356-3924-4A7F-B201-59EA82E0A81B}"/>
              </a:ext>
            </a:extLst>
          </p:cNvPr>
          <p:cNvSpPr>
            <a:spLocks noGrp="1"/>
          </p:cNvSpPr>
          <p:nvPr>
            <p:ph sz="half" idx="2"/>
          </p:nvPr>
        </p:nvSpPr>
        <p:spPr>
          <a:xfrm>
            <a:off x="6573520" y="1259840"/>
            <a:ext cx="5283200" cy="4937760"/>
          </a:xfrm>
        </p:spPr>
        <p:txBody>
          <a:bodyPr>
            <a:normAutofit/>
          </a:bodyPr>
          <a:lstStyle/>
          <a:p>
            <a:pPr marL="0" marR="0" lvl="0" indent="0" defTabSz="914400" rtl="0" eaLnBrk="1" fontAlgn="auto" latinLnBrk="0" hangingPunct="1">
              <a:spcBef>
                <a:spcPts val="1000"/>
              </a:spcBef>
              <a:spcAft>
                <a:spcPts val="0"/>
              </a:spcAft>
              <a:buClrTx/>
              <a:buSzTx/>
              <a:buFont typeface="Arial" panose="020B0604020202020204" pitchFamily="34" charset="0"/>
              <a:buNone/>
              <a:tabLst/>
              <a:defRPr/>
            </a:pPr>
            <a:r>
              <a:rPr kumimoji="0" lang="sv-SE" b="1" i="0" u="none" strike="noStrike" kern="1200" cap="none" spc="0" normalizeH="0" baseline="0" noProof="0" dirty="0">
                <a:ln>
                  <a:noFill/>
                </a:ln>
                <a:effectLst/>
                <a:uLnTx/>
                <a:uFillTx/>
              </a:rPr>
              <a:t>1. Göteborgs Stads styrande dokument </a:t>
            </a:r>
            <a:br>
              <a:rPr kumimoji="0" lang="sv-SE" b="1" i="0" u="none" strike="noStrike" kern="1200" cap="none" spc="0" normalizeH="0" baseline="0" noProof="0" dirty="0">
                <a:ln>
                  <a:noFill/>
                </a:ln>
                <a:effectLst/>
                <a:uLnTx/>
                <a:uFillTx/>
              </a:rPr>
            </a:br>
            <a:endParaRPr kumimoji="0" lang="sv-SE" b="1" i="0" u="none" strike="noStrike" kern="1200" cap="none" spc="0" normalizeH="0" baseline="0" noProof="0" dirty="0">
              <a:ln>
                <a:noFill/>
              </a:ln>
              <a:effectLst/>
              <a:uLnTx/>
              <a:uFillTx/>
            </a:endParaRPr>
          </a:p>
          <a:p>
            <a:pPr defTabSz="914400">
              <a:spcBef>
                <a:spcPts val="1000"/>
              </a:spcBef>
              <a:spcAft>
                <a:spcPts val="0"/>
              </a:spcAft>
              <a:defRPr/>
            </a:pPr>
            <a:r>
              <a:rPr kumimoji="0" lang="sv-SE" sz="2400" b="0" i="0" u="none" strike="noStrike" kern="1200" cap="none" spc="0" normalizeH="0" baseline="0" noProof="0" dirty="0">
                <a:ln>
                  <a:noFill/>
                </a:ln>
                <a:effectLst/>
                <a:uLnTx/>
                <a:uFillTx/>
              </a:rPr>
              <a:t>Stadens budget </a:t>
            </a:r>
          </a:p>
          <a:p>
            <a:pPr defTabSz="914400">
              <a:spcBef>
                <a:spcPts val="1000"/>
              </a:spcBef>
              <a:spcAft>
                <a:spcPts val="0"/>
              </a:spcAft>
              <a:defRPr/>
            </a:pPr>
            <a:r>
              <a:rPr kumimoji="0" lang="sv-SE" sz="2400" b="0" i="0" u="none" strike="noStrike" kern="1200" cap="none" spc="0" normalizeH="0" baseline="0" noProof="0" dirty="0">
                <a:ln>
                  <a:noFill/>
                </a:ln>
                <a:effectLst/>
                <a:uLnTx/>
                <a:uFillTx/>
              </a:rPr>
              <a:t>Förvaltningen för funktionsstöds planer, program och ekonomisk ram </a:t>
            </a:r>
          </a:p>
          <a:p>
            <a:pPr defTabSz="914400">
              <a:spcBef>
                <a:spcPts val="1000"/>
              </a:spcBef>
              <a:spcAft>
                <a:spcPts val="0"/>
              </a:spcAft>
              <a:defRPr/>
            </a:pPr>
            <a:r>
              <a:rPr kumimoji="0" lang="sv-SE" sz="2400" b="0" i="0" u="none" strike="noStrike" kern="1200" cap="none" spc="0" normalizeH="0" baseline="0" noProof="0" dirty="0">
                <a:ln>
                  <a:noFill/>
                </a:ln>
                <a:effectLst/>
                <a:uLnTx/>
                <a:uFillTx/>
              </a:rPr>
              <a:t>Göteborgs Stads program för full delaktighet för personer med funktionsnedsättning</a:t>
            </a:r>
          </a:p>
          <a:p>
            <a:pPr defTabSz="914400">
              <a:spcBef>
                <a:spcPts val="1000"/>
              </a:spcBef>
              <a:spcAft>
                <a:spcPts val="0"/>
              </a:spcAft>
              <a:defRPr/>
            </a:pPr>
            <a:r>
              <a:rPr kumimoji="0" lang="sv-SE" sz="2400" b="0" i="0" u="none" strike="noStrike" kern="1200" cap="none" spc="0" normalizeH="0" baseline="0" noProof="0" dirty="0">
                <a:ln>
                  <a:noFill/>
                </a:ln>
                <a:effectLst/>
                <a:uLnTx/>
                <a:uFillTx/>
              </a:rPr>
              <a:t>Programmet för en jämlik stad. </a:t>
            </a:r>
          </a:p>
          <a:p>
            <a:pPr marL="0" indent="0">
              <a:buNone/>
            </a:pPr>
            <a:endParaRPr lang="sv-SE" dirty="0"/>
          </a:p>
        </p:txBody>
      </p:sp>
    </p:spTree>
    <p:extLst>
      <p:ext uri="{BB962C8B-B14F-4D97-AF65-F5344CB8AC3E}">
        <p14:creationId xmlns:p14="http://schemas.microsoft.com/office/powerpoint/2010/main" val="34746363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B4D039-407E-4DEC-A28B-2D29CB6055C7}"/>
              </a:ext>
            </a:extLst>
          </p:cNvPr>
          <p:cNvSpPr>
            <a:spLocks noGrp="1"/>
          </p:cNvSpPr>
          <p:nvPr>
            <p:ph type="title"/>
          </p:nvPr>
        </p:nvSpPr>
        <p:spPr>
          <a:xfrm>
            <a:off x="407988" y="469232"/>
            <a:ext cx="9686507" cy="672540"/>
          </a:xfrm>
        </p:spPr>
        <p:txBody>
          <a:bodyPr>
            <a:normAutofit/>
          </a:bodyPr>
          <a:lstStyle/>
          <a:p>
            <a:r>
              <a:rPr lang="sv-SE" b="0" kern="1200">
                <a:solidFill>
                  <a:prstClr val="black"/>
                </a:solidFill>
              </a:rPr>
              <a:t>Utgångspunkter för bedömning fortsättning</a:t>
            </a:r>
            <a:endParaRPr lang="sv-SE" dirty="0"/>
          </a:p>
        </p:txBody>
      </p:sp>
      <p:sp>
        <p:nvSpPr>
          <p:cNvPr id="3" name="Platshållare för innehåll 2">
            <a:extLst>
              <a:ext uri="{FF2B5EF4-FFF2-40B4-BE49-F238E27FC236}">
                <a16:creationId xmlns:a16="http://schemas.microsoft.com/office/drawing/2014/main" id="{4AA45D4C-61CD-41DD-BA2B-5B596F4EF5F3}"/>
              </a:ext>
            </a:extLst>
          </p:cNvPr>
          <p:cNvSpPr>
            <a:spLocks noGrp="1"/>
          </p:cNvSpPr>
          <p:nvPr>
            <p:ph idx="11"/>
          </p:nvPr>
        </p:nvSpPr>
        <p:spPr>
          <a:xfrm>
            <a:off x="1056000" y="1521745"/>
            <a:ext cx="10760080" cy="4590298"/>
          </a:xfrm>
        </p:spPr>
        <p:txBody>
          <a:bodyPr>
            <a:normAutofit fontScale="92500" lnSpcReduction="10000"/>
          </a:bodyPr>
          <a:lstStyle/>
          <a:p>
            <a:pPr marL="0" lvl="0" indent="0" defTabSz="914400">
              <a:lnSpc>
                <a:spcPct val="90000"/>
              </a:lnSpc>
              <a:spcBef>
                <a:spcPts val="1000"/>
              </a:spcBef>
              <a:spcAft>
                <a:spcPts val="0"/>
              </a:spcAft>
              <a:buNone/>
              <a:defRPr/>
            </a:pPr>
            <a:r>
              <a:rPr lang="sv-SE" b="1" dirty="0">
                <a:solidFill>
                  <a:prstClr val="black"/>
                </a:solidFill>
                <a:latin typeface="Calibri" panose="020F0502020204030204"/>
              </a:rPr>
              <a:t>2</a:t>
            </a:r>
            <a:r>
              <a:rPr lang="sv-SE" b="1" dirty="0">
                <a:solidFill>
                  <a:prstClr val="black"/>
                </a:solidFill>
              </a:rPr>
              <a:t>. </a:t>
            </a:r>
            <a:r>
              <a:rPr lang="sv-SE" sz="2200" b="1" dirty="0">
                <a:solidFill>
                  <a:prstClr val="black"/>
                </a:solidFill>
              </a:rPr>
              <a:t>Den kvalitet som finns i organisationens verksamhet och i det stöd som erbjuds  </a:t>
            </a:r>
          </a:p>
          <a:p>
            <a:pPr defTabSz="914400">
              <a:lnSpc>
                <a:spcPct val="90000"/>
              </a:lnSpc>
              <a:spcBef>
                <a:spcPts val="1000"/>
              </a:spcBef>
              <a:spcAft>
                <a:spcPts val="0"/>
              </a:spcAft>
              <a:defRPr/>
            </a:pPr>
            <a:r>
              <a:rPr lang="sv-SE" sz="2200" dirty="0">
                <a:solidFill>
                  <a:prstClr val="black"/>
                </a:solidFill>
              </a:rPr>
              <a:t>Att organisationen bedrivs av samt verkar för och med målgrupper inom funktionshinderområdet, på ett hållbart sätt. </a:t>
            </a:r>
          </a:p>
          <a:p>
            <a:pPr defTabSz="914400">
              <a:lnSpc>
                <a:spcPct val="90000"/>
              </a:lnSpc>
              <a:spcBef>
                <a:spcPts val="1000"/>
              </a:spcBef>
              <a:spcAft>
                <a:spcPts val="0"/>
              </a:spcAft>
              <a:defRPr/>
            </a:pPr>
            <a:r>
              <a:rPr lang="sv-SE" sz="2200" dirty="0">
                <a:solidFill>
                  <a:prstClr val="black"/>
                </a:solidFill>
              </a:rPr>
              <a:t>Att organisationen arbetar systematiskt med utveckling av sin verksamhet, genom planering, uppföljning och utvärdering </a:t>
            </a:r>
          </a:p>
          <a:p>
            <a:pPr defTabSz="914400">
              <a:lnSpc>
                <a:spcPct val="90000"/>
              </a:lnSpc>
              <a:spcBef>
                <a:spcPts val="1000"/>
              </a:spcBef>
              <a:spcAft>
                <a:spcPts val="0"/>
              </a:spcAft>
              <a:defRPr/>
            </a:pPr>
            <a:r>
              <a:rPr lang="sv-SE" sz="2200" dirty="0">
                <a:solidFill>
                  <a:prstClr val="black"/>
                </a:solidFill>
              </a:rPr>
              <a:t>Att gällande arbetsrättslig lagstiftning följs om organisationen har anställd personal. </a:t>
            </a:r>
          </a:p>
          <a:p>
            <a:pPr defTabSz="914400">
              <a:lnSpc>
                <a:spcPct val="90000"/>
              </a:lnSpc>
              <a:spcBef>
                <a:spcPts val="1000"/>
              </a:spcBef>
              <a:spcAft>
                <a:spcPts val="0"/>
              </a:spcAft>
              <a:defRPr/>
            </a:pPr>
            <a:r>
              <a:rPr lang="sv-SE" sz="2200" dirty="0">
                <a:solidFill>
                  <a:prstClr val="black"/>
                </a:solidFill>
              </a:rPr>
              <a:t>Organisationens behov av bidrag i förhållande till organisationens förmåga till egen finansiering. </a:t>
            </a:r>
          </a:p>
          <a:p>
            <a:pPr marL="0" lvl="0" indent="0" defTabSz="914400">
              <a:lnSpc>
                <a:spcPct val="90000"/>
              </a:lnSpc>
              <a:spcBef>
                <a:spcPts val="1000"/>
              </a:spcBef>
              <a:spcAft>
                <a:spcPts val="0"/>
              </a:spcAft>
              <a:buNone/>
              <a:defRPr/>
            </a:pPr>
            <a:endParaRPr lang="sv-SE" sz="2200" dirty="0">
              <a:solidFill>
                <a:prstClr val="black"/>
              </a:solidFill>
            </a:endParaRPr>
          </a:p>
          <a:p>
            <a:pPr marL="0" lvl="0" indent="0" defTabSz="914400">
              <a:lnSpc>
                <a:spcPct val="90000"/>
              </a:lnSpc>
              <a:spcBef>
                <a:spcPts val="1000"/>
              </a:spcBef>
              <a:spcAft>
                <a:spcPts val="0"/>
              </a:spcAft>
              <a:buNone/>
              <a:defRPr/>
            </a:pPr>
            <a:r>
              <a:rPr lang="sv-SE" sz="2200" b="1" dirty="0">
                <a:solidFill>
                  <a:prstClr val="black"/>
                </a:solidFill>
              </a:rPr>
              <a:t>3. Behoven hos målgruppen </a:t>
            </a:r>
          </a:p>
          <a:p>
            <a:pPr defTabSz="914400">
              <a:lnSpc>
                <a:spcPct val="90000"/>
              </a:lnSpc>
              <a:spcBef>
                <a:spcPts val="1000"/>
              </a:spcBef>
              <a:spcAft>
                <a:spcPts val="0"/>
              </a:spcAft>
              <a:defRPr/>
            </a:pPr>
            <a:r>
              <a:rPr lang="sv-SE" sz="2200" dirty="0">
                <a:solidFill>
                  <a:prstClr val="black"/>
                </a:solidFill>
              </a:rPr>
              <a:t>På vilket sätt organisationens verksamhet når befintliga, nya eller förändrade behov hos målgruppen </a:t>
            </a:r>
          </a:p>
          <a:p>
            <a:pPr defTabSz="914400">
              <a:lnSpc>
                <a:spcPct val="90000"/>
              </a:lnSpc>
              <a:spcBef>
                <a:spcPts val="1000"/>
              </a:spcBef>
              <a:spcAft>
                <a:spcPts val="0"/>
              </a:spcAft>
              <a:defRPr/>
            </a:pPr>
            <a:r>
              <a:rPr lang="sv-SE" sz="2200" dirty="0">
                <a:solidFill>
                  <a:prstClr val="black"/>
                </a:solidFill>
              </a:rPr>
              <a:t>Om verksamheten fungerar som ett komplement eller alternativ till annan befintlig verksamhet och om samverkan sker med relevanta aktörer</a:t>
            </a:r>
          </a:p>
          <a:p>
            <a:endParaRPr lang="sv-SE" dirty="0"/>
          </a:p>
        </p:txBody>
      </p:sp>
    </p:spTree>
    <p:extLst>
      <p:ext uri="{BB962C8B-B14F-4D97-AF65-F5344CB8AC3E}">
        <p14:creationId xmlns:p14="http://schemas.microsoft.com/office/powerpoint/2010/main" val="1424741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9AE136C-F001-4311-B745-332B5271FF4A}"/>
              </a:ext>
            </a:extLst>
          </p:cNvPr>
          <p:cNvSpPr>
            <a:spLocks noGrp="1"/>
          </p:cNvSpPr>
          <p:nvPr>
            <p:ph type="title"/>
          </p:nvPr>
        </p:nvSpPr>
        <p:spPr>
          <a:xfrm>
            <a:off x="407988" y="404813"/>
            <a:ext cx="9170279" cy="736959"/>
          </a:xfrm>
        </p:spPr>
        <p:txBody>
          <a:bodyPr anchor="ctr">
            <a:normAutofit/>
          </a:bodyPr>
          <a:lstStyle/>
          <a:p>
            <a:r>
              <a:rPr lang="sv-SE" b="0" kern="1200"/>
              <a:t>Bedömning</a:t>
            </a:r>
            <a:endParaRPr lang="sv-SE" dirty="0"/>
          </a:p>
        </p:txBody>
      </p:sp>
      <p:sp>
        <p:nvSpPr>
          <p:cNvPr id="3" name="Platshållare för innehåll 2">
            <a:extLst>
              <a:ext uri="{FF2B5EF4-FFF2-40B4-BE49-F238E27FC236}">
                <a16:creationId xmlns:a16="http://schemas.microsoft.com/office/drawing/2014/main" id="{C80B94DD-1ABA-4FAD-AF4B-FE74DEE71183}"/>
              </a:ext>
            </a:extLst>
          </p:cNvPr>
          <p:cNvSpPr>
            <a:spLocks noGrp="1"/>
          </p:cNvSpPr>
          <p:nvPr>
            <p:ph sz="half" idx="1"/>
          </p:nvPr>
        </p:nvSpPr>
        <p:spPr>
          <a:xfrm>
            <a:off x="407987" y="1141772"/>
            <a:ext cx="7770813" cy="4771667"/>
          </a:xfrm>
        </p:spPr>
        <p:txBody>
          <a:bodyPr>
            <a:normAutofit/>
          </a:bodyPr>
          <a:lstStyle/>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effectLst/>
                <a:uLnTx/>
                <a:uFillTx/>
              </a:rPr>
              <a:t>Varje ansökan bedöms var för sig utifrån</a:t>
            </a:r>
            <a:r>
              <a:rPr lang="sv-SE" sz="2400" dirty="0"/>
              <a:t>:</a:t>
            </a:r>
            <a:br>
              <a:rPr lang="sv-SE" sz="1600" dirty="0"/>
            </a:br>
            <a:endParaRPr kumimoji="0" lang="sv-SE" sz="1600" b="0" i="0" u="none" strike="noStrike" kern="1200" cap="none" spc="0" normalizeH="0" baseline="0" noProof="0" dirty="0">
              <a:ln>
                <a:noFill/>
              </a:ln>
              <a:effectLst/>
              <a:uLnTx/>
              <a:uFillTx/>
            </a:endParaRPr>
          </a:p>
          <a:p>
            <a:pPr defTabSz="914400">
              <a:lnSpc>
                <a:spcPct val="100000"/>
              </a:lnSpc>
              <a:spcBef>
                <a:spcPts val="1000"/>
              </a:spcBef>
              <a:spcAft>
                <a:spcPts val="0"/>
              </a:spcAft>
              <a:defRPr/>
            </a:pPr>
            <a:r>
              <a:rPr kumimoji="0" lang="sv-SE" sz="2400" b="0" i="0" u="none" strike="noStrike" kern="1200" cap="none" spc="0" normalizeH="0" baseline="0" noProof="0" dirty="0">
                <a:ln>
                  <a:noFill/>
                </a:ln>
                <a:effectLst/>
                <a:uLnTx/>
                <a:uFillTx/>
              </a:rPr>
              <a:t>målgruppens behov </a:t>
            </a:r>
          </a:p>
          <a:p>
            <a:pPr defTabSz="914400">
              <a:lnSpc>
                <a:spcPct val="100000"/>
              </a:lnSpc>
              <a:spcBef>
                <a:spcPts val="1000"/>
              </a:spcBef>
              <a:spcAft>
                <a:spcPts val="0"/>
              </a:spcAft>
              <a:defRPr/>
            </a:pPr>
            <a:r>
              <a:rPr kumimoji="0" lang="sv-SE" sz="2400" b="0" i="0" u="none" strike="noStrike" kern="1200" cap="none" spc="0" normalizeH="0" baseline="0" noProof="0" dirty="0">
                <a:ln>
                  <a:noFill/>
                </a:ln>
                <a:effectLst/>
                <a:uLnTx/>
                <a:uFillTx/>
              </a:rPr>
              <a:t>vikten av att målgruppen har en representation i staden </a:t>
            </a:r>
          </a:p>
          <a:p>
            <a:pPr defTabSz="914400">
              <a:lnSpc>
                <a:spcPct val="100000"/>
              </a:lnSpc>
              <a:spcBef>
                <a:spcPts val="1000"/>
              </a:spcBef>
              <a:spcAft>
                <a:spcPts val="0"/>
              </a:spcAft>
              <a:defRPr/>
            </a:pPr>
            <a:r>
              <a:rPr kumimoji="0" lang="sv-SE" sz="2400" b="0" i="0" u="none" strike="noStrike" kern="1200" cap="none" spc="0" normalizeH="0" baseline="0" noProof="0" dirty="0">
                <a:ln>
                  <a:noFill/>
                </a:ln>
                <a:effectLst/>
                <a:uLnTx/>
                <a:uFillTx/>
              </a:rPr>
              <a:t>föreningens förmåga till självfinansieringen samt </a:t>
            </a:r>
          </a:p>
          <a:p>
            <a:pPr defTabSz="914400">
              <a:lnSpc>
                <a:spcPct val="100000"/>
              </a:lnSpc>
              <a:spcBef>
                <a:spcPts val="1000"/>
              </a:spcBef>
              <a:spcAft>
                <a:spcPts val="0"/>
              </a:spcAft>
              <a:defRPr/>
            </a:pPr>
            <a:r>
              <a:rPr kumimoji="0" lang="sv-SE" sz="2400" b="0" i="0" u="none" strike="noStrike" kern="1200" cap="none" spc="0" normalizeH="0" baseline="0" noProof="0" dirty="0">
                <a:ln>
                  <a:noFill/>
                </a:ln>
                <a:effectLst/>
                <a:uLnTx/>
                <a:uFillTx/>
              </a:rPr>
              <a:t>föreningens förmåga att driva sin verksamhet enligt plan</a:t>
            </a:r>
          </a:p>
          <a:p>
            <a:pPr marL="0" indent="0" defTabSz="914400">
              <a:lnSpc>
                <a:spcPct val="100000"/>
              </a:lnSpc>
              <a:spcBef>
                <a:spcPts val="1000"/>
              </a:spcBef>
              <a:spcAft>
                <a:spcPts val="0"/>
              </a:spcAft>
              <a:buNone/>
              <a:defRPr/>
            </a:pPr>
            <a:endParaRPr kumimoji="0" lang="sv-SE" sz="1800" b="0" i="0" u="none" strike="noStrike" kern="1200" cap="none" spc="0" normalizeH="0" baseline="0" noProof="0" dirty="0">
              <a:ln>
                <a:noFill/>
              </a:ln>
              <a:effectLst/>
              <a:uLnTx/>
              <a:uFillTx/>
            </a:endParaRPr>
          </a:p>
          <a:p>
            <a:pPr marL="0" marR="0" lvl="0" indent="0"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sv-SE" sz="2400" b="0" i="0" u="none" strike="noStrike" kern="1200" cap="none" spc="0" normalizeH="0" baseline="0" noProof="0" dirty="0">
                <a:ln>
                  <a:noFill/>
                </a:ln>
                <a:effectLst/>
                <a:uLnTx/>
                <a:uFillTx/>
              </a:rPr>
              <a:t>Inför den årliga fördelningen gör förvaltningen också en helhetsbedömning av samtliga ansökningar samt genomför kontroll genom Kronofogdemyndigheten</a:t>
            </a:r>
          </a:p>
          <a:p>
            <a:pPr>
              <a:lnSpc>
                <a:spcPct val="100000"/>
              </a:lnSpc>
            </a:pPr>
            <a:endParaRPr lang="sv-SE" sz="1600" dirty="0"/>
          </a:p>
        </p:txBody>
      </p:sp>
      <p:pic>
        <p:nvPicPr>
          <p:cNvPr id="8" name="Bildobjekt 7" descr="En bild som visar bärbar dator, klädsel, Netbook, dator&#10;&#10;AI-genererat innehåll kan vara felaktigt.">
            <a:extLst>
              <a:ext uri="{FF2B5EF4-FFF2-40B4-BE49-F238E27FC236}">
                <a16:creationId xmlns:a16="http://schemas.microsoft.com/office/drawing/2014/main" id="{1FD643E4-378B-645A-46E2-0662BB68A5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482" y="4296166"/>
            <a:ext cx="1920240" cy="1617273"/>
          </a:xfrm>
          <a:prstGeom prst="rect">
            <a:avLst/>
          </a:prstGeom>
        </p:spPr>
      </p:pic>
      <p:pic>
        <p:nvPicPr>
          <p:cNvPr id="9" name="Bild 8" descr="Röd pusselbit med två kugghjul. Det större med siluetten av ett huvud det mindre med siluetten av ett hjärta. ">
            <a:extLst>
              <a:ext uri="{FF2B5EF4-FFF2-40B4-BE49-F238E27FC236}">
                <a16:creationId xmlns:a16="http://schemas.microsoft.com/office/drawing/2014/main" id="{8F56FF2B-3E4C-C00E-37EF-556AEF87F9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8411" y="1736727"/>
            <a:ext cx="1634859" cy="1433191"/>
          </a:xfrm>
          <a:prstGeom prst="rect">
            <a:avLst/>
          </a:prstGeom>
        </p:spPr>
      </p:pic>
      <p:pic>
        <p:nvPicPr>
          <p:cNvPr id="12" name="Bild 11">
            <a:extLst>
              <a:ext uri="{FF2B5EF4-FFF2-40B4-BE49-F238E27FC236}">
                <a16:creationId xmlns:a16="http://schemas.microsoft.com/office/drawing/2014/main" id="{75899CD1-6A96-D43C-01AF-4C4D7D1510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0298" y="1736728"/>
            <a:ext cx="1414369" cy="1433191"/>
          </a:xfrm>
          <a:prstGeom prst="rect">
            <a:avLst/>
          </a:prstGeom>
        </p:spPr>
      </p:pic>
    </p:spTree>
    <p:extLst>
      <p:ext uri="{BB962C8B-B14F-4D97-AF65-F5344CB8AC3E}">
        <p14:creationId xmlns:p14="http://schemas.microsoft.com/office/powerpoint/2010/main" val="2293976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F3FF8A-B154-46F6-867E-65BEA49B8E5B}"/>
              </a:ext>
            </a:extLst>
          </p:cNvPr>
          <p:cNvSpPr>
            <a:spLocks noGrp="1"/>
          </p:cNvSpPr>
          <p:nvPr>
            <p:ph type="title"/>
          </p:nvPr>
        </p:nvSpPr>
        <p:spPr>
          <a:xfrm>
            <a:off x="838200" y="365125"/>
            <a:ext cx="10515600" cy="1067435"/>
          </a:xfrm>
        </p:spPr>
        <p:txBody>
          <a:bodyPr/>
          <a:lstStyle/>
          <a:p>
            <a:r>
              <a:rPr lang="sv-SE" b="0" kern="1200" dirty="0">
                <a:solidFill>
                  <a:prstClr val="black"/>
                </a:solidFill>
              </a:rPr>
              <a:t>Fördelning av bidragen 2026</a:t>
            </a:r>
            <a:endParaRPr lang="sv-SE" dirty="0"/>
          </a:p>
        </p:txBody>
      </p:sp>
      <p:graphicFrame>
        <p:nvGraphicFramePr>
          <p:cNvPr id="4" name="Platshållare för innehåll 3">
            <a:extLst>
              <a:ext uri="{FF2B5EF4-FFF2-40B4-BE49-F238E27FC236}">
                <a16:creationId xmlns:a16="http://schemas.microsoft.com/office/drawing/2014/main" id="{E84C9FEF-7BE6-43F3-A8BE-BE39B5F09FD6}"/>
              </a:ext>
            </a:extLst>
          </p:cNvPr>
          <p:cNvGraphicFramePr>
            <a:graphicFrameLocks noGrp="1"/>
          </p:cNvGraphicFramePr>
          <p:nvPr>
            <p:ph idx="11"/>
          </p:nvPr>
        </p:nvGraphicFramePr>
        <p:xfrm>
          <a:off x="497840" y="1432560"/>
          <a:ext cx="11145520" cy="4598619"/>
        </p:xfrm>
        <a:graphic>
          <a:graphicData uri="http://schemas.openxmlformats.org/drawingml/2006/table">
            <a:tbl>
              <a:tblPr firstRow="1" firstCol="1" bandRow="1">
                <a:tableStyleId>{5C22544A-7EE6-4342-B048-85BDC9FD1C3A}</a:tableStyleId>
              </a:tblPr>
              <a:tblGrid>
                <a:gridCol w="2774040">
                  <a:extLst>
                    <a:ext uri="{9D8B030D-6E8A-4147-A177-3AD203B41FA5}">
                      <a16:colId xmlns:a16="http://schemas.microsoft.com/office/drawing/2014/main" val="1842442203"/>
                    </a:ext>
                  </a:extLst>
                </a:gridCol>
                <a:gridCol w="1312980">
                  <a:extLst>
                    <a:ext uri="{9D8B030D-6E8A-4147-A177-3AD203B41FA5}">
                      <a16:colId xmlns:a16="http://schemas.microsoft.com/office/drawing/2014/main" val="3998733625"/>
                    </a:ext>
                  </a:extLst>
                </a:gridCol>
                <a:gridCol w="1480585">
                  <a:extLst>
                    <a:ext uri="{9D8B030D-6E8A-4147-A177-3AD203B41FA5}">
                      <a16:colId xmlns:a16="http://schemas.microsoft.com/office/drawing/2014/main" val="445200768"/>
                    </a:ext>
                  </a:extLst>
                </a:gridCol>
                <a:gridCol w="1979592">
                  <a:extLst>
                    <a:ext uri="{9D8B030D-6E8A-4147-A177-3AD203B41FA5}">
                      <a16:colId xmlns:a16="http://schemas.microsoft.com/office/drawing/2014/main" val="3594347881"/>
                    </a:ext>
                  </a:extLst>
                </a:gridCol>
                <a:gridCol w="2400198">
                  <a:extLst>
                    <a:ext uri="{9D8B030D-6E8A-4147-A177-3AD203B41FA5}">
                      <a16:colId xmlns:a16="http://schemas.microsoft.com/office/drawing/2014/main" val="238889979"/>
                    </a:ext>
                  </a:extLst>
                </a:gridCol>
                <a:gridCol w="1198125">
                  <a:extLst>
                    <a:ext uri="{9D8B030D-6E8A-4147-A177-3AD203B41FA5}">
                      <a16:colId xmlns:a16="http://schemas.microsoft.com/office/drawing/2014/main" val="1941077015"/>
                    </a:ext>
                  </a:extLst>
                </a:gridCol>
              </a:tblGrid>
              <a:tr h="1036320">
                <a:tc>
                  <a:txBody>
                    <a:bodyPr/>
                    <a:lstStyle/>
                    <a:p>
                      <a:pPr algn="ctr">
                        <a:lnSpc>
                          <a:spcPct val="107000"/>
                        </a:lnSpc>
                        <a:spcAft>
                          <a:spcPts val="800"/>
                        </a:spcAft>
                      </a:pPr>
                      <a:r>
                        <a:rPr lang="sv-SE" sz="1800" dirty="0">
                          <a:solidFill>
                            <a:schemeClr val="tx1"/>
                          </a:solidFill>
                          <a:effectLst/>
                        </a:rPr>
                        <a:t>Målgrupper</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32" rtl="0" eaLnBrk="1" fontAlgn="auto" latinLnBrk="0" hangingPunct="1">
                        <a:lnSpc>
                          <a:spcPct val="107000"/>
                        </a:lnSpc>
                        <a:spcBef>
                          <a:spcPts val="0"/>
                        </a:spcBef>
                        <a:spcAft>
                          <a:spcPts val="800"/>
                        </a:spcAft>
                        <a:buClrTx/>
                        <a:buSzTx/>
                        <a:buFontTx/>
                        <a:buNone/>
                        <a:tabLst/>
                        <a:defRPr/>
                      </a:pPr>
                      <a:r>
                        <a:rPr lang="sv-SE" sz="1800" dirty="0">
                          <a:solidFill>
                            <a:schemeClr val="tx1"/>
                          </a:solidFill>
                          <a:effectLst/>
                        </a:rPr>
                        <a:t>Antal föreningar</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332" rtl="0" eaLnBrk="1" fontAlgn="auto" latinLnBrk="0" hangingPunct="1">
                        <a:lnSpc>
                          <a:spcPct val="107000"/>
                        </a:lnSpc>
                        <a:spcBef>
                          <a:spcPts val="0"/>
                        </a:spcBef>
                        <a:spcAft>
                          <a:spcPts val="800"/>
                        </a:spcAft>
                        <a:buClrTx/>
                        <a:buSzTx/>
                        <a:buFontTx/>
                        <a:buNone/>
                        <a:tabLst/>
                        <a:defRPr/>
                      </a:pPr>
                      <a:r>
                        <a:rPr lang="sv-SE" sz="1800" dirty="0">
                          <a:solidFill>
                            <a:schemeClr val="tx1"/>
                          </a:solidFill>
                          <a:effectLst/>
                        </a:rPr>
                        <a:t>Andel </a:t>
                      </a:r>
                      <a:br>
                        <a:rPr lang="sv-SE" sz="1800" dirty="0">
                          <a:solidFill>
                            <a:schemeClr val="tx1"/>
                          </a:solidFill>
                          <a:effectLst/>
                        </a:rPr>
                      </a:br>
                      <a:r>
                        <a:rPr lang="sv-SE" sz="1800" dirty="0">
                          <a:solidFill>
                            <a:schemeClr val="tx1"/>
                          </a:solidFill>
                          <a:effectLst/>
                        </a:rPr>
                        <a:t>föreningar</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v-SE" sz="1800" dirty="0">
                          <a:solidFill>
                            <a:schemeClr val="tx1"/>
                          </a:solidFill>
                          <a:effectLst/>
                        </a:rPr>
                        <a:t>Andel föreningsbidrag</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v-SE" sz="1800" dirty="0">
                          <a:solidFill>
                            <a:schemeClr val="tx1"/>
                          </a:solidFill>
                          <a:effectLst/>
                        </a:rPr>
                        <a:t>Antal föreningar </a:t>
                      </a:r>
                      <a:br>
                        <a:rPr lang="sv-SE" sz="1800" dirty="0">
                          <a:solidFill>
                            <a:schemeClr val="tx1"/>
                          </a:solidFill>
                          <a:effectLst/>
                        </a:rPr>
                      </a:br>
                      <a:r>
                        <a:rPr lang="sv-SE" sz="1800" dirty="0">
                          <a:solidFill>
                            <a:schemeClr val="tx1"/>
                          </a:solidFill>
                          <a:effectLst/>
                        </a:rPr>
                        <a:t>med verksamhet för </a:t>
                      </a:r>
                      <a:br>
                        <a:rPr lang="sv-SE" sz="1800" dirty="0">
                          <a:solidFill>
                            <a:schemeClr val="tx1"/>
                          </a:solidFill>
                          <a:effectLst/>
                        </a:rPr>
                      </a:br>
                      <a:r>
                        <a:rPr lang="sv-SE" sz="1800" dirty="0">
                          <a:solidFill>
                            <a:schemeClr val="tx1"/>
                          </a:solidFill>
                          <a:effectLst/>
                        </a:rPr>
                        <a:t>barn &amp; unga </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800"/>
                        </a:spcAft>
                      </a:pPr>
                      <a:r>
                        <a:rPr lang="sv-SE" sz="1800">
                          <a:solidFill>
                            <a:schemeClr val="tx1"/>
                          </a:solidFill>
                          <a:effectLst/>
                        </a:rPr>
                        <a:t>Förslag i tkr</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40638279"/>
                  </a:ext>
                </a:extLst>
              </a:tr>
              <a:tr h="396458">
                <a:tc>
                  <a:txBody>
                    <a:bodyPr/>
                    <a:lstStyle/>
                    <a:p>
                      <a:pPr>
                        <a:lnSpc>
                          <a:spcPct val="107000"/>
                        </a:lnSpc>
                        <a:spcAft>
                          <a:spcPts val="800"/>
                        </a:spcAft>
                      </a:pPr>
                      <a:r>
                        <a:rPr lang="sv-SE" sz="1800" dirty="0">
                          <a:solidFill>
                            <a:schemeClr val="tx1"/>
                          </a:solidFill>
                          <a:effectLst/>
                        </a:rPr>
                        <a:t>Fysiska</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7245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831945"/>
                  </a:ext>
                </a:extLst>
              </a:tr>
              <a:tr h="370752">
                <a:tc>
                  <a:txBody>
                    <a:bodyPr/>
                    <a:lstStyle/>
                    <a:p>
                      <a:pPr>
                        <a:lnSpc>
                          <a:spcPct val="107000"/>
                        </a:lnSpc>
                        <a:spcAft>
                          <a:spcPts val="800"/>
                        </a:spcAft>
                      </a:pPr>
                      <a:r>
                        <a:rPr lang="sv-SE" sz="1800" dirty="0">
                          <a:solidFill>
                            <a:schemeClr val="tx1"/>
                          </a:solidFill>
                          <a:effectLst/>
                        </a:rPr>
                        <a:t>Psykiatri</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14 998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674073"/>
                  </a:ext>
                </a:extLst>
              </a:tr>
              <a:tr h="375607">
                <a:tc>
                  <a:txBody>
                    <a:bodyPr/>
                    <a:lstStyle/>
                    <a:p>
                      <a:pPr>
                        <a:lnSpc>
                          <a:spcPct val="107000"/>
                        </a:lnSpc>
                        <a:spcAft>
                          <a:spcPts val="800"/>
                        </a:spcAft>
                      </a:pPr>
                      <a:r>
                        <a:rPr lang="sv-SE" sz="1800" dirty="0">
                          <a:solidFill>
                            <a:schemeClr val="tx1"/>
                          </a:solidFill>
                          <a:effectLst/>
                        </a:rPr>
                        <a:t>IF &amp; kognitiva</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rPr>
                        <a:t>5</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4 520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0829158"/>
                  </a:ext>
                </a:extLst>
              </a:tr>
              <a:tr h="370752">
                <a:tc>
                  <a:txBody>
                    <a:bodyPr/>
                    <a:lstStyle/>
                    <a:p>
                      <a:pPr>
                        <a:lnSpc>
                          <a:spcPct val="107000"/>
                        </a:lnSpc>
                        <a:spcAft>
                          <a:spcPts val="800"/>
                        </a:spcAft>
                      </a:pPr>
                      <a:r>
                        <a:rPr lang="sv-SE" sz="1800" dirty="0">
                          <a:solidFill>
                            <a:schemeClr val="tx1"/>
                          </a:solidFill>
                          <a:effectLst/>
                        </a:rPr>
                        <a:t>Syn</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rPr>
                        <a:t>2</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1 063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8916769"/>
                  </a:ext>
                </a:extLst>
              </a:tr>
              <a:tr h="370752">
                <a:tc>
                  <a:txBody>
                    <a:bodyPr/>
                    <a:lstStyle/>
                    <a:p>
                      <a:pPr>
                        <a:lnSpc>
                          <a:spcPct val="107000"/>
                        </a:lnSpc>
                        <a:spcAft>
                          <a:spcPts val="800"/>
                        </a:spcAft>
                      </a:pPr>
                      <a:r>
                        <a:rPr lang="sv-SE" sz="1800" dirty="0">
                          <a:solidFill>
                            <a:schemeClr val="tx1"/>
                          </a:solidFill>
                          <a:effectLst/>
                        </a:rPr>
                        <a:t>Hörsel</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rPr>
                        <a:t>2</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2 503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9645021"/>
                  </a:ext>
                </a:extLst>
              </a:tr>
              <a:tr h="370752">
                <a:tc>
                  <a:txBody>
                    <a:bodyPr/>
                    <a:lstStyle/>
                    <a:p>
                      <a:pPr>
                        <a:lnSpc>
                          <a:spcPct val="107000"/>
                        </a:lnSpc>
                        <a:spcAft>
                          <a:spcPts val="800"/>
                        </a:spcAft>
                      </a:pPr>
                      <a:r>
                        <a:rPr lang="sv-SE" sz="1800" dirty="0">
                          <a:solidFill>
                            <a:schemeClr val="tx1"/>
                          </a:solidFill>
                          <a:effectLst/>
                          <a:latin typeface="+mn-lt"/>
                          <a:ea typeface="Calibri" panose="020F0502020204030204" pitchFamily="34" charset="0"/>
                          <a:cs typeface="Times New Roman" panose="02020603050405020304" pitchFamily="18" charset="0"/>
                        </a:rPr>
                        <a:t>Att inte tåla vissa ämnen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361431"/>
                  </a:ext>
                </a:extLst>
              </a:tr>
              <a:tr h="370752">
                <a:tc>
                  <a:txBody>
                    <a:bodyPr/>
                    <a:lstStyle/>
                    <a:p>
                      <a:pPr>
                        <a:lnSpc>
                          <a:spcPct val="107000"/>
                        </a:lnSpc>
                        <a:spcAft>
                          <a:spcPts val="800"/>
                        </a:spcAft>
                      </a:pPr>
                      <a:r>
                        <a:rPr lang="sv-SE" sz="1800" dirty="0">
                          <a:solidFill>
                            <a:schemeClr val="tx1"/>
                          </a:solidFill>
                          <a:effectLst/>
                        </a:rPr>
                        <a:t>Anhörig</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rPr>
                        <a:t> 0</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675878"/>
                  </a:ext>
                </a:extLst>
              </a:tr>
              <a:tr h="370752">
                <a:tc>
                  <a:txBody>
                    <a:bodyPr/>
                    <a:lstStyle/>
                    <a:p>
                      <a:pPr>
                        <a:lnSpc>
                          <a:spcPct val="107000"/>
                        </a:lnSpc>
                        <a:spcAft>
                          <a:spcPts val="800"/>
                        </a:spcAft>
                      </a:pPr>
                      <a:r>
                        <a:rPr lang="sv-SE" sz="1800" dirty="0">
                          <a:solidFill>
                            <a:schemeClr val="tx1"/>
                          </a:solidFill>
                          <a:effectLst/>
                        </a:rPr>
                        <a:t>Paraply</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rPr>
                        <a:t> 0</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6 400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2141667"/>
                  </a:ext>
                </a:extLst>
              </a:tr>
              <a:tr h="370752">
                <a:tc>
                  <a:txBody>
                    <a:bodyPr/>
                    <a:lstStyle/>
                    <a:p>
                      <a:pPr>
                        <a:lnSpc>
                          <a:spcPct val="107000"/>
                        </a:lnSpc>
                        <a:spcAft>
                          <a:spcPts val="800"/>
                        </a:spcAft>
                      </a:pPr>
                      <a:r>
                        <a:rPr lang="sv-SE" sz="1800" dirty="0">
                          <a:solidFill>
                            <a:schemeClr val="tx1"/>
                          </a:solidFill>
                          <a:effectLst/>
                        </a:rPr>
                        <a:t>Totalt</a:t>
                      </a:r>
                      <a:endParaRPr lang="sv-S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lnSpc>
                          <a:spcPct val="107000"/>
                        </a:lnSpc>
                        <a:spcAft>
                          <a:spcPts val="800"/>
                        </a:spcAft>
                      </a:pPr>
                      <a:r>
                        <a:rPr lang="sv-SE"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37 349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7580714"/>
                  </a:ext>
                </a:extLst>
              </a:tr>
            </a:tbl>
          </a:graphicData>
        </a:graphic>
      </p:graphicFrame>
    </p:spTree>
    <p:extLst>
      <p:ext uri="{BB962C8B-B14F-4D97-AF65-F5344CB8AC3E}">
        <p14:creationId xmlns:p14="http://schemas.microsoft.com/office/powerpoint/2010/main" val="35911137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CD092F-E621-44F3-8D3F-EECCD2AB19A1}"/>
              </a:ext>
            </a:extLst>
          </p:cNvPr>
          <p:cNvSpPr>
            <a:spLocks noGrp="1"/>
          </p:cNvSpPr>
          <p:nvPr>
            <p:ph type="title"/>
          </p:nvPr>
        </p:nvSpPr>
        <p:spPr/>
        <p:txBody>
          <a:bodyPr/>
          <a:lstStyle/>
          <a:p>
            <a:r>
              <a:rPr lang="sv-SE" dirty="0"/>
              <a:t>Sammanfattning</a:t>
            </a:r>
          </a:p>
        </p:txBody>
      </p:sp>
      <p:sp>
        <p:nvSpPr>
          <p:cNvPr id="3" name="Platshållare för innehåll 2">
            <a:extLst>
              <a:ext uri="{FF2B5EF4-FFF2-40B4-BE49-F238E27FC236}">
                <a16:creationId xmlns:a16="http://schemas.microsoft.com/office/drawing/2014/main" id="{D1CD1B3D-7930-4F46-8FB9-9C4D930DDB4E}"/>
              </a:ext>
            </a:extLst>
          </p:cNvPr>
          <p:cNvSpPr>
            <a:spLocks noGrp="1"/>
          </p:cNvSpPr>
          <p:nvPr>
            <p:ph idx="11"/>
          </p:nvPr>
        </p:nvSpPr>
        <p:spPr>
          <a:xfrm>
            <a:off x="964560" y="1535113"/>
            <a:ext cx="10080000" cy="4175124"/>
          </a:xfrm>
        </p:spPr>
        <p:txBody>
          <a:bodyPr/>
          <a:lstStyle/>
          <a:p>
            <a:pPr marL="342900" lvl="0" indent="-342900">
              <a:lnSpc>
                <a:spcPct val="115000"/>
              </a:lnSpc>
              <a:buFont typeface="+mj-lt"/>
              <a:buAutoNum type="arabicPeriod"/>
            </a:pPr>
            <a:r>
              <a:rPr lang="sv-SE" dirty="0">
                <a:effectLst/>
                <a:ea typeface="Times New Roman" panose="02020603050405020304" pitchFamily="18" charset="0"/>
                <a:cs typeface="Times New Roman" panose="02020603050405020304" pitchFamily="18" charset="0"/>
              </a:rPr>
              <a:t>Fördelning verksamhetsbidrag till 64 föreningar- och organisationer inom funktionshinderområdet:</a:t>
            </a:r>
            <a:r>
              <a:rPr lang="sv-SE" dirty="0">
                <a:ea typeface="Times New Roman" panose="02020603050405020304" pitchFamily="18" charset="0"/>
                <a:cs typeface="Times New Roman" panose="02020603050405020304" pitchFamily="18" charset="0"/>
              </a:rPr>
              <a:t> 37 349 000 kronor </a:t>
            </a:r>
            <a:br>
              <a:rPr lang="sv-SE" dirty="0">
                <a:ea typeface="Times New Roman" panose="02020603050405020304" pitchFamily="18" charset="0"/>
                <a:cs typeface="Times New Roman" panose="02020603050405020304" pitchFamily="18" charset="0"/>
              </a:rPr>
            </a:br>
            <a:endParaRPr lang="sv-SE" dirty="0">
              <a:effectLst/>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sv-SE" dirty="0">
                <a:ea typeface="Times New Roman" panose="02020603050405020304" pitchFamily="18" charset="0"/>
                <a:cs typeface="Times New Roman" panose="02020603050405020304" pitchFamily="18" charset="0"/>
              </a:rPr>
              <a:t>A</a:t>
            </a:r>
            <a:r>
              <a:rPr lang="sv-SE" dirty="0">
                <a:effectLst/>
                <a:ea typeface="Times New Roman" panose="02020603050405020304" pitchFamily="18" charset="0"/>
                <a:cs typeface="Times New Roman" panose="02020603050405020304" pitchFamily="18" charset="0"/>
              </a:rPr>
              <a:t>vslag </a:t>
            </a:r>
            <a:r>
              <a:rPr lang="sv-SE" dirty="0">
                <a:ea typeface="Times New Roman" panose="02020603050405020304" pitchFamily="18" charset="0"/>
                <a:cs typeface="Times New Roman" panose="02020603050405020304" pitchFamily="18" charset="0"/>
              </a:rPr>
              <a:t>på</a:t>
            </a:r>
            <a:r>
              <a:rPr lang="sv-SE" dirty="0">
                <a:effectLst/>
                <a:ea typeface="Times New Roman" panose="02020603050405020304" pitchFamily="18" charset="0"/>
                <a:cs typeface="Times New Roman" panose="02020603050405020304" pitchFamily="18" charset="0"/>
              </a:rPr>
              <a:t> två ansökningar om verksamhetsbidrag</a:t>
            </a:r>
            <a:br>
              <a:rPr lang="sv-SE" dirty="0">
                <a:effectLst/>
                <a:ea typeface="Times New Roman" panose="02020603050405020304" pitchFamily="18" charset="0"/>
                <a:cs typeface="Times New Roman" panose="02020603050405020304" pitchFamily="18" charset="0"/>
              </a:rPr>
            </a:br>
            <a:endParaRPr lang="sv-SE" dirty="0">
              <a:effectLst/>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sv-SE" dirty="0">
                <a:effectLst/>
                <a:ea typeface="Times New Roman" panose="02020603050405020304" pitchFamily="18" charset="0"/>
                <a:cs typeface="Times New Roman" panose="02020603050405020304" pitchFamily="18" charset="0"/>
              </a:rPr>
              <a:t>Avsättning utvecklingsbidrag: 500 000 kronor</a:t>
            </a:r>
            <a:br>
              <a:rPr lang="sv-SE" dirty="0">
                <a:effectLst/>
                <a:ea typeface="Times New Roman" panose="02020603050405020304" pitchFamily="18" charset="0"/>
                <a:cs typeface="Times New Roman" panose="02020603050405020304" pitchFamily="18" charset="0"/>
              </a:rPr>
            </a:br>
            <a:endParaRPr lang="sv-SE" dirty="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sv-SE" dirty="0">
                <a:ea typeface="Times New Roman" panose="02020603050405020304" pitchFamily="18" charset="0"/>
                <a:cs typeface="Times New Roman" panose="02020603050405020304" pitchFamily="18" charset="0"/>
              </a:rPr>
              <a:t>Nytt bidrag: Tillfälligt aktivitetsbidrag funktionshinder 700 00 kronor</a:t>
            </a:r>
            <a:br>
              <a:rPr lang="sv-SE" dirty="0">
                <a:ea typeface="Times New Roman" panose="02020603050405020304" pitchFamily="18" charset="0"/>
                <a:cs typeface="Times New Roman" panose="02020603050405020304" pitchFamily="18" charset="0"/>
              </a:rPr>
            </a:br>
            <a:endParaRPr lang="sv-SE" dirty="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pPr>
            <a:r>
              <a:rPr lang="sv-SE" dirty="0"/>
              <a:t>Reservation av 1 885 000 kronor att användas under 2026</a:t>
            </a:r>
          </a:p>
        </p:txBody>
      </p:sp>
    </p:spTree>
    <p:extLst>
      <p:ext uri="{BB962C8B-B14F-4D97-AF65-F5344CB8AC3E}">
        <p14:creationId xmlns:p14="http://schemas.microsoft.com/office/powerpoint/2010/main" val="4415849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1D53711-3B1A-4CA7-8C3C-D7294CF7A5E4}"/>
              </a:ext>
            </a:extLst>
          </p:cNvPr>
          <p:cNvSpPr>
            <a:spLocks noGrp="1"/>
          </p:cNvSpPr>
          <p:nvPr>
            <p:ph type="body" sz="quarter" idx="11"/>
          </p:nvPr>
        </p:nvSpPr>
        <p:spPr/>
        <p:txBody>
          <a:bodyPr/>
          <a:lstStyle/>
          <a:p>
            <a:pPr defTabSz="914400">
              <a:lnSpc>
                <a:spcPct val="90000"/>
              </a:lnSpc>
              <a:spcBef>
                <a:spcPts val="1000"/>
              </a:spcBef>
              <a:spcAft>
                <a:spcPts val="0"/>
              </a:spcAft>
              <a:defRPr/>
            </a:pPr>
            <a:r>
              <a:rPr lang="en-US" b="0" kern="1200" dirty="0">
                <a:cs typeface="Arial" panose="020B0604020202020204" pitchFamily="34" charset="0"/>
              </a:rPr>
              <a:t>Christina Matsdotter</a:t>
            </a:r>
          </a:p>
          <a:p>
            <a:pPr lvl="0" defTabSz="914400">
              <a:lnSpc>
                <a:spcPct val="90000"/>
              </a:lnSpc>
              <a:spcBef>
                <a:spcPts val="1000"/>
              </a:spcBef>
              <a:spcAft>
                <a:spcPts val="0"/>
              </a:spcAft>
              <a:defRPr/>
            </a:pPr>
            <a:r>
              <a:rPr lang="sv-SE" b="0" dirty="0"/>
              <a:t>Utvecklingsledare</a:t>
            </a:r>
            <a:endParaRPr lang="en-US" b="0" dirty="0">
              <a:cs typeface="Arial" panose="020B0604020202020204" pitchFamily="34" charset="0"/>
            </a:endParaRPr>
          </a:p>
          <a:p>
            <a:pPr lvl="0" defTabSz="914400">
              <a:lnSpc>
                <a:spcPct val="90000"/>
              </a:lnSpc>
              <a:spcBef>
                <a:spcPts val="1000"/>
              </a:spcBef>
              <a:spcAft>
                <a:spcPts val="0"/>
              </a:spcAft>
              <a:defRPr/>
            </a:pPr>
            <a:r>
              <a:rPr lang="en-US" b="0" kern="1200" dirty="0">
                <a:cs typeface="Arial" panose="020B0604020202020204" pitchFamily="34" charset="0"/>
              </a:rPr>
              <a:t>Tel: 031 – 367 94 60</a:t>
            </a:r>
          </a:p>
          <a:p>
            <a:pPr lvl="0" defTabSz="914400">
              <a:lnSpc>
                <a:spcPct val="90000"/>
              </a:lnSpc>
              <a:spcBef>
                <a:spcPts val="1000"/>
              </a:spcBef>
              <a:spcAft>
                <a:spcPts val="0"/>
              </a:spcAft>
              <a:defRPr/>
            </a:pPr>
            <a:r>
              <a:rPr lang="en-US" b="0" kern="1200" dirty="0">
                <a:cs typeface="Arial" panose="020B0604020202020204" pitchFamily="34" charset="0"/>
              </a:rPr>
              <a:t>E-post: </a:t>
            </a:r>
            <a:r>
              <a:rPr lang="en-US" b="0" kern="1200" dirty="0">
                <a:cs typeface="Arial" panose="020B0604020202020204" pitchFamily="34" charset="0"/>
                <a:hlinkClick r:id="rId2">
                  <a:extLst>
                    <a:ext uri="{A12FA001-AC4F-418D-AE19-62706E023703}">
                      <ahyp:hlinkClr xmlns:ahyp="http://schemas.microsoft.com/office/drawing/2018/hyperlinkcolor" val="tx"/>
                    </a:ext>
                  </a:extLst>
                </a:hlinkClick>
              </a:rPr>
              <a:t>christina.matsdotter@funktionsstod.goteborg.se</a:t>
            </a:r>
            <a:endParaRPr lang="en-US" b="0" kern="1200" dirty="0">
              <a:cs typeface="Arial" panose="020B0604020202020204" pitchFamily="34" charset="0"/>
            </a:endParaRPr>
          </a:p>
        </p:txBody>
      </p:sp>
      <p:sp>
        <p:nvSpPr>
          <p:cNvPr id="5" name="Rektangel 4">
            <a:extLst>
              <a:ext uri="{FF2B5EF4-FFF2-40B4-BE49-F238E27FC236}">
                <a16:creationId xmlns:a16="http://schemas.microsoft.com/office/drawing/2014/main" id="{60BBE403-D827-4E02-B9C9-4FE38B01D6F9}"/>
              </a:ext>
            </a:extLst>
          </p:cNvPr>
          <p:cNvSpPr/>
          <p:nvPr/>
        </p:nvSpPr>
        <p:spPr>
          <a:xfrm>
            <a:off x="453390" y="4167076"/>
            <a:ext cx="8610600" cy="1768689"/>
          </a:xfrm>
          <a:prstGeom prst="rect">
            <a:avLst/>
          </a:prstGeom>
        </p:spPr>
        <p:txBody>
          <a:bodyPr wrap="square">
            <a:spAutoFit/>
          </a:bodyPr>
          <a:lstStyle/>
          <a:p>
            <a:pPr lvl="0" defTabSz="914400">
              <a:lnSpc>
                <a:spcPct val="90000"/>
              </a:lnSpc>
              <a:spcBef>
                <a:spcPts val="1000"/>
              </a:spcBef>
              <a:defRPr/>
            </a:pPr>
            <a:endParaRPr lang="sv-SE" dirty="0"/>
          </a:p>
          <a:p>
            <a:pPr lvl="0" defTabSz="914400">
              <a:lnSpc>
                <a:spcPct val="90000"/>
              </a:lnSpc>
              <a:spcBef>
                <a:spcPts val="1000"/>
              </a:spcBef>
              <a:defRPr/>
            </a:pPr>
            <a:r>
              <a:rPr lang="sv-SE" dirty="0"/>
              <a:t>	</a:t>
            </a:r>
            <a:r>
              <a:rPr lang="sv-SE" sz="1600" dirty="0" err="1">
                <a:solidFill>
                  <a:schemeClr val="bg1"/>
                </a:solidFill>
              </a:rPr>
              <a:t>Josiane</a:t>
            </a:r>
            <a:r>
              <a:rPr lang="sv-SE" sz="1600" dirty="0">
                <a:solidFill>
                  <a:schemeClr val="bg1"/>
                </a:solidFill>
              </a:rPr>
              <a:t> </a:t>
            </a:r>
            <a:r>
              <a:rPr lang="sv-SE" sz="1600" dirty="0" err="1">
                <a:solidFill>
                  <a:schemeClr val="bg1"/>
                </a:solidFill>
              </a:rPr>
              <a:t>Bolenge</a:t>
            </a:r>
            <a:r>
              <a:rPr lang="sv-SE" sz="1600" dirty="0">
                <a:solidFill>
                  <a:schemeClr val="bg1"/>
                </a:solidFill>
              </a:rPr>
              <a:t> </a:t>
            </a:r>
            <a:r>
              <a:rPr lang="sv-SE" sz="1600" dirty="0" err="1">
                <a:solidFill>
                  <a:schemeClr val="bg1"/>
                </a:solidFill>
              </a:rPr>
              <a:t>Kamparås</a:t>
            </a:r>
            <a:r>
              <a:rPr lang="sv-SE" sz="1600" dirty="0">
                <a:solidFill>
                  <a:schemeClr val="bg1"/>
                </a:solidFill>
              </a:rPr>
              <a:t>	</a:t>
            </a:r>
          </a:p>
          <a:p>
            <a:pPr lvl="0" defTabSz="914400">
              <a:lnSpc>
                <a:spcPct val="90000"/>
              </a:lnSpc>
              <a:spcBef>
                <a:spcPts val="1000"/>
              </a:spcBef>
              <a:defRPr/>
            </a:pPr>
            <a:r>
              <a:rPr lang="sv-SE" sz="1600" dirty="0">
                <a:solidFill>
                  <a:schemeClr val="bg1"/>
                </a:solidFill>
              </a:rPr>
              <a:t>	Utvecklingsledare</a:t>
            </a:r>
          </a:p>
          <a:p>
            <a:pPr lvl="0" defTabSz="914400">
              <a:lnSpc>
                <a:spcPct val="90000"/>
              </a:lnSpc>
              <a:spcBef>
                <a:spcPts val="1000"/>
              </a:spcBef>
              <a:defRPr/>
            </a:pPr>
            <a:r>
              <a:rPr lang="sv-SE" sz="1600" dirty="0">
                <a:solidFill>
                  <a:schemeClr val="bg1"/>
                </a:solidFill>
              </a:rPr>
              <a:t>	Tel: 031- 367 94 55</a:t>
            </a:r>
          </a:p>
          <a:p>
            <a:pPr lvl="0" defTabSz="914400">
              <a:lnSpc>
                <a:spcPct val="90000"/>
              </a:lnSpc>
              <a:spcBef>
                <a:spcPts val="1000"/>
              </a:spcBef>
              <a:defRPr/>
            </a:pPr>
            <a:r>
              <a:rPr lang="sv-SE" sz="1600" dirty="0">
                <a:solidFill>
                  <a:schemeClr val="bg1"/>
                </a:solidFill>
              </a:rPr>
              <a:t>	E-post: </a:t>
            </a:r>
            <a:r>
              <a:rPr lang="sv-SE" sz="1600" dirty="0">
                <a:solidFill>
                  <a:schemeClr val="bg1"/>
                </a:solidFill>
                <a:hlinkClick r:id="rId3">
                  <a:extLst>
                    <a:ext uri="{A12FA001-AC4F-418D-AE19-62706E023703}">
                      <ahyp:hlinkClr xmlns:ahyp="http://schemas.microsoft.com/office/drawing/2018/hyperlinkcolor" val="tx"/>
                    </a:ext>
                  </a:extLst>
                </a:hlinkClick>
              </a:rPr>
              <a:t>josiane.bolenge.kamparas@funktionsstod.goteborg.se</a:t>
            </a:r>
            <a:endParaRPr lang="sv-SE" sz="1600" dirty="0">
              <a:solidFill>
                <a:schemeClr val="bg1"/>
              </a:solidFill>
            </a:endParaRPr>
          </a:p>
        </p:txBody>
      </p:sp>
    </p:spTree>
    <p:extLst>
      <p:ext uri="{BB962C8B-B14F-4D97-AF65-F5344CB8AC3E}">
        <p14:creationId xmlns:p14="http://schemas.microsoft.com/office/powerpoint/2010/main" val="33256664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58D54D-886B-4971-A9A3-2002F0A3572B}"/>
              </a:ext>
            </a:extLst>
          </p:cNvPr>
          <p:cNvSpPr>
            <a:spLocks noGrp="1"/>
          </p:cNvSpPr>
          <p:nvPr>
            <p:ph type="ctrTitle"/>
          </p:nvPr>
        </p:nvSpPr>
        <p:spPr>
          <a:xfrm>
            <a:off x="1528841" y="2410691"/>
            <a:ext cx="9818032" cy="1343947"/>
          </a:xfrm>
        </p:spPr>
        <p:txBody>
          <a:bodyPr/>
          <a:lstStyle/>
          <a:p>
            <a:br>
              <a:rPr lang="sv-SE" sz="3200" b="1" dirty="0">
                <a:effectLst/>
                <a:ea typeface="MS PGothic" panose="020B0600070205080204" pitchFamily="34" charset="-128"/>
                <a:cs typeface="Arial" panose="020B0604020202020204" pitchFamily="34" charset="0"/>
              </a:rPr>
            </a:br>
            <a:r>
              <a:rPr lang="sv-SE" dirty="0">
                <a:ea typeface="MS PGothic" panose="020B0600070205080204" pitchFamily="34" charset="-128"/>
                <a:cs typeface="Arial" panose="020B0604020202020204" pitchFamily="34" charset="0"/>
              </a:rPr>
              <a:t>11</a:t>
            </a:r>
            <a:r>
              <a:rPr lang="sv-SE" b="1" dirty="0">
                <a:effectLst/>
                <a:ea typeface="MS PGothic" panose="020B0600070205080204" pitchFamily="34" charset="-128"/>
                <a:cs typeface="Arial" panose="020B0604020202020204" pitchFamily="34" charset="0"/>
              </a:rPr>
              <a:t>. </a:t>
            </a:r>
            <a:r>
              <a:rPr lang="sv-SE" dirty="0">
                <a:ea typeface="MS PGothic" panose="020B0600070205080204" pitchFamily="34" charset="-128"/>
                <a:cs typeface="Arial" panose="020B0604020202020204" pitchFamily="34" charset="0"/>
              </a:rPr>
              <a:t>Övrigt</a:t>
            </a:r>
            <a:br>
              <a:rPr lang="sv-SE" sz="1800" b="1" dirty="0">
                <a:solidFill>
                  <a:srgbClr val="0D0D0D"/>
                </a:solidFill>
                <a:effectLst/>
                <a:latin typeface="Arial" panose="020B0604020202020204" pitchFamily="34" charset="0"/>
                <a:ea typeface="MS PGothic" panose="020B0600070205080204" pitchFamily="34" charset="-128"/>
                <a:cs typeface="Arial" panose="020B0604020202020204" pitchFamily="34" charset="0"/>
              </a:rPr>
            </a:br>
            <a:endParaRPr lang="sv-SE" dirty="0"/>
          </a:p>
        </p:txBody>
      </p:sp>
    </p:spTree>
    <p:extLst>
      <p:ext uri="{BB962C8B-B14F-4D97-AF65-F5344CB8AC3E}">
        <p14:creationId xmlns:p14="http://schemas.microsoft.com/office/powerpoint/2010/main" val="410462028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656E51-C48C-15C4-47E7-F51930B9D538}"/>
              </a:ext>
            </a:extLst>
          </p:cNvPr>
          <p:cNvSpPr>
            <a:spLocks noGrp="1"/>
          </p:cNvSpPr>
          <p:nvPr>
            <p:ph type="title"/>
          </p:nvPr>
        </p:nvSpPr>
        <p:spPr>
          <a:xfrm>
            <a:off x="453708" y="0"/>
            <a:ext cx="9170279" cy="736959"/>
          </a:xfrm>
        </p:spPr>
        <p:txBody>
          <a:bodyPr/>
          <a:lstStyle/>
          <a:p>
            <a:r>
              <a:rPr lang="sv-SE" dirty="0"/>
              <a:t>8 steg </a:t>
            </a:r>
          </a:p>
        </p:txBody>
      </p:sp>
      <p:sp>
        <p:nvSpPr>
          <p:cNvPr id="3" name="Platshållare för innehåll 2">
            <a:extLst>
              <a:ext uri="{FF2B5EF4-FFF2-40B4-BE49-F238E27FC236}">
                <a16:creationId xmlns:a16="http://schemas.microsoft.com/office/drawing/2014/main" id="{188DE7BD-3BB8-AD3E-366A-F6956632981F}"/>
              </a:ext>
            </a:extLst>
          </p:cNvPr>
          <p:cNvSpPr>
            <a:spLocks noGrp="1"/>
          </p:cNvSpPr>
          <p:nvPr>
            <p:ph idx="11"/>
          </p:nvPr>
        </p:nvSpPr>
        <p:spPr>
          <a:xfrm>
            <a:off x="106236" y="736959"/>
            <a:ext cx="10080000" cy="5645553"/>
          </a:xfrm>
        </p:spPr>
        <p:txBody>
          <a:bodyPr>
            <a:normAutofit lnSpcReduction="10000"/>
          </a:bodyPr>
          <a:lstStyle/>
          <a:p>
            <a:r>
              <a:rPr lang="sv-SE" b="1" dirty="0"/>
              <a:t>Planera mötet eller tillfället</a:t>
            </a:r>
            <a:r>
              <a:rPr lang="sv-SE" dirty="0"/>
              <a:t> — fundera på när, hur och i vilken miljö personen bäst kan uttrycka sin vilja. </a:t>
            </a:r>
          </a:p>
          <a:p>
            <a:r>
              <a:rPr lang="sv-SE" b="1" dirty="0"/>
              <a:t>Skapa förutsättningar för förberedelse</a:t>
            </a:r>
            <a:r>
              <a:rPr lang="sv-SE" dirty="0"/>
              <a:t> — ge information i tid, i rätt format så personen kan förbereda sig</a:t>
            </a:r>
          </a:p>
          <a:p>
            <a:r>
              <a:rPr lang="sv-SE" b="1" dirty="0"/>
              <a:t>Gör informationen begriplig</a:t>
            </a:r>
            <a:r>
              <a:rPr lang="sv-SE" dirty="0"/>
              <a:t> — anpassa språk och form efter personens kommunikationsförmåga och behov</a:t>
            </a:r>
          </a:p>
          <a:p>
            <a:r>
              <a:rPr lang="sv-SE" b="1" dirty="0"/>
              <a:t>Ge möjlighet att överväga</a:t>
            </a:r>
            <a:r>
              <a:rPr lang="sv-SE" dirty="0"/>
              <a:t> — låt personen fundera, ställa frågor</a:t>
            </a:r>
          </a:p>
          <a:p>
            <a:r>
              <a:rPr lang="sv-SE" b="1" dirty="0"/>
              <a:t>Underlätta att uttrycka sin vilja</a:t>
            </a:r>
            <a:r>
              <a:rPr lang="sv-SE" dirty="0"/>
              <a:t> — med stöd från kommunikationshjälpmedel, bilder, tecken, alternativ kommunikation, personer de känner osv. </a:t>
            </a:r>
          </a:p>
          <a:p>
            <a:r>
              <a:rPr lang="sv-SE" b="1" dirty="0"/>
              <a:t>Utvärdera om det är “bästa tillgängliga vilja”</a:t>
            </a:r>
            <a:r>
              <a:rPr lang="sv-SE" dirty="0"/>
              <a:t> — bedöm om uttryckt vilja är tillräckligt klar, genomtänkt och styrkt. </a:t>
            </a:r>
          </a:p>
          <a:p>
            <a:r>
              <a:rPr lang="sv-SE" b="1" dirty="0"/>
              <a:t>Dokumentera</a:t>
            </a:r>
            <a:r>
              <a:rPr lang="sv-SE" dirty="0"/>
              <a:t> — dokumentera vad personen uttryckt, på vilket sätt, under vilka förutsättningar — för att kunna följa upp och planera vidare.</a:t>
            </a:r>
          </a:p>
          <a:p>
            <a:r>
              <a:rPr lang="sv-SE" b="1" dirty="0"/>
              <a:t>Följ upp</a:t>
            </a:r>
            <a:r>
              <a:rPr lang="sv-SE" dirty="0"/>
              <a:t> — eftersom vilja och förmåga kan förändras med tiden behöver regelbunden uppföljning och möjlighet att ompröva beslut finnas</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637493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67A441D-CEBE-ADBB-1682-AF4CE03D04A5}"/>
              </a:ext>
            </a:extLst>
          </p:cNvPr>
          <p:cNvSpPr>
            <a:spLocks noGrp="1"/>
          </p:cNvSpPr>
          <p:nvPr>
            <p:ph type="ctrTitle"/>
          </p:nvPr>
        </p:nvSpPr>
        <p:spPr/>
        <p:txBody>
          <a:bodyPr/>
          <a:lstStyle/>
          <a:p>
            <a:pPr algn="ctr"/>
            <a:r>
              <a:rPr lang="sv-SE" sz="4500" dirty="0"/>
              <a:t>12. Mötet avslutas</a:t>
            </a:r>
          </a:p>
        </p:txBody>
      </p:sp>
      <p:sp>
        <p:nvSpPr>
          <p:cNvPr id="2" name="Platshållare för text 1">
            <a:extLst>
              <a:ext uri="{FF2B5EF4-FFF2-40B4-BE49-F238E27FC236}">
                <a16:creationId xmlns:a16="http://schemas.microsoft.com/office/drawing/2014/main" id="{6F322B27-6E45-A672-3236-B5634220BC94}"/>
              </a:ext>
            </a:extLst>
          </p:cNvPr>
          <p:cNvSpPr>
            <a:spLocks noGrp="1"/>
          </p:cNvSpPr>
          <p:nvPr>
            <p:ph type="body" sz="quarter" idx="10"/>
          </p:nvPr>
        </p:nvSpPr>
        <p:spPr/>
        <p:txBody>
          <a:bodyPr/>
          <a:lstStyle/>
          <a:p>
            <a:endParaRPr lang="sv-SE" dirty="0"/>
          </a:p>
        </p:txBody>
      </p:sp>
      <p:sp>
        <p:nvSpPr>
          <p:cNvPr id="3" name="Platshållare för text 2">
            <a:extLst>
              <a:ext uri="{FF2B5EF4-FFF2-40B4-BE49-F238E27FC236}">
                <a16:creationId xmlns:a16="http://schemas.microsoft.com/office/drawing/2014/main" id="{0C526D87-9252-46D0-575D-47548AD50A89}"/>
              </a:ext>
            </a:extLst>
          </p:cNvPr>
          <p:cNvSpPr>
            <a:spLocks noGrp="1"/>
          </p:cNvSpPr>
          <p:nvPr>
            <p:ph type="body" sz="quarter" idx="11"/>
          </p:nvPr>
        </p:nvSpPr>
        <p:spPr/>
        <p:txBody>
          <a:bodyPr/>
          <a:lstStyle/>
          <a:p>
            <a:endParaRPr lang="sv-SE" dirty="0"/>
          </a:p>
        </p:txBody>
      </p:sp>
    </p:spTree>
    <p:extLst>
      <p:ext uri="{BB962C8B-B14F-4D97-AF65-F5344CB8AC3E}">
        <p14:creationId xmlns:p14="http://schemas.microsoft.com/office/powerpoint/2010/main" val="570068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C1074CF-86CC-00FA-90B6-10F9A12E8B57}"/>
              </a:ext>
            </a:extLst>
          </p:cNvPr>
          <p:cNvSpPr>
            <a:spLocks noGrp="1"/>
          </p:cNvSpPr>
          <p:nvPr>
            <p:ph type="title"/>
          </p:nvPr>
        </p:nvSpPr>
        <p:spPr>
          <a:xfrm>
            <a:off x="589344" y="576083"/>
            <a:ext cx="9170279" cy="736959"/>
          </a:xfrm>
        </p:spPr>
        <p:txBody>
          <a:bodyPr>
            <a:normAutofit fontScale="90000"/>
          </a:bodyPr>
          <a:lstStyle/>
          <a:p>
            <a:br>
              <a:rPr lang="sv-SE" dirty="0"/>
            </a:br>
            <a:r>
              <a:rPr lang="sv-SE" dirty="0"/>
              <a:t>Skapa förutsättningar för förberedelse</a:t>
            </a:r>
            <a:br>
              <a:rPr lang="sv-SE" dirty="0"/>
            </a:br>
            <a:endParaRPr lang="sv-SE" dirty="0"/>
          </a:p>
        </p:txBody>
      </p:sp>
      <p:sp>
        <p:nvSpPr>
          <p:cNvPr id="3" name="Platshållare för innehåll 2">
            <a:extLst>
              <a:ext uri="{FF2B5EF4-FFF2-40B4-BE49-F238E27FC236}">
                <a16:creationId xmlns:a16="http://schemas.microsoft.com/office/drawing/2014/main" id="{F026B6A0-0477-9DEC-82B6-BD03592C3207}"/>
              </a:ext>
            </a:extLst>
          </p:cNvPr>
          <p:cNvSpPr>
            <a:spLocks noGrp="1"/>
          </p:cNvSpPr>
          <p:nvPr>
            <p:ph idx="11"/>
          </p:nvPr>
        </p:nvSpPr>
        <p:spPr>
          <a:xfrm>
            <a:off x="1056000" y="1738313"/>
            <a:ext cx="5040000" cy="4175124"/>
          </a:xfrm>
        </p:spPr>
        <p:txBody>
          <a:bodyPr vert="horz" lIns="0" tIns="0" rIns="0" bIns="0" rtlCol="0" anchor="t">
            <a:normAutofit/>
          </a:bodyPr>
          <a:lstStyle/>
          <a:p>
            <a:pPr marL="0" indent="0">
              <a:buNone/>
            </a:pPr>
            <a:endParaRPr lang="sv-SE" dirty="0">
              <a:cs typeface="Arial"/>
            </a:endParaRPr>
          </a:p>
          <a:p>
            <a:pPr marL="0" indent="0">
              <a:buNone/>
            </a:pPr>
            <a:r>
              <a:rPr lang="sv-SE" dirty="0">
                <a:cs typeface="Arial"/>
              </a:rPr>
              <a:t>Få frågorna i förväg?</a:t>
            </a:r>
          </a:p>
          <a:p>
            <a:pPr marL="0" indent="0">
              <a:buNone/>
            </a:pPr>
            <a:r>
              <a:rPr lang="sv-SE" dirty="0">
                <a:cs typeface="Arial"/>
              </a:rPr>
              <a:t>Stöd av någon anhörig, personal </a:t>
            </a:r>
            <a:r>
              <a:rPr lang="sv-SE" dirty="0" err="1">
                <a:cs typeface="Arial"/>
              </a:rPr>
              <a:t>etc</a:t>
            </a:r>
            <a:r>
              <a:rPr lang="sv-SE" dirty="0">
                <a:cs typeface="Arial"/>
              </a:rPr>
              <a:t>, behöver det planeras? </a:t>
            </a:r>
          </a:p>
          <a:p>
            <a:pPr marL="0" indent="0">
              <a:buNone/>
            </a:pPr>
            <a:r>
              <a:rPr lang="sv-SE" dirty="0">
                <a:cs typeface="Arial"/>
              </a:rPr>
              <a:t>Rätt miljö, planera var möte/ träff ska äga rum? </a:t>
            </a:r>
          </a:p>
          <a:p>
            <a:pPr marL="0" indent="0">
              <a:buNone/>
            </a:pPr>
            <a:endParaRPr lang="sv-SE" dirty="0">
              <a:cs typeface="Arial"/>
            </a:endParaRPr>
          </a:p>
          <a:p>
            <a:pPr marL="0" indent="0">
              <a:buNone/>
            </a:pPr>
            <a:endParaRPr lang="sv-SE" dirty="0">
              <a:cs typeface="Arial"/>
            </a:endParaRPr>
          </a:p>
          <a:p>
            <a:pPr marL="0" indent="0">
              <a:buNone/>
            </a:pPr>
            <a:endParaRPr lang="sv-SE" dirty="0">
              <a:cs typeface="Arial"/>
            </a:endParaRPr>
          </a:p>
        </p:txBody>
      </p:sp>
      <p:sp>
        <p:nvSpPr>
          <p:cNvPr id="4" name="Platshållare för bildnummer 3">
            <a:extLst>
              <a:ext uri="{FF2B5EF4-FFF2-40B4-BE49-F238E27FC236}">
                <a16:creationId xmlns:a16="http://schemas.microsoft.com/office/drawing/2014/main" id="{8B34D312-2CA0-1688-4739-6C806BE54AC5}"/>
              </a:ext>
            </a:extLst>
          </p:cNvPr>
          <p:cNvSpPr>
            <a:spLocks noGrp="1"/>
          </p:cNvSpPr>
          <p:nvPr>
            <p:ph type="sldNum" sz="quarter" idx="12"/>
          </p:nvPr>
        </p:nvSpPr>
        <p:spPr/>
        <p:txBody>
          <a:bodyPr/>
          <a:lstStyle/>
          <a:p>
            <a:fld id="{59C8BBA8-F427-4879-AAC6-186856FF899B}" type="slidenum">
              <a:rPr lang="sv-SE" smtClean="0"/>
              <a:pPr/>
              <a:t>7</a:t>
            </a:fld>
            <a:endParaRPr lang="sv-SE" dirty="0"/>
          </a:p>
        </p:txBody>
      </p:sp>
      <p:pic>
        <p:nvPicPr>
          <p:cNvPr id="6" name="Bildobjekt 5" descr="En bild som visar skärmbild, Mobiltelefon, pryl, Elektronisk enhet&#10;&#10;AI-genererat innehåll kan vara felaktigt.">
            <a:extLst>
              <a:ext uri="{FF2B5EF4-FFF2-40B4-BE49-F238E27FC236}">
                <a16:creationId xmlns:a16="http://schemas.microsoft.com/office/drawing/2014/main" id="{5C7CFB0D-31E2-4BD5-1C42-EEA2C136F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2322" y="1465442"/>
            <a:ext cx="2115958" cy="2115958"/>
          </a:xfrm>
          <a:prstGeom prst="rect">
            <a:avLst/>
          </a:prstGeom>
        </p:spPr>
      </p:pic>
      <p:sp>
        <p:nvSpPr>
          <p:cNvPr id="7" name="AutoShape 2">
            <a:extLst>
              <a:ext uri="{FF2B5EF4-FFF2-40B4-BE49-F238E27FC236}">
                <a16:creationId xmlns:a16="http://schemas.microsoft.com/office/drawing/2014/main" id="{6FD94A1B-6808-0EC3-7FE6-9D0087AF6B8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9" name="Bildobjekt 8" descr="En bild som visar rita, Tecknade serier, illustration, tecknad serie&#10;&#10;AI-genererat innehåll kan vara felaktigt.">
            <a:extLst>
              <a:ext uri="{FF2B5EF4-FFF2-40B4-BE49-F238E27FC236}">
                <a16:creationId xmlns:a16="http://schemas.microsoft.com/office/drawing/2014/main" id="{8B663296-3763-B1D9-E492-6C6BB658B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928" y="1738313"/>
            <a:ext cx="3036465" cy="3170921"/>
          </a:xfrm>
          <a:prstGeom prst="rect">
            <a:avLst/>
          </a:prstGeom>
        </p:spPr>
      </p:pic>
    </p:spTree>
    <p:extLst>
      <p:ext uri="{BB962C8B-B14F-4D97-AF65-F5344CB8AC3E}">
        <p14:creationId xmlns:p14="http://schemas.microsoft.com/office/powerpoint/2010/main" val="2535483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7BDDE8D-6F4B-5A27-07D8-8D127DB40DDE}"/>
              </a:ext>
            </a:extLst>
          </p:cNvPr>
          <p:cNvSpPr>
            <a:spLocks noGrp="1"/>
          </p:cNvSpPr>
          <p:nvPr>
            <p:ph type="title"/>
          </p:nvPr>
        </p:nvSpPr>
        <p:spPr>
          <a:xfrm>
            <a:off x="1056000" y="877835"/>
            <a:ext cx="9170279" cy="736959"/>
          </a:xfrm>
        </p:spPr>
        <p:txBody>
          <a:bodyPr>
            <a:normAutofit fontScale="90000"/>
          </a:bodyPr>
          <a:lstStyle/>
          <a:p>
            <a:r>
              <a:rPr lang="sv-SE" dirty="0"/>
              <a:t>Gör informationen begriplig — anpassa språk och form efter personens kommunikationsförmåga och behov</a:t>
            </a:r>
            <a:br>
              <a:rPr lang="sv-SE" dirty="0"/>
            </a:br>
            <a:endParaRPr lang="sv-SE" dirty="0"/>
          </a:p>
        </p:txBody>
      </p:sp>
      <p:pic>
        <p:nvPicPr>
          <p:cNvPr id="5" name="Platshållare för innehåll 4" descr="En bild som visar clipart, tecknad serie, illustration&#10;&#10;AI-genererat innehåll kan vara felaktigt.">
            <a:extLst>
              <a:ext uri="{FF2B5EF4-FFF2-40B4-BE49-F238E27FC236}">
                <a16:creationId xmlns:a16="http://schemas.microsoft.com/office/drawing/2014/main" id="{40D52CE3-0A93-5A91-D9E1-AE838B78F7D0}"/>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a:xfrm>
            <a:off x="757229" y="2335945"/>
            <a:ext cx="3644220" cy="3644220"/>
          </a:xfrm>
        </p:spPr>
      </p:pic>
      <p:pic>
        <p:nvPicPr>
          <p:cNvPr id="7" name="Bildobjekt 6" descr="En bild som visar svart, mörker&#10;&#10;AI-genererat innehåll kan vara felaktigt.">
            <a:extLst>
              <a:ext uri="{FF2B5EF4-FFF2-40B4-BE49-F238E27FC236}">
                <a16:creationId xmlns:a16="http://schemas.microsoft.com/office/drawing/2014/main" id="{489762F3-71CF-D038-3CC4-1356A9D05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043" y="3578610"/>
            <a:ext cx="2285756" cy="2708241"/>
          </a:xfrm>
          <a:prstGeom prst="rect">
            <a:avLst/>
          </a:prstGeom>
          <a:effectLst>
            <a:outerShdw blurRad="50800" dist="50800" dir="5400000" algn="ctr" rotWithShape="0">
              <a:schemeClr val="tx1"/>
            </a:outerShdw>
          </a:effectLst>
        </p:spPr>
      </p:pic>
      <p:pic>
        <p:nvPicPr>
          <p:cNvPr id="11" name="Bildobjekt 10" descr="En bild som visar pryl, Elektronisk enhet, bärbar dator, dator&#10;&#10;AI-genererat innehåll kan vara felaktigt.">
            <a:extLst>
              <a:ext uri="{FF2B5EF4-FFF2-40B4-BE49-F238E27FC236}">
                <a16:creationId xmlns:a16="http://schemas.microsoft.com/office/drawing/2014/main" id="{8D6569BA-FB60-F464-0F26-7373A4B6F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87" y="2808048"/>
            <a:ext cx="2872677" cy="2872677"/>
          </a:xfrm>
          <a:prstGeom prst="rect">
            <a:avLst/>
          </a:prstGeom>
        </p:spPr>
      </p:pic>
      <p:pic>
        <p:nvPicPr>
          <p:cNvPr id="13" name="Bildobjekt 12" descr="En bild som visar symbol, Grafik, clipart, illustration&#10;&#10;AI-genererat innehåll kan vara felaktigt.">
            <a:extLst>
              <a:ext uri="{FF2B5EF4-FFF2-40B4-BE49-F238E27FC236}">
                <a16:creationId xmlns:a16="http://schemas.microsoft.com/office/drawing/2014/main" id="{07329C2F-52D7-9120-36D7-AA1FA44E2C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2787" y="1752598"/>
            <a:ext cx="2285756" cy="2285756"/>
          </a:xfrm>
          <a:prstGeom prst="rect">
            <a:avLst/>
          </a:prstGeom>
        </p:spPr>
      </p:pic>
    </p:spTree>
    <p:extLst>
      <p:ext uri="{BB962C8B-B14F-4D97-AF65-F5344CB8AC3E}">
        <p14:creationId xmlns:p14="http://schemas.microsoft.com/office/powerpoint/2010/main" val="160762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7FADA6-16E9-5F11-5B75-29146B0D24F4}"/>
              </a:ext>
            </a:extLst>
          </p:cNvPr>
          <p:cNvSpPr>
            <a:spLocks noGrp="1"/>
          </p:cNvSpPr>
          <p:nvPr>
            <p:ph type="title"/>
          </p:nvPr>
        </p:nvSpPr>
        <p:spPr>
          <a:xfrm>
            <a:off x="1056000" y="754134"/>
            <a:ext cx="9170279" cy="736959"/>
          </a:xfrm>
        </p:spPr>
        <p:txBody>
          <a:bodyPr/>
          <a:lstStyle/>
          <a:p>
            <a:r>
              <a:rPr lang="sv-SE" dirty="0"/>
              <a:t>Konkreta tips</a:t>
            </a:r>
          </a:p>
        </p:txBody>
      </p:sp>
      <p:sp>
        <p:nvSpPr>
          <p:cNvPr id="3" name="Platshållare för innehåll 2">
            <a:extLst>
              <a:ext uri="{FF2B5EF4-FFF2-40B4-BE49-F238E27FC236}">
                <a16:creationId xmlns:a16="http://schemas.microsoft.com/office/drawing/2014/main" id="{4E2FE404-8138-F757-C2C5-D3A4246843F4}"/>
              </a:ext>
            </a:extLst>
          </p:cNvPr>
          <p:cNvSpPr>
            <a:spLocks noGrp="1"/>
          </p:cNvSpPr>
          <p:nvPr>
            <p:ph idx="11"/>
          </p:nvPr>
        </p:nvSpPr>
        <p:spPr/>
        <p:txBody>
          <a:bodyPr/>
          <a:lstStyle/>
          <a:p>
            <a:r>
              <a:rPr lang="sv-SE" dirty="0"/>
              <a:t>Ett enkelt språk</a:t>
            </a:r>
          </a:p>
          <a:p>
            <a:r>
              <a:rPr lang="sv-SE" dirty="0"/>
              <a:t>Både muntlig och skriftlig information</a:t>
            </a:r>
          </a:p>
          <a:p>
            <a:r>
              <a:rPr lang="sv-SE" dirty="0"/>
              <a:t>Möjlighet att få välja mellan olika alternativ, rösta på olika alternativ, tycka till på en skala om olika frågor</a:t>
            </a:r>
          </a:p>
          <a:p>
            <a:endParaRPr lang="sv-SE" dirty="0"/>
          </a:p>
          <a:p>
            <a:pPr marL="0" indent="0">
              <a:buNone/>
            </a:pPr>
            <a:endParaRPr lang="sv-SE" dirty="0"/>
          </a:p>
          <a:p>
            <a:endParaRPr lang="sv-SE" dirty="0"/>
          </a:p>
          <a:p>
            <a:endParaRPr lang="sv-SE" dirty="0"/>
          </a:p>
        </p:txBody>
      </p:sp>
      <p:pic>
        <p:nvPicPr>
          <p:cNvPr id="5" name="Bildobjekt 4" descr="En bild som visar Teckensnitt, linje, skärmbild, nummer&#10;&#10;AI-genererat innehåll kan vara felaktigt.">
            <a:extLst>
              <a:ext uri="{FF2B5EF4-FFF2-40B4-BE49-F238E27FC236}">
                <a16:creationId xmlns:a16="http://schemas.microsoft.com/office/drawing/2014/main" id="{E6BAC0E8-3821-6DB1-B161-3DE4D1B6F0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115" y="3996640"/>
            <a:ext cx="10351770" cy="1560763"/>
          </a:xfrm>
          <a:prstGeom prst="rect">
            <a:avLst/>
          </a:prstGeom>
        </p:spPr>
      </p:pic>
    </p:spTree>
    <p:extLst>
      <p:ext uri="{BB962C8B-B14F-4D97-AF65-F5344CB8AC3E}">
        <p14:creationId xmlns:p14="http://schemas.microsoft.com/office/powerpoint/2010/main" val="4122305817"/>
      </p:ext>
    </p:extLst>
  </p:cSld>
  <p:clrMapOvr>
    <a:masterClrMapping/>
  </p:clrMapOvr>
</p:sld>
</file>

<file path=ppt/theme/theme1.xml><?xml version="1.0" encoding="utf-8"?>
<a:theme xmlns:a="http://schemas.openxmlformats.org/drawingml/2006/main" name="Göteborgs Stad – Blå dekor">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potx" id="{04BB8F8E-F791-49CB-B254-08158F11DD17}" vid="{265C060E-099B-415E-BA42-CFF4637A76E3}"/>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PT-mall_standard 16_9.potx" id="{1F7B1C5F-26C5-4C93-BDE3-F46E8B24FB4E}" vid="{A9D2CBB0-5483-42A5-902F-0D70D54E3042}"/>
    </a:ext>
  </a:extLst>
</a:theme>
</file>

<file path=ppt/theme/theme3.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PT-mall_standard 16_9.potx" id="{1F7B1C5F-26C5-4C93-BDE3-F46E8B24FB4E}" vid="{3AE40A14-CD4E-4D76-9DDB-61813FBA9F57}"/>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3129</Words>
  <Application>Microsoft Office PowerPoint</Application>
  <PresentationFormat>Bredbild</PresentationFormat>
  <Paragraphs>339</Paragraphs>
  <Slides>60</Slides>
  <Notes>6</Notes>
  <HiddenSlides>0</HiddenSlides>
  <MMClips>0</MMClips>
  <ScaleCrop>false</ScaleCrop>
  <HeadingPairs>
    <vt:vector size="8" baseType="variant">
      <vt:variant>
        <vt:lpstr>Använt teckensnitt</vt:lpstr>
      </vt:variant>
      <vt:variant>
        <vt:i4>7</vt:i4>
      </vt:variant>
      <vt:variant>
        <vt:lpstr>Tema</vt:lpstr>
      </vt:variant>
      <vt:variant>
        <vt:i4>3</vt:i4>
      </vt:variant>
      <vt:variant>
        <vt:lpstr>Serverprogram för OLE-inbäddning</vt:lpstr>
      </vt:variant>
      <vt:variant>
        <vt:i4>1</vt:i4>
      </vt:variant>
      <vt:variant>
        <vt:lpstr>Bildrubriker</vt:lpstr>
      </vt:variant>
      <vt:variant>
        <vt:i4>60</vt:i4>
      </vt:variant>
    </vt:vector>
  </HeadingPairs>
  <TitlesOfParts>
    <vt:vector size="71" baseType="lpstr">
      <vt:lpstr>MS PGothic</vt:lpstr>
      <vt:lpstr>Aptos</vt:lpstr>
      <vt:lpstr>Arial</vt:lpstr>
      <vt:lpstr>Arial Black</vt:lpstr>
      <vt:lpstr>Calibri</vt:lpstr>
      <vt:lpstr>Times New Roman</vt:lpstr>
      <vt:lpstr>Wingdings</vt:lpstr>
      <vt:lpstr>Göteborgs Stad – Blå dekor</vt:lpstr>
      <vt:lpstr>Göteborgs Stad – Mörkblå dekor</vt:lpstr>
      <vt:lpstr>Göteborgs Stad – Lila dekor</vt:lpstr>
      <vt:lpstr>Acrobat Document</vt:lpstr>
      <vt:lpstr>Rådet för funktionsstödsfrågor</vt:lpstr>
      <vt:lpstr>4. Oklart från föregående möte</vt:lpstr>
      <vt:lpstr>5. Återkoppling på frågor från organisationerna </vt:lpstr>
      <vt:lpstr>Kommunikation brukardialog </vt:lpstr>
      <vt:lpstr>Brukardialog </vt:lpstr>
      <vt:lpstr>8 steg </vt:lpstr>
      <vt:lpstr> Skapa förutsättningar för förberedelse </vt:lpstr>
      <vt:lpstr>Gör informationen begriplig — anpassa språk och form efter personens kommunikationsförmåga och behov </vt:lpstr>
      <vt:lpstr>Konkreta tips</vt:lpstr>
      <vt:lpstr>PowerPoint-presentation</vt:lpstr>
      <vt:lpstr>Kontakt</vt:lpstr>
      <vt:lpstr>LSS 9:3 Ledsagarservice &amp; FH Ledsagning SoL</vt:lpstr>
      <vt:lpstr>LSS 9:3 Ledsagarservice</vt:lpstr>
      <vt:lpstr>FH Ledsagning SoL</vt:lpstr>
      <vt:lpstr>Kontakt</vt:lpstr>
      <vt:lpstr>Övrig statistik</vt:lpstr>
      <vt:lpstr>Har förvaltningen statistik över hur många avslag som görs?</vt:lpstr>
      <vt:lpstr>Används tidsbegränsade beslut för  personkrets 1?</vt:lpstr>
      <vt:lpstr>Har förvaltningen statistik över hur många som vill byta boende med särskild service?</vt:lpstr>
      <vt:lpstr>Har förvaltningen statistik över hur många som vill byta daglig verksamhet?</vt:lpstr>
      <vt:lpstr>6. Information och dialog om förslag fån Kommun-fullmäktige om att boende på bostad med särskild service får åka gratis i kollektivtrafiken </vt:lpstr>
      <vt:lpstr>7. Information och dialog om förslag till nytt hälso- och sjukvårdsavtal med tillhörande överenskommelse </vt:lpstr>
      <vt:lpstr>Rådet för funktionsstöd 4/12-25</vt:lpstr>
      <vt:lpstr>Förslag till ställningstagande</vt:lpstr>
      <vt:lpstr>Förändringar jämfört med remissförslag</vt:lpstr>
      <vt:lpstr>forts</vt:lpstr>
      <vt:lpstr>Kontakt</vt:lpstr>
      <vt:lpstr> 8. Paus   </vt:lpstr>
      <vt:lpstr>9. Information och dialog om utvärdering av rådets möten  </vt:lpstr>
      <vt:lpstr>Påverkan av rådet</vt:lpstr>
      <vt:lpstr>Kommentarer gällande påverkan av rådet</vt:lpstr>
      <vt:lpstr>Forum för samråd</vt:lpstr>
      <vt:lpstr>Kommentarer för forum för samråd</vt:lpstr>
      <vt:lpstr>Remissinstans för nämnden</vt:lpstr>
      <vt:lpstr>Kommentarer gällande remissinstans</vt:lpstr>
      <vt:lpstr>Förslagsställare till nämnden</vt:lpstr>
      <vt:lpstr>Kommentarer till förslagställande till nämnd</vt:lpstr>
      <vt:lpstr>Rådet som forum</vt:lpstr>
      <vt:lpstr>Kommentarer gällande rådet som forum</vt:lpstr>
      <vt:lpstr>Utbildning för rådet</vt:lpstr>
      <vt:lpstr>Kommentarer gällande utbildning</vt:lpstr>
      <vt:lpstr>Praktiskt kring rådet</vt:lpstr>
      <vt:lpstr>Kommentar gällande praktiskt för rådet</vt:lpstr>
      <vt:lpstr> 10. Information och dialog om bidrag till civilsamhällets organisationer inom funktionshinderområdet 2026      </vt:lpstr>
      <vt:lpstr>Föreningsbidrag till civilsamhällets organisationer  inom funktionshinderområdet 2026</vt:lpstr>
      <vt:lpstr>Bakgrund</vt:lpstr>
      <vt:lpstr> Verksamhetsbidrag</vt:lpstr>
      <vt:lpstr> Utvecklingsbidrag</vt:lpstr>
      <vt:lpstr> Tillfälligt aktivitetsbidrag funktionshinder</vt:lpstr>
      <vt:lpstr>Bidragsgivningsprocessen inkl. uppföljning</vt:lpstr>
      <vt:lpstr>Digital ansökan via BoB  Bokning och Bidrag </vt:lpstr>
      <vt:lpstr>Dokument som bifogas ansökan </vt:lpstr>
      <vt:lpstr>Utgångspunkter för bedömning</vt:lpstr>
      <vt:lpstr>Utgångspunkter för bedömning fortsättning</vt:lpstr>
      <vt:lpstr>Bedömning</vt:lpstr>
      <vt:lpstr>Fördelning av bidragen 2026</vt:lpstr>
      <vt:lpstr>Sammanfattning</vt:lpstr>
      <vt:lpstr>PowerPoint-presentation</vt:lpstr>
      <vt:lpstr> 11. Övrigt </vt:lpstr>
      <vt:lpstr>12. Mötet avslutas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Julia Andersson</dc:creator>
  <cp:lastModifiedBy>Katarina Arnoldsdotter</cp:lastModifiedBy>
  <cp:revision>33</cp:revision>
  <dcterms:created xsi:type="dcterms:W3CDTF">2025-05-07T13:14:06Z</dcterms:created>
  <dcterms:modified xsi:type="dcterms:W3CDTF">2026-01-02T07:35:16Z</dcterms:modified>
</cp:coreProperties>
</file>