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 id="2147484529" r:id="rId9"/>
  </p:sldMasterIdLst>
  <p:notesMasterIdLst>
    <p:notesMasterId r:id="rId51"/>
  </p:notesMasterIdLst>
  <p:handoutMasterIdLst>
    <p:handoutMasterId r:id="rId52"/>
  </p:handoutMasterIdLst>
  <p:sldIdLst>
    <p:sldId id="422" r:id="rId10"/>
    <p:sldId id="492" r:id="rId11"/>
    <p:sldId id="256" r:id="rId12"/>
    <p:sldId id="493" r:id="rId13"/>
    <p:sldId id="494" r:id="rId14"/>
    <p:sldId id="495" r:id="rId15"/>
    <p:sldId id="497" r:id="rId16"/>
    <p:sldId id="498" r:id="rId17"/>
    <p:sldId id="499" r:id="rId18"/>
    <p:sldId id="500" r:id="rId19"/>
    <p:sldId id="502" r:id="rId20"/>
    <p:sldId id="544" r:id="rId21"/>
    <p:sldId id="547" r:id="rId22"/>
    <p:sldId id="558" r:id="rId23"/>
    <p:sldId id="561" r:id="rId24"/>
    <p:sldId id="559" r:id="rId25"/>
    <p:sldId id="562" r:id="rId26"/>
    <p:sldId id="568" r:id="rId27"/>
    <p:sldId id="566" r:id="rId28"/>
    <p:sldId id="564" r:id="rId29"/>
    <p:sldId id="565" r:id="rId30"/>
    <p:sldId id="567" r:id="rId31"/>
    <p:sldId id="569" r:id="rId32"/>
    <p:sldId id="570" r:id="rId33"/>
    <p:sldId id="571" r:id="rId34"/>
    <p:sldId id="578" r:id="rId35"/>
    <p:sldId id="553" r:id="rId36"/>
    <p:sldId id="551" r:id="rId37"/>
    <p:sldId id="525" r:id="rId38"/>
    <p:sldId id="528" r:id="rId39"/>
    <p:sldId id="529" r:id="rId40"/>
    <p:sldId id="531" r:id="rId41"/>
    <p:sldId id="577" r:id="rId42"/>
    <p:sldId id="534" r:id="rId43"/>
    <p:sldId id="540" r:id="rId44"/>
    <p:sldId id="545" r:id="rId45"/>
    <p:sldId id="572" r:id="rId46"/>
    <p:sldId id="574" r:id="rId47"/>
    <p:sldId id="575" r:id="rId48"/>
    <p:sldId id="573" r:id="rId49"/>
    <p:sldId id="50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330D9F-46F4-8198-113A-C443C44BB2DA}" name="Fredrika Ideblad" initials="FI" userId="S::fredrika.ideblad@grundskola.goteborg.se::1e45057e-996b-4a1d-8cae-33ee01cc5e1d" providerId="AD"/>
  <p188:author id="{71A9E8B9-0A67-A9BD-B6C6-50F36FAAFF45}" name="Madeleine Johnsson" initials="MJ" userId="S::madeleine.johnsson@grundskola.goteborg.se::e46a9fbc-e692-4b69-aa1a-d71a0d7de6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F5C5AA"/>
    <a:srgbClr val="A3C8CD"/>
    <a:srgbClr val="C0DADD"/>
    <a:srgbClr val="BCD7DA"/>
    <a:srgbClr val="B5D3D7"/>
    <a:srgbClr val="0077BC"/>
    <a:srgbClr val="D53878"/>
    <a:srgbClr val="008391"/>
    <a:srgbClr val="FB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E8C51-71D8-456D-A798-6B42679E1E5B}" v="663" dt="2023-05-30T10:51:11.304"/>
    <p1510:client id="{DD64E76F-D8A5-4DDC-BEB4-36AC9FF4F94E}" v="7" dt="2023-05-30T10:43:02.69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62" d="100"/>
          <a:sy n="62" d="100"/>
        </p:scale>
        <p:origin x="956" y="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2023-09-25</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tranat.goteborg.se/wps/myportal/int/min-forvaltning/var_grundskoleforvaltning/skola-och-utbildning/normer-och-varden/skola/!ut/p/z1/04_Sj9CPykssy0xPLMnMz0vMAfIjo8ziDdxdPN2NnQ18_U09XAwCLR09vAJ93A3NXIz1wwkpiAJJ4wCOBvoFuaGKAEubais!/dz/d5/L2dBISEvZ0FBIS9nQSE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intranat.goteborg.se/wps/myportal/int/min-forvaltning/var_grundskoleforvaltning/skola-och-utbildning/normer-och-varden/skola/!ut/p/z1/04_Sj9CPykssy0xPLMnMz0vMAfIjo8ziDdxdPN2NnQ18_U09XAwCLR09vAJ93A3NXIz1wwkpiAJJ4wCOBvoFuaGKAEubais!/dz/d5/L2dBISEvZ0FBIS9nQSEh/"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youtube.com/watch?v=at4-8_F01K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Läs gärna tips och läs texten tillsammans med eleverna.</a:t>
            </a:r>
          </a:p>
          <a:p>
            <a:r>
              <a:rPr lang="sv-SE"/>
              <a:t>Välj ut ett par workshops och reflektionsövningar att arbeta med. </a:t>
            </a:r>
          </a:p>
          <a:p>
            <a:r>
              <a:rPr lang="sv-SE"/>
              <a:t>Workshops och reflektionsövningar finns längst ner i powerpointpresentationen.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02532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5220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Välj om ni vill fördjupa er och läsa om lagar och styrdokument eller klicka vidare till bild 19.</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87224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98204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 – Vad är riskfaktorer? Vad är friskfaktorer?</a:t>
            </a:r>
          </a:p>
          <a:p>
            <a:r>
              <a:rPr lang="sv-SE"/>
              <a:t>Här kan eleverna få diskutera tillsammans två och två eller i helgrupp innan all text klickas fram.</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4210963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 ut ett par reflektionsövningar och workshops som ni går igenom.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421625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Stödmaterial finns på intranätet och lärarakademin – klicka in på normer och värden.</a:t>
            </a:r>
          </a:p>
          <a:p>
            <a:r>
              <a:rPr lang="sv-SE"/>
              <a:t>Stödmaterial på intranät - </a:t>
            </a:r>
            <a:r>
              <a:rPr lang="sv-SE">
                <a:hlinkClick r:id="rId3"/>
              </a:rPr>
              <a:t>Skola - Vår grundskoleförvaltning - Göteborgs Stads intranät (goteborg.se)</a:t>
            </a:r>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120852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42111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en plan tillsammans och skapa en yta för kommunikation exempelvis </a:t>
            </a:r>
            <a:r>
              <a:rPr lang="sv-SE"/>
              <a:t>Classroom</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388464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180550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inte elevskyddsombudet som ska ansvara för lösa problemet utan ska vidarebefordra informationen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394539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Tips!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Gå igenom punkterna och därefter en kort presentationsrunda med en incheckningsövning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1623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 reda på vilka fackförbundens skyddsombud är och boka in ett möte för att se hur ni kan samarbeta. Fackförbundens skyddsombud representerar sina medlemmar som är anställda på skolan.</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375720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inte elevskyddsombudet som ska ansvara för lösningen utan ska vidarebefordra informationen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455935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inte elevskyddsombudet som ansvarar för lösningen utan vidarebefordrar informationen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310112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Läs gärna tips och läs texten tillsammans med eleverna.</a:t>
            </a:r>
          </a:p>
          <a:p>
            <a:r>
              <a:rPr lang="sv-SE"/>
              <a:t>Välj ut ett par workshops och reflektionsövningar att arbeta med. </a:t>
            </a:r>
          </a:p>
          <a:p>
            <a:r>
              <a:rPr lang="sv-SE"/>
              <a:t>Workshops och reflektionsövningar finns längst ner i powerpointpresentationen.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213442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a:latin typeface="+mn-lt"/>
              </a:rPr>
              <a:t>Diskrimineringsgrunderna finns på nästa bild - </a:t>
            </a:r>
          </a:p>
          <a:p>
            <a:pPr>
              <a:spcBef>
                <a:spcPts val="1000"/>
              </a:spcBef>
            </a:pPr>
            <a:r>
              <a:rPr lang="sv-SE" sz="1000" b="0">
                <a:solidFill>
                  <a:srgbClr val="000000"/>
                </a:solidFill>
                <a:effectLst/>
                <a:latin typeface="+mn-lt"/>
                <a:ea typeface="Times New Roman" panose="02020603050405020304" pitchFamily="18" charset="0"/>
                <a:cs typeface="Times New Roman" panose="02020603050405020304" pitchFamily="18" charset="0"/>
              </a:rPr>
              <a:t>Exempel nedan kommer från </a:t>
            </a:r>
            <a:r>
              <a:rPr lang="sv-SE" sz="1000" b="0" err="1">
                <a:solidFill>
                  <a:srgbClr val="000000"/>
                </a:solidFill>
                <a:effectLst/>
                <a:latin typeface="+mn-lt"/>
                <a:ea typeface="Times New Roman" panose="02020603050405020304" pitchFamily="18" charset="0"/>
                <a:cs typeface="Times New Roman" panose="02020603050405020304" pitchFamily="18" charset="0"/>
              </a:rPr>
              <a:t>grundskoleförvaltningens</a:t>
            </a:r>
            <a:r>
              <a:rPr lang="sv-SE" sz="1000" b="0">
                <a:solidFill>
                  <a:srgbClr val="333333"/>
                </a:solidFill>
                <a:effectLst/>
                <a:latin typeface="+mn-lt"/>
                <a:ea typeface="Times New Roman" panose="02020603050405020304" pitchFamily="18" charset="0"/>
                <a:cs typeface="Times New Roman" panose="02020603050405020304" pitchFamily="18" charset="0"/>
              </a:rPr>
              <a:t> instruktion för genomförande av</a:t>
            </a:r>
            <a:r>
              <a:rPr lang="sv-SE" sz="1000" b="0">
                <a:solidFill>
                  <a:srgbClr val="333333"/>
                </a:solidFill>
                <a:effectLst/>
                <a:latin typeface="+mn-lt"/>
                <a:ea typeface="Times New Roman" panose="02020603050405020304" pitchFamily="18" charset="0"/>
              </a:rPr>
              <a:t> trygghetsenkät C:  </a:t>
            </a:r>
            <a:endParaRPr lang="sv-SE" sz="1000" b="0">
              <a:solidFill>
                <a:srgbClr val="000000"/>
              </a:solidFill>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Kön</a:t>
            </a:r>
          </a:p>
          <a:p>
            <a:r>
              <a:rPr lang="sv-SE" sz="1000">
                <a:effectLst/>
                <a:latin typeface="+mn-lt"/>
                <a:ea typeface="Times New Roman" panose="02020603050405020304" pitchFamily="18" charset="0"/>
                <a:cs typeface="Times New Roman" panose="02020603050405020304" pitchFamily="18" charset="0"/>
              </a:rPr>
              <a:t>Med kön avses att någon är kvinna eller man.</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och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Maria vill göra sin praktik på en </a:t>
            </a:r>
            <a:r>
              <a:rPr lang="sv-SE" sz="1000" err="1">
                <a:effectLst/>
                <a:latin typeface="+mn-lt"/>
                <a:ea typeface="Times New Roman" panose="02020603050405020304" pitchFamily="18" charset="0"/>
                <a:cs typeface="Times New Roman" panose="02020603050405020304" pitchFamily="18" charset="0"/>
              </a:rPr>
              <a:t>målarfirma</a:t>
            </a:r>
            <a:r>
              <a:rPr lang="sv-SE" sz="1000">
                <a:effectLst/>
                <a:latin typeface="+mn-lt"/>
                <a:ea typeface="Times New Roman" panose="02020603050405020304" pitchFamily="18" charset="0"/>
                <a:cs typeface="Times New Roman" panose="02020603050405020304" pitchFamily="18" charset="0"/>
              </a:rPr>
              <a:t>, men studie- och yrkesvägledaren avråder henne med argumentet ”Det är för hårt arbete för en tjej”.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Pedro blir retad av kompisarna på fritidshemmet för att han är den ende killen som valt att gå med i dansgruppen. [trakasserier på grund av kön]</a:t>
            </a:r>
          </a:p>
          <a:p>
            <a:pPr marL="0" lvl="0" indent="0">
              <a:buFont typeface="Arial" panose="020B0604020202020204" pitchFamily="34" charset="0"/>
              <a:buNone/>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Könsidentitet eller könsuttryck</a:t>
            </a:r>
          </a:p>
          <a:p>
            <a:r>
              <a:rPr lang="sv-SE" sz="1000">
                <a:effectLst/>
                <a:latin typeface="+mn-lt"/>
                <a:ea typeface="Times New Roman" panose="02020603050405020304" pitchFamily="18" charset="0"/>
                <a:cs typeface="Times New Roman" panose="02020603050405020304" pitchFamily="18" charset="0"/>
              </a:rPr>
              <a:t>Med könsöverskridande identitet eller uttryck avses att någon inte identifierar sig som kvinna eller man eller genom sin klädsel eller på annat sätt ger uttryck för att tillhöra ett annat kön.</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Alex, som klär sig i kjol och klänning, blir utföst av de andra tjejerna från skolans tjejtoalett eftersom de tycker att Alex är för mycket kille för att få gå in där.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Kim, som identifierar sig som intergender, söker upp skolkuratorn på sitt gymnasium för att tala om problem i familjen. Skolkuratorn ifrågasätter Kims könsidentitet och istället för att få prata om sina problem hemma, måste Kim förklara och försvara vad intergender betyder och innebär. [diskriminering]. </a:t>
            </a:r>
            <a:r>
              <a:rPr lang="sv-SE" sz="1000">
                <a:solidFill>
                  <a:srgbClr val="212529"/>
                </a:solidFill>
                <a:effectLst/>
                <a:latin typeface="+mn-lt"/>
                <a:ea typeface="Times New Roman" panose="02020603050405020304" pitchFamily="18" charset="0"/>
                <a:cs typeface="Times New Roman" panose="02020603050405020304" pitchFamily="18" charset="0"/>
              </a:rPr>
              <a:t>Intergender kan den person kalla sig som identifierar sig som mellan eller bortom kvinna/man-uppdelningen av kön. Intergender betyder inte samma sak för alla som definierar sig som det. En del är både tjej och kille, andra befinner sig mellan de kategorierna</a:t>
            </a:r>
            <a:endParaRPr lang="sv-SE" sz="1000">
              <a:effectLst/>
              <a:latin typeface="+mn-lt"/>
              <a:ea typeface="Times New Roman" panose="02020603050405020304" pitchFamily="18" charset="0"/>
              <a:cs typeface="Times New Roman" panose="02020603050405020304" pitchFamily="18" charset="0"/>
            </a:endParaRPr>
          </a:p>
          <a:p>
            <a:r>
              <a:rPr lang="sv-SE" sz="1000">
                <a:effectLst/>
                <a:latin typeface="+mn-lt"/>
                <a:ea typeface="Times New Roman" panose="02020603050405020304" pitchFamily="18" charset="0"/>
                <a:cs typeface="Times New Roman" panose="02020603050405020304" pitchFamily="18" charset="0"/>
              </a:rPr>
              <a:t> </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Etnisk tillhörighet</a:t>
            </a:r>
          </a:p>
          <a:p>
            <a:r>
              <a:rPr lang="sv-SE" sz="1000">
                <a:effectLst/>
                <a:latin typeface="+mn-lt"/>
                <a:ea typeface="Times New Roman" panose="02020603050405020304" pitchFamily="18" charset="0"/>
                <a:cs typeface="Times New Roman" panose="02020603050405020304" pitchFamily="18" charset="0"/>
              </a:rPr>
              <a:t>Med etnisk tillhörighet menas enligt diskrimineringslagen nationellt eller etniskt ursprung, hudfärg eller annat liknande förhållande. Alla människor har en etnisk tillhörighet. En person som är född i Sverige kan vara rom, same, svensk, kurd eller något annat. En och samma person kan också ha flera etniska tillhörigheter.</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En skola med många elever med annan etnisk tillhörighet än svensk ger förtur åt etniskt svenska barn vid antagning av nya elever för att inte få en alltför segregerad elevgrupp.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Thomas, som är svart, får många kommentarer från de andra eleverna om sitt hår och sin hudfärg. Många vill ta och känna på honom. Klassföreståndaren avfärdar honom med att ”Ja, men du vet ju att du är annorlunda. Det är klart att de andra är nyfikna på dig. De menar ju inget illa”. [trakasserier]</a:t>
            </a:r>
          </a:p>
          <a:p>
            <a:pPr marL="342900" lvl="0" indent="-342900">
              <a:buFont typeface="Arial" panose="020B0604020202020204" pitchFamily="34" charset="0"/>
              <a:buChar char="•"/>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Religion eller annan trosuppfattning</a:t>
            </a:r>
          </a:p>
          <a:p>
            <a:r>
              <a:rPr lang="sv-SE" sz="1000">
                <a:effectLst/>
                <a:latin typeface="+mn-lt"/>
                <a:ea typeface="Times New Roman" panose="02020603050405020304" pitchFamily="18" charset="0"/>
                <a:cs typeface="Times New Roman" panose="02020603050405020304" pitchFamily="18" charset="0"/>
              </a:rPr>
              <a:t>Diskrimineringslagen definierar inte religion eller annan trosuppfattning. </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Vincent, vars familj är med i Pingstkyrkan, blir ofta retad för det av några klasskamrater. De säger det på skämt, men han tycker inte att det är roligt.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Rebecka är judinna. En dag har någon ristat ett hakkors på hennes skåp. [trakasserier]</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 </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Funktionsnedsättning</a:t>
            </a:r>
          </a:p>
          <a:p>
            <a:r>
              <a:rPr lang="sv-SE" sz="1000">
                <a:effectLst/>
                <a:latin typeface="+mn-lt"/>
                <a:ea typeface="Times New Roman" panose="02020603050405020304" pitchFamily="18" charset="0"/>
                <a:cs typeface="Times New Roman" panose="02020603050405020304" pitchFamily="18" charset="0"/>
              </a:rPr>
              <a:t>Med funktionsnedsättning menas i diskrimineringslagen varaktiga fysiska, psykiska eller begåvningsmässiga begränsningar av en persons funktionsförmåga som till följd av en skada eller sjukdom fanns vid födelsen, har uppstått därefter eller kan förväntas uppstå.</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På skolavslutningen ropade skolans rektor upp alla elever individuellt och tackade av var och en förutom grundsärskoleklassen, som hon ropade upp som grupp.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Elenas pappa har en CP-skada. Hon blir arg och ledsen när andra elever i skolan ropar ”Din pappa är jävla CP.” [trakasserier]</a:t>
            </a:r>
          </a:p>
          <a:p>
            <a:pPr marL="0" lvl="0" indent="0">
              <a:buFont typeface="Arial" panose="020B0604020202020204" pitchFamily="34" charset="0"/>
              <a:buNone/>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Sexuell läggning</a:t>
            </a:r>
          </a:p>
          <a:p>
            <a:r>
              <a:rPr lang="sv-SE" sz="1000">
                <a:effectLst/>
                <a:latin typeface="+mn-lt"/>
                <a:ea typeface="Times New Roman" panose="02020603050405020304" pitchFamily="18" charset="0"/>
                <a:cs typeface="Times New Roman" panose="02020603050405020304" pitchFamily="18" charset="0"/>
              </a:rPr>
              <a:t>Med sexuell läggning avses enligt diskrimineringslagen homosexuell, bisexuell eller heterosexuell läggning. Exempel på händelser som kan vara diskriminering eller trakasserier som har samband med sexuell läggning: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Några elever i skolan brukar vara elaka mot Johanna på många olika sätt. Oftast kallar de henne ”äckliga </a:t>
            </a:r>
            <a:r>
              <a:rPr lang="sv-SE" sz="1000" err="1">
                <a:effectLst/>
                <a:latin typeface="+mn-lt"/>
                <a:ea typeface="Times New Roman" panose="02020603050405020304" pitchFamily="18" charset="0"/>
                <a:cs typeface="Times New Roman" panose="02020603050405020304" pitchFamily="18" charset="0"/>
              </a:rPr>
              <a:t>lebb</a:t>
            </a:r>
            <a:r>
              <a:rPr lang="sv-SE" sz="1000">
                <a:effectLst/>
                <a:latin typeface="+mn-lt"/>
                <a:ea typeface="Times New Roman" panose="02020603050405020304" pitchFamily="18" charset="0"/>
                <a:cs typeface="Times New Roman" panose="02020603050405020304" pitchFamily="18" charset="0"/>
              </a:rPr>
              <a:t>”.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Det har gått bra i skolan för James tills hans två pappor kom på besök. Efter det har han svårt att få vara med i grupparbeten och ibland får han jobba ensam.</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På skolan ordnas en </a:t>
            </a:r>
            <a:r>
              <a:rPr lang="sv-SE" sz="1000" err="1">
                <a:effectLst/>
                <a:latin typeface="+mn-lt"/>
                <a:ea typeface="Times New Roman" panose="02020603050405020304" pitchFamily="18" charset="0"/>
                <a:cs typeface="Times New Roman" panose="02020603050405020304" pitchFamily="18" charset="0"/>
              </a:rPr>
              <a:t>avslutningsbal</a:t>
            </a:r>
            <a:r>
              <a:rPr lang="sv-SE" sz="1000">
                <a:effectLst/>
                <a:latin typeface="+mn-lt"/>
                <a:ea typeface="Times New Roman" panose="02020603050405020304" pitchFamily="18" charset="0"/>
                <a:cs typeface="Times New Roman" panose="02020603050405020304" pitchFamily="18" charset="0"/>
              </a:rPr>
              <a:t>. Elin och Anna, som är ett par, får inte dansa den första uppvisningsdansen tillsammans. [diskriminering]</a:t>
            </a:r>
          </a:p>
          <a:p>
            <a:pPr marL="342900" lvl="0" indent="-342900">
              <a:buFont typeface="Arial" panose="020B0604020202020204" pitchFamily="34" charset="0"/>
              <a:buChar char="•"/>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Ålder</a:t>
            </a:r>
          </a:p>
          <a:p>
            <a:r>
              <a:rPr lang="sv-SE" sz="1000">
                <a:effectLst/>
                <a:latin typeface="+mn-lt"/>
                <a:ea typeface="Times New Roman" panose="02020603050405020304" pitchFamily="18" charset="0"/>
                <a:cs typeface="Times New Roman" panose="02020603050405020304" pitchFamily="18" charset="0"/>
              </a:rPr>
              <a:t>Med ålder avses enligt diskrimineringslagen uppnådd levnadslängd.</a:t>
            </a:r>
          </a:p>
          <a:p>
            <a:r>
              <a:rPr lang="sv-SE" sz="1000">
                <a:effectLst/>
                <a:latin typeface="+mn-lt"/>
                <a:ea typeface="Times New Roman" panose="02020603050405020304" pitchFamily="18" charset="0"/>
                <a:cs typeface="Times New Roman" panose="02020603050405020304" pitchFamily="18" charset="0"/>
              </a:rPr>
              <a:t>Skyddet mot åldersdiskriminering omfattar alla, unga som gamla. Åldersnormen kan se olika ut i olika sammanhang, men generellt drabbas yngre och äldre av diskriminering på grund av ålder. </a:t>
            </a:r>
          </a:p>
          <a:p>
            <a:r>
              <a:rPr lang="sv-SE" sz="1000">
                <a:effectLst/>
                <a:latin typeface="+mn-lt"/>
                <a:ea typeface="Times New Roman" panose="02020603050405020304" pitchFamily="18" charset="0"/>
                <a:cs typeface="Times New Roman" panose="02020603050405020304" pitchFamily="18" charset="0"/>
              </a:rPr>
              <a:t>Exempel på händelser som kan vara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Malte är ett år yngre än sina klasskamrater och blir ofta retad på grund av detta.</a:t>
            </a:r>
            <a:br>
              <a:rPr lang="sv-SE" sz="1000">
                <a:effectLst/>
                <a:latin typeface="+mn-lt"/>
                <a:ea typeface="Times New Roman" panose="02020603050405020304" pitchFamily="18" charset="0"/>
                <a:cs typeface="Times New Roman" panose="02020603050405020304" pitchFamily="18" charset="0"/>
              </a:rPr>
            </a:br>
            <a:r>
              <a:rPr lang="sv-SE" sz="1000">
                <a:effectLst/>
                <a:latin typeface="+mn-lt"/>
                <a:ea typeface="Times New Roman" panose="02020603050405020304" pitchFamily="18" charset="0"/>
                <a:cs typeface="Times New Roman" panose="02020603050405020304" pitchFamily="18" charset="0"/>
              </a:rPr>
              <a:t>[trakasserier]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Agnes pappa är mycket äldre än de andra papporna i hennes klass. Hon blir sårad när de andra klasskamraterna skämtar om det. Hon har sagt ifrån att hon blir ledsen, men de fortsätter i alla fall. [trakasserier]</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141192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281280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1058598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b="1">
                <a:latin typeface="+mj-lt"/>
              </a:rPr>
              <a:t>Diskrimineringsgrunderna:</a:t>
            </a:r>
            <a:endParaRPr lang="sv-SE" sz="1200" b="1">
              <a:ea typeface="+mn-lt"/>
              <a:cs typeface="+mn-lt"/>
            </a:endParaRPr>
          </a:p>
          <a:p>
            <a:pPr marL="285750" indent="-285750">
              <a:buFont typeface="Arial"/>
              <a:buChar char="•"/>
            </a:pPr>
            <a:r>
              <a:rPr lang="sv-SE" sz="1200" b="0">
                <a:ea typeface="+mn-lt"/>
                <a:cs typeface="+mn-lt"/>
              </a:rPr>
              <a:t>Kön</a:t>
            </a:r>
          </a:p>
          <a:p>
            <a:pPr marL="285750" indent="-285750">
              <a:buFont typeface="Arial"/>
              <a:buChar char="•"/>
            </a:pPr>
            <a:r>
              <a:rPr lang="sv-SE" sz="1200" b="0">
                <a:ea typeface="+mn-lt"/>
                <a:cs typeface="+mn-lt"/>
              </a:rPr>
              <a:t>Etnisk tillhörighet</a:t>
            </a:r>
          </a:p>
          <a:p>
            <a:pPr marL="285750" indent="-285750">
              <a:buFont typeface="Arial"/>
              <a:buChar char="•"/>
            </a:pPr>
            <a:r>
              <a:rPr lang="sv-SE" sz="1200" b="0">
                <a:ea typeface="+mn-lt"/>
                <a:cs typeface="+mn-lt"/>
              </a:rPr>
              <a:t>Funktionsnedsättning</a:t>
            </a:r>
            <a:endParaRPr lang="sv-SE" sz="1200" b="0">
              <a:cs typeface="Arial"/>
            </a:endParaRPr>
          </a:p>
          <a:p>
            <a:pPr marL="285750" indent="-285750">
              <a:buFont typeface="Arial"/>
              <a:buChar char="•"/>
            </a:pPr>
            <a:r>
              <a:rPr lang="sv-SE" sz="1200" b="0">
                <a:ea typeface="+mn-lt"/>
                <a:cs typeface="+mn-lt"/>
              </a:rPr>
              <a:t>Sexuell läggning</a:t>
            </a:r>
          </a:p>
          <a:p>
            <a:pPr marL="285750" indent="-285750">
              <a:buFont typeface="Arial"/>
              <a:buChar char="•"/>
            </a:pPr>
            <a:r>
              <a:rPr lang="sv-SE" sz="1200" b="0">
                <a:ea typeface="+mn-lt"/>
                <a:cs typeface="+mn-lt"/>
              </a:rPr>
              <a:t>Religion eller annan trosuppfattning </a:t>
            </a:r>
          </a:p>
          <a:p>
            <a:pPr marL="285750" indent="-285750">
              <a:buFont typeface="Arial" panose="020B0604020202020204" pitchFamily="34" charset="0"/>
              <a:buChar char="•"/>
            </a:pPr>
            <a:r>
              <a:rPr lang="sv-SE" sz="1200" b="0">
                <a:ea typeface="+mn-lt"/>
                <a:cs typeface="+mn-lt"/>
              </a:rPr>
              <a:t>Ålder  </a:t>
            </a:r>
            <a:endParaRPr lang="sv-SE" sz="1200" b="0"/>
          </a:p>
          <a:p>
            <a:pPr marL="0" indent="0">
              <a:buFont typeface="Arial"/>
              <a:buNone/>
            </a:pPr>
            <a:endParaRPr lang="sv-SE" sz="1200" b="1">
              <a:ea typeface="+mn-lt"/>
              <a:cs typeface="+mn-lt"/>
            </a:endParaRPr>
          </a:p>
          <a:p>
            <a:pPr marL="0" indent="0">
              <a:buFont typeface="Arial"/>
              <a:buNone/>
            </a:pPr>
            <a:r>
              <a:rPr lang="sv-SE" sz="1200" b="1">
                <a:ea typeface="+mn-lt"/>
                <a:cs typeface="+mn-lt"/>
              </a:rPr>
              <a:t>Kön: </a:t>
            </a:r>
            <a:r>
              <a:rPr lang="sv-SE" sz="1200">
                <a:ea typeface="+mn-lt"/>
                <a:cs typeface="+mn-lt"/>
              </a:rPr>
              <a:t>att någon är kvinna eller man. Även den som avser att ändra eller har ändrat sin könstillhörighet omfattas av diskrimineringsgrunden kön. Könsöverskridande identitet eller uttryck: att någon inte identifierar sig som kvinna eller man eller genom sin klädsel eller på annat sätt ger uttryck för att tillhöra ett annat kön.  </a:t>
            </a:r>
            <a:endParaRPr lang="sv-SE" sz="1200">
              <a:cs typeface="Arial"/>
            </a:endParaRPr>
          </a:p>
          <a:p>
            <a:endParaRPr lang="sv-SE" sz="1200">
              <a:ea typeface="+mn-lt"/>
              <a:cs typeface="+mn-lt"/>
            </a:endParaRPr>
          </a:p>
          <a:p>
            <a:pPr marL="0" indent="0">
              <a:buFont typeface="Arial"/>
              <a:buNone/>
            </a:pPr>
            <a:r>
              <a:rPr lang="sv-SE" sz="1200" b="1">
                <a:ea typeface="+mn-lt"/>
                <a:cs typeface="+mn-lt"/>
              </a:rPr>
              <a:t>Etnisk tillhörighet: </a:t>
            </a:r>
            <a:r>
              <a:rPr lang="sv-SE" sz="1200">
                <a:ea typeface="+mn-lt"/>
                <a:cs typeface="+mn-lt"/>
              </a:rPr>
              <a:t>nationellt eller etniskt ursprung, hudfärg eller annat liknande förhållande. </a:t>
            </a:r>
          </a:p>
          <a:p>
            <a:pPr marL="285750" indent="-285750">
              <a:buFont typeface="Arial"/>
              <a:buChar char="•"/>
            </a:pPr>
            <a:endParaRPr lang="sv-SE" sz="1200">
              <a:ea typeface="+mn-lt"/>
              <a:cs typeface="+mn-lt"/>
            </a:endParaRPr>
          </a:p>
          <a:p>
            <a:pPr marL="0" indent="0">
              <a:buFont typeface="Arial"/>
              <a:buNone/>
            </a:pPr>
            <a:r>
              <a:rPr lang="sv-SE" sz="1200" b="1">
                <a:ea typeface="+mn-lt"/>
                <a:cs typeface="+mn-lt"/>
              </a:rPr>
              <a:t>Funktionsnedsättning: </a:t>
            </a:r>
            <a:r>
              <a:rPr lang="sv-SE" sz="1200">
                <a:ea typeface="+mn-lt"/>
                <a:cs typeface="+mn-lt"/>
              </a:rPr>
              <a:t>varaktiga fysiska, psykiska eller begåvningsmässiga begränsningar  av en persons funktionsförmåga som till följd av en skada eller en sjukdom som fanns vid födseln, har uppstått därefter eller kan förväntas uppstå. </a:t>
            </a:r>
          </a:p>
          <a:p>
            <a:endParaRPr lang="sv-SE" sz="1200">
              <a:cs typeface="Arial"/>
            </a:endParaRPr>
          </a:p>
          <a:p>
            <a:pPr marL="0" indent="0">
              <a:buFont typeface="Arial"/>
              <a:buNone/>
            </a:pPr>
            <a:r>
              <a:rPr lang="sv-SE" sz="1200" b="1">
                <a:ea typeface="+mn-lt"/>
                <a:cs typeface="+mn-lt"/>
              </a:rPr>
              <a:t>Sexuell läggning: </a:t>
            </a:r>
            <a:r>
              <a:rPr lang="sv-SE" sz="1200">
                <a:ea typeface="+mn-lt"/>
                <a:cs typeface="+mn-lt"/>
              </a:rPr>
              <a:t>homosexuell, bisexuell eller heterosexuell läggning.</a:t>
            </a:r>
          </a:p>
          <a:p>
            <a:pPr marL="285750" indent="-285750">
              <a:buFont typeface="Arial"/>
              <a:buChar char="•"/>
            </a:pPr>
            <a:endParaRPr lang="sv-SE" sz="1200">
              <a:ea typeface="+mn-lt"/>
              <a:cs typeface="+mn-lt"/>
            </a:endParaRPr>
          </a:p>
          <a:p>
            <a:pPr marL="0" indent="0">
              <a:buFont typeface="Arial"/>
              <a:buNone/>
            </a:pPr>
            <a:r>
              <a:rPr lang="sv-SE" sz="1200" b="1">
                <a:ea typeface="+mn-lt"/>
                <a:cs typeface="+mn-lt"/>
              </a:rPr>
              <a:t>Religion eller annan trosuppfattning: </a:t>
            </a:r>
            <a:r>
              <a:rPr lang="sv-SE" sz="1200">
                <a:ea typeface="+mn-lt"/>
                <a:cs typeface="+mn-lt"/>
              </a:rPr>
              <a:t>med religion avses religiösa åskådningar. Annan trosuppfattning innefattar sådana som till exempel ateism och agnosticism. </a:t>
            </a:r>
          </a:p>
          <a:p>
            <a:endParaRPr lang="sv-SE" sz="1200">
              <a:cs typeface="Arial"/>
            </a:endParaRPr>
          </a:p>
          <a:p>
            <a:pPr marL="0" indent="0">
              <a:buFont typeface="Arial"/>
              <a:buNone/>
            </a:pPr>
            <a:r>
              <a:rPr lang="sv-SE" sz="1200" b="1">
                <a:ea typeface="+mn-lt"/>
                <a:cs typeface="+mn-lt"/>
              </a:rPr>
              <a:t>Ålder: </a:t>
            </a:r>
            <a:r>
              <a:rPr lang="sv-SE" sz="1200">
                <a:ea typeface="+mn-lt"/>
                <a:cs typeface="+mn-lt"/>
              </a:rPr>
              <a:t>uppnådd levnadslängd.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212904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33</a:t>
            </a:fld>
            <a:endParaRPr lang="sv-SE"/>
          </a:p>
        </p:txBody>
      </p:sp>
    </p:spTree>
    <p:extLst>
      <p:ext uri="{BB962C8B-B14F-4D97-AF65-F5344CB8AC3E}">
        <p14:creationId xmlns:p14="http://schemas.microsoft.com/office/powerpoint/2010/main" val="945506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353423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 Tips! </a:t>
            </a:r>
            <a:br>
              <a:rPr lang="sv-SE">
                <a:effectLst/>
                <a:latin typeface="Calibri" panose="020F0502020204030204" pitchFamily="34" charset="0"/>
              </a:rPr>
            </a:br>
            <a:r>
              <a:rPr lang="sv-SE">
                <a:effectLst/>
                <a:latin typeface="Calibri" panose="020F0502020204030204" pitchFamily="34" charset="0"/>
              </a:rPr>
              <a:t>- Läs ett stycke i taget och därefter klicka fram nästa stycke och läs för det inte ska bli för mycket text på en gång.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829062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Har ni inte gått igenom lagar och styrdokument så klicka tillbaka till bild 17 för att läsa om PDK och titta på årshjulet.</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1835179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Tips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Här finns material att arbeta vidare med på skolan: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hlinkClick r:id="rId3"/>
              </a:rPr>
              <a:t>Skola - Vår grundskoleförvaltning - Göteborgs Stads intranät (goteborg.se)</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Se klippet från visionsfabriken: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sng" strike="noStrike">
                <a:solidFill>
                  <a:srgbClr val="0563C1"/>
                </a:solidFill>
                <a:effectLst/>
                <a:latin typeface="Arial" panose="020B0604020202020204" pitchFamily="34" charset="0"/>
                <a:hlinkClick r:id="rId4"/>
              </a:rPr>
              <a:t>Varför elevråd, elevkår och elevskyddsombud</a:t>
            </a:r>
            <a:r>
              <a:rPr lang="sv-SE" sz="1200" b="0" i="0" u="none" strike="noStrike">
                <a:solidFill>
                  <a:srgbClr val="000000"/>
                </a:solidFill>
                <a:effectLst/>
                <a:latin typeface="Arial" panose="020B0604020202020204" pitchFamily="34" charset="0"/>
                <a:hlinkClick r:id="rId4"/>
              </a:rPr>
              <a:t>​</a:t>
            </a:r>
            <a:br>
              <a:rPr lang="sv-SE" sz="1200" b="0" i="0" u="none" strike="noStrike">
                <a:solidFill>
                  <a:srgbClr val="000000"/>
                </a:solidFill>
                <a:effectLst/>
                <a:latin typeface="Arial" panose="020B0604020202020204" pitchFamily="34" charset="0"/>
                <a:hlinkClick r:id="rId4"/>
              </a:rPr>
            </a:br>
            <a:r>
              <a:rPr lang="sv-SE" sz="1200" b="0" i="0" u="sng" strike="noStrike">
                <a:solidFill>
                  <a:srgbClr val="0563C1"/>
                </a:solidFill>
                <a:effectLst/>
                <a:latin typeface="Arial" panose="020B0604020202020204" pitchFamily="34" charset="0"/>
                <a:hlinkClick r:id="rId4"/>
              </a:rPr>
              <a:t>film Visionsfabriken</a:t>
            </a:r>
            <a:endParaRPr lang="sv-SE" sz="1200" b="0" i="0">
              <a:solidFill>
                <a:srgbClr val="000000"/>
              </a:solidFill>
              <a:effectLst/>
              <a:latin typeface="Arial" panose="020B0604020202020204" pitchFamily="34"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37</a:t>
            </a:fld>
            <a:endParaRPr lang="sv-SE"/>
          </a:p>
        </p:txBody>
      </p:sp>
    </p:spTree>
    <p:extLst>
      <p:ext uri="{BB962C8B-B14F-4D97-AF65-F5344CB8AC3E}">
        <p14:creationId xmlns:p14="http://schemas.microsoft.com/office/powerpoint/2010/main" val="2927340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elevskyddsombuden behöver någon att prata med och behöver prata med någon annan som har tystnadsplikt så hänvisa till elevhälsoteamet på skolan</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3288542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cs typeface="Arial" panose="020B0604020202020204"/>
              </a:rPr>
              <a:t>Skriv ut ett intyg till elever som genomfört elevskyddsombudsutbildningen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253867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Läs gärna igenom tillsammans</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52325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Diskutera gärna frågorna i filmen tillsammans.</a:t>
            </a:r>
          </a:p>
          <a:p>
            <a:r>
              <a:rPr lang="sv-SE"/>
              <a:t>Välj om ni vill pausa filmen efter varje stycke för att reflektera och prata eller se hela filmen tillsammans och reflektera efteråt.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24940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a:effectLst/>
                <a:latin typeface="Calibri" panose="020F0502020204030204" pitchFamily="34" charset="0"/>
              </a:rPr>
              <a:t>Från årskurs 7 och uppåt </a:t>
            </a:r>
            <a:br>
              <a:rPr lang="sv-SE" sz="1000">
                <a:effectLst/>
                <a:latin typeface="Calibri" panose="020F0502020204030204" pitchFamily="34" charset="0"/>
              </a:rPr>
            </a:br>
            <a:r>
              <a:rPr lang="sv-SE" sz="1000"/>
              <a:t>Från årskurs sju och uppåt har du rätt att vara med i arbetsmiljöarbetet på skolan.</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endParaRPr lang="sv-SE" sz="100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a:effectLst/>
                <a:latin typeface="Calibri" panose="020F0502020204030204" pitchFamily="34" charset="0"/>
              </a:rPr>
              <a:t>Representant</a:t>
            </a:r>
            <a:br>
              <a:rPr lang="sv-SE" sz="1000">
                <a:effectLst/>
                <a:latin typeface="Calibri" panose="020F0502020204030204" pitchFamily="34" charset="0"/>
              </a:rPr>
            </a:br>
            <a:r>
              <a:rPr lang="sv-SE" sz="1000"/>
              <a:t>Du representerar eleverna och ska säga vad eleverna tycker om arbetsmiljön till skolans rektor och ledning.</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endParaRPr lang="sv-SE" sz="100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err="1">
                <a:effectLst/>
                <a:latin typeface="Calibri" panose="020F0502020204030204" pitchFamily="34" charset="0"/>
              </a:rPr>
              <a:t>Arbetsmiljöronder</a:t>
            </a:r>
            <a:br>
              <a:rPr lang="en-US" sz="1000">
                <a:effectLst/>
                <a:latin typeface="Calibri" panose="020F0502020204030204" pitchFamily="34" charset="0"/>
              </a:rPr>
            </a:br>
            <a:r>
              <a:rPr lang="sv-SE" sz="1000"/>
              <a:t>Du har rätt att vara med på </a:t>
            </a:r>
            <a:r>
              <a:rPr lang="sv-SE" sz="1000" noProof="1"/>
              <a:t>arbetsmiljöronder</a:t>
            </a:r>
            <a:r>
              <a:rPr lang="sv-SE" sz="1000"/>
              <a:t>, när arbetsmiljön på skolan undersöks.</a:t>
            </a:r>
          </a:p>
          <a:p>
            <a:pPr marL="0" indent="0">
              <a:lnSpc>
                <a:spcPct val="110000"/>
              </a:lnSpc>
              <a:spcBef>
                <a:spcPts val="600"/>
              </a:spcBef>
              <a:spcAft>
                <a:spcPts val="300"/>
              </a:spcAft>
              <a:buFontTx/>
              <a:buNone/>
            </a:pPr>
            <a:endParaRPr lang="en-US" sz="100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a:effectLst/>
                <a:latin typeface="Calibri" panose="020F0502020204030204" pitchFamily="34" charset="0"/>
              </a:rPr>
              <a:t>Samarbeta gärna med skyddsombuden för medarbetare (de vuxna) på skolan. Det finns flera fackförbund som har skyddsombud för sina medlemmar.</a:t>
            </a:r>
            <a:r>
              <a:rPr lang="en-US" sz="1000">
                <a:effectLst/>
                <a:latin typeface="Calibri" panose="020F0502020204030204" pitchFamily="34" charset="0"/>
              </a:rPr>
              <a:t> Ta </a:t>
            </a:r>
            <a:r>
              <a:rPr lang="en-US" sz="1000" err="1">
                <a:effectLst/>
                <a:latin typeface="Calibri" panose="020F0502020204030204" pitchFamily="34" charset="0"/>
              </a:rPr>
              <a:t>hjälp</a:t>
            </a:r>
            <a:r>
              <a:rPr lang="en-US" sz="1000">
                <a:effectLst/>
                <a:latin typeface="Calibri" panose="020F0502020204030204" pitchFamily="34" charset="0"/>
              </a:rPr>
              <a:t> av </a:t>
            </a:r>
            <a:r>
              <a:rPr lang="en-US" sz="1000" err="1">
                <a:effectLst/>
                <a:latin typeface="Calibri" panose="020F0502020204030204" pitchFamily="34" charset="0"/>
              </a:rPr>
              <a:t>varandra</a:t>
            </a:r>
            <a:r>
              <a:rPr lang="en-US" sz="1000">
                <a:effectLst/>
                <a:latin typeface="Calibri" panose="020F0502020204030204" pitchFamily="34" charset="0"/>
              </a:rPr>
              <a:t>.</a:t>
            </a:r>
            <a:br>
              <a:rPr lang="sv-SE" sz="1000">
                <a:effectLst/>
                <a:latin typeface="Calibri" panose="020F0502020204030204" pitchFamily="34" charset="0"/>
              </a:rPr>
            </a:br>
            <a:r>
              <a:rPr lang="sv-SE" sz="1000">
                <a:effectLst/>
                <a:latin typeface="Calibri" panose="020F0502020204030204" pitchFamily="34" charset="0"/>
              </a:rPr>
              <a:t>A</a:t>
            </a:r>
            <a:r>
              <a:rPr lang="sv-SE" sz="1000"/>
              <a:t>rbetsmiljön för medarbetare och elever är ofta densamma.</a:t>
            </a:r>
          </a:p>
          <a:p>
            <a:br>
              <a:rPr lang="sv-SE" sz="1000">
                <a:effectLst/>
                <a:latin typeface="Calibri" panose="020F0502020204030204" pitchFamily="34" charset="0"/>
              </a:rPr>
            </a:br>
            <a:endParaRPr lang="sv-SE" sz="1000">
              <a:effectLst/>
              <a:latin typeface="Calibri" panose="020F0502020204030204" pitchFamily="34" charset="0"/>
            </a:endParaRPr>
          </a:p>
          <a:p>
            <a:pPr>
              <a:buFontTx/>
              <a:buNone/>
            </a:pP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121550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45133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får reda på något som är jobbigt och som du behöver stöd i/med ta kontakt med elevhälsoteam</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46309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Tips!</a:t>
            </a:r>
            <a:br>
              <a:rPr lang="sv-SE">
                <a:effectLst/>
                <a:latin typeface="Calibri" panose="020F0502020204030204" pitchFamily="34" charset="0"/>
              </a:rPr>
            </a:br>
            <a:r>
              <a:rPr lang="sv-SE">
                <a:effectLst/>
                <a:latin typeface="Calibri" panose="020F0502020204030204" pitchFamily="34" charset="0"/>
              </a:rPr>
              <a:t>- Läs ett stycke i taget och därefter klicka fram nästa stycke </a:t>
            </a:r>
            <a:br>
              <a:rPr lang="sv-SE">
                <a:effectLst/>
                <a:latin typeface="Calibri" panose="020F0502020204030204" pitchFamily="34" charset="0"/>
              </a:rPr>
            </a:br>
            <a:r>
              <a:rPr lang="sv-SE">
                <a:effectLst/>
                <a:latin typeface="Calibri" panose="020F0502020204030204" pitchFamily="34" charset="0"/>
              </a:rPr>
              <a:t>och läs för det inte ska bli för mycket text på en gång. </a:t>
            </a:r>
          </a:p>
        </p:txBody>
      </p:sp>
      <p:sp>
        <p:nvSpPr>
          <p:cNvPr id="4" name="Platshållare för datum 3"/>
          <p:cNvSpPr>
            <a:spLocks noGrp="1"/>
          </p:cNvSpPr>
          <p:nvPr>
            <p:ph type="dt" idx="1"/>
          </p:nvPr>
        </p:nvSpPr>
        <p:spPr/>
        <p:txBody>
          <a:bodyPr/>
          <a:lstStyle/>
          <a:p>
            <a:fld id="{F995FFDC-F934-4037-B505-500B08CD3B8C}" type="datetime1">
              <a:rPr lang="sv-SE" smtClean="0"/>
              <a:t>2023-09-25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52053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28.emf"/><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6.emf"/><Relationship Id="rId5" Type="http://schemas.openxmlformats.org/officeDocument/2006/relationships/image" Target="../media/image29.emf"/><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6.emf"/><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www.av.se/arbetsmiljoarbete-och-inspektioner/publikationer/broschyrer/arbetsmiljon-i-skolan-adi565-broschyr/"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api.screen9.com/preview/jeaJ_baHdT03PJX3JDSb4jVk_ysRiXuP9T4C-JRKRr7xFPJuMmtHrUOyVHiCfVp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4" name="Rektangel 3">
            <a:extLst>
              <a:ext uri="{FF2B5EF4-FFF2-40B4-BE49-F238E27FC236}">
                <a16:creationId xmlns:a16="http://schemas.microsoft.com/office/drawing/2014/main" id="{31FF4020-3A5D-CD8F-F7B1-28E41449DA90}"/>
              </a:ext>
            </a:extLst>
          </p:cNvPr>
          <p:cNvSpPr/>
          <p:nvPr/>
        </p:nvSpPr>
        <p:spPr>
          <a:xfrm>
            <a:off x="0" y="1127834"/>
            <a:ext cx="12192000" cy="5716228"/>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 name="Rubrik 4">
            <a:extLst>
              <a:ext uri="{FF2B5EF4-FFF2-40B4-BE49-F238E27FC236}">
                <a16:creationId xmlns:a16="http://schemas.microsoft.com/office/drawing/2014/main" id="{AE1EE51A-30F4-28F8-CAD4-6522AFEAA7DF}"/>
              </a:ext>
            </a:extLst>
          </p:cNvPr>
          <p:cNvSpPr txBox="1">
            <a:spLocks/>
          </p:cNvSpPr>
          <p:nvPr/>
        </p:nvSpPr>
        <p:spPr>
          <a:xfrm>
            <a:off x="417075" y="357809"/>
            <a:ext cx="9170279" cy="783963"/>
          </a:xfrm>
          <a:prstGeom prst="rect">
            <a:avLst/>
          </a:prstGeom>
        </p:spPr>
        <p:txBody>
          <a:bodyPr anchor="t">
            <a:normAutofit/>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sz="1050"/>
              <a:t>Grundskoleförvaltningen</a:t>
            </a:r>
          </a:p>
        </p:txBody>
      </p:sp>
      <p:sp>
        <p:nvSpPr>
          <p:cNvPr id="8" name="textruta 7">
            <a:extLst>
              <a:ext uri="{FF2B5EF4-FFF2-40B4-BE49-F238E27FC236}">
                <a16:creationId xmlns:a16="http://schemas.microsoft.com/office/drawing/2014/main" id="{8AD853E7-DEBE-D366-2F23-7153ABF1933C}"/>
              </a:ext>
            </a:extLst>
          </p:cNvPr>
          <p:cNvSpPr txBox="1"/>
          <p:nvPr/>
        </p:nvSpPr>
        <p:spPr>
          <a:xfrm>
            <a:off x="726998" y="2006283"/>
            <a:ext cx="10106654" cy="1384995"/>
          </a:xfrm>
          <a:prstGeom prst="rect">
            <a:avLst/>
          </a:prstGeom>
          <a:solidFill>
            <a:schemeClr val="accent1">
              <a:alpha val="0"/>
            </a:schemeClr>
          </a:solidFill>
        </p:spPr>
        <p:txBody>
          <a:bodyPr wrap="square" rtlCol="0">
            <a:spAutoFit/>
          </a:bodyPr>
          <a:lstStyle/>
          <a:p>
            <a:r>
              <a:rPr lang="sv-SE" sz="4400">
                <a:solidFill>
                  <a:schemeClr val="bg1"/>
                </a:solidFill>
                <a:latin typeface="+mj-lt"/>
              </a:rPr>
              <a:t>Elevskyddsombudsutbildning</a:t>
            </a:r>
            <a:br>
              <a:rPr lang="sv-SE" sz="2000">
                <a:solidFill>
                  <a:schemeClr val="bg1"/>
                </a:solidFill>
                <a:latin typeface="+mj-lt"/>
              </a:rPr>
            </a:br>
            <a:endParaRPr lang="sv-SE" sz="4000">
              <a:solidFill>
                <a:schemeClr val="bg1"/>
              </a:solidFill>
            </a:endParaRPr>
          </a:p>
        </p:txBody>
      </p:sp>
      <p:pic>
        <p:nvPicPr>
          <p:cNvPr id="12" name="Bildobjekt 11">
            <a:extLst>
              <a:ext uri="{FF2B5EF4-FFF2-40B4-BE49-F238E27FC236}">
                <a16:creationId xmlns:a16="http://schemas.microsoft.com/office/drawing/2014/main" id="{C4F9CDDD-4C3F-92F3-556C-EECABC52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231" y="4686676"/>
            <a:ext cx="14353111" cy="12210570"/>
          </a:xfrm>
          <a:prstGeom prst="rect">
            <a:avLst/>
          </a:prstGeom>
        </p:spPr>
      </p:pic>
    </p:spTree>
    <p:extLst>
      <p:ext uri="{BB962C8B-B14F-4D97-AF65-F5344CB8AC3E}">
        <p14:creationId xmlns:p14="http://schemas.microsoft.com/office/powerpoint/2010/main" val="136365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3CB07EB-9C44-7792-80CF-59C7450EF6A2}"/>
              </a:ext>
            </a:extLst>
          </p:cNvPr>
          <p:cNvSpPr>
            <a:spLocks noGrp="1"/>
          </p:cNvSpPr>
          <p:nvPr>
            <p:ph type="pic" sz="quarter" idx="10"/>
          </p:nvPr>
        </p:nvSpPr>
        <p:spPr/>
      </p:sp>
      <p:sp>
        <p:nvSpPr>
          <p:cNvPr id="3" name="Rektangel 2">
            <a:extLst>
              <a:ext uri="{FF2B5EF4-FFF2-40B4-BE49-F238E27FC236}">
                <a16:creationId xmlns:a16="http://schemas.microsoft.com/office/drawing/2014/main" id="{2C49AA5B-9920-9A5A-0BC5-9371551BD7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DE0F270-F1C4-BB9D-6E3D-EE0C3A84C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2" y="-2562346"/>
            <a:ext cx="13241831" cy="11265176"/>
          </a:xfrm>
          <a:prstGeom prst="rect">
            <a:avLst/>
          </a:prstGeom>
        </p:spPr>
      </p:pic>
      <p:sp>
        <p:nvSpPr>
          <p:cNvPr id="5" name="textruta 4">
            <a:extLst>
              <a:ext uri="{FF2B5EF4-FFF2-40B4-BE49-F238E27FC236}">
                <a16:creationId xmlns:a16="http://schemas.microsoft.com/office/drawing/2014/main" id="{F3C09410-133E-C7EF-DBFA-D4B07AA2C63C}"/>
              </a:ext>
            </a:extLst>
          </p:cNvPr>
          <p:cNvSpPr txBox="1"/>
          <p:nvPr/>
        </p:nvSpPr>
        <p:spPr>
          <a:xfrm>
            <a:off x="1742089" y="1128915"/>
            <a:ext cx="8603189" cy="1166473"/>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Arbetsmiljön i skolan </a:t>
            </a:r>
          </a:p>
          <a:p>
            <a:pPr>
              <a:lnSpc>
                <a:spcPct val="90000"/>
              </a:lnSpc>
              <a:spcBef>
                <a:spcPct val="0"/>
              </a:spcBef>
              <a:spcAft>
                <a:spcPts val="600"/>
              </a:spcAft>
            </a:pPr>
            <a:r>
              <a:rPr lang="sv-SE" sz="3600">
                <a:latin typeface="+mj-lt"/>
              </a:rPr>
              <a:t>- Skolverket</a:t>
            </a:r>
          </a:p>
        </p:txBody>
      </p:sp>
      <p:sp>
        <p:nvSpPr>
          <p:cNvPr id="6" name="TextBox 6">
            <a:extLst>
              <a:ext uri="{FF2B5EF4-FFF2-40B4-BE49-F238E27FC236}">
                <a16:creationId xmlns:a16="http://schemas.microsoft.com/office/drawing/2014/main" id="{7DE07606-F8BB-2491-68C6-83FC01DD97E5}"/>
              </a:ext>
            </a:extLst>
          </p:cNvPr>
          <p:cNvSpPr txBox="1"/>
          <p:nvPr/>
        </p:nvSpPr>
        <p:spPr>
          <a:xfrm>
            <a:off x="1742089" y="2404660"/>
            <a:ext cx="540869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noProof="1"/>
              <a:t>Skolan ska främja en trygg och tillitsfull arbetsmiljö för alla elever och all skolpersonal där alla elever har möjligheter att lära och utvecklas. </a:t>
            </a:r>
            <a:endParaRPr lang="en-US" sz="1400"/>
          </a:p>
          <a:p>
            <a:pPr marL="285750" indent="-285750">
              <a:buFont typeface="Arial"/>
              <a:buChar char="•"/>
            </a:pPr>
            <a:endParaRPr lang="en-US" sz="1400" noProof="1"/>
          </a:p>
          <a:p>
            <a:pPr marL="285750" indent="-285750">
              <a:buFont typeface="Arial"/>
              <a:buChar char="•"/>
            </a:pPr>
            <a:r>
              <a:rPr lang="en-US" sz="1400" noProof="1"/>
              <a:t>Det är viktigt att alla känner sig inkluderade. Lärare ska ha samma positiva förväntningar på alla klasser och på alla enskilda elever och organisera grupper så att alla elever kommer till sin rätt.</a:t>
            </a:r>
          </a:p>
          <a:p>
            <a:pPr marL="285750" indent="-285750">
              <a:buFont typeface="Arial"/>
              <a:buChar char="•"/>
            </a:pPr>
            <a:endParaRPr lang="en-US" sz="1400"/>
          </a:p>
          <a:p>
            <a:pPr marL="285750" indent="-285750">
              <a:buFont typeface="Arial"/>
              <a:buChar char="•"/>
            </a:pPr>
            <a:r>
              <a:rPr lang="en-US" sz="1400" noProof="1"/>
              <a:t>Arbetsmiljön handlar också om hur lärare och elever bemöter varandra i vardagen och får prata om vilka värderingar som är viktiga att vårda och att de görs delaktiga i skolans verksamheter.</a:t>
            </a:r>
          </a:p>
        </p:txBody>
      </p:sp>
      <p:pic>
        <p:nvPicPr>
          <p:cNvPr id="7" name="Bildobjekt 6">
            <a:extLst>
              <a:ext uri="{FF2B5EF4-FFF2-40B4-BE49-F238E27FC236}">
                <a16:creationId xmlns:a16="http://schemas.microsoft.com/office/drawing/2014/main" id="{5F06DD15-441E-16A1-FA4C-1E68F83A1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052" y="3959313"/>
            <a:ext cx="2133600" cy="2552700"/>
          </a:xfrm>
          <a:prstGeom prst="rect">
            <a:avLst/>
          </a:prstGeom>
        </p:spPr>
      </p:pic>
    </p:spTree>
    <p:extLst>
      <p:ext uri="{BB962C8B-B14F-4D97-AF65-F5344CB8AC3E}">
        <p14:creationId xmlns:p14="http://schemas.microsoft.com/office/powerpoint/2010/main" val="13317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277B672-2DB6-88A9-CF18-E74C8CDA9675}"/>
              </a:ext>
            </a:extLst>
          </p:cNvPr>
          <p:cNvSpPr>
            <a:spLocks noGrp="1"/>
          </p:cNvSpPr>
          <p:nvPr>
            <p:ph type="pic" sz="quarter" idx="10"/>
          </p:nvPr>
        </p:nvSpPr>
        <p:spPr/>
      </p:sp>
      <p:sp>
        <p:nvSpPr>
          <p:cNvPr id="8" name="Rektangel 7">
            <a:extLst>
              <a:ext uri="{FF2B5EF4-FFF2-40B4-BE49-F238E27FC236}">
                <a16:creationId xmlns:a16="http://schemas.microsoft.com/office/drawing/2014/main" id="{84E1055C-C42E-37C9-19E4-1436095E1D8A}"/>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B9F7D7C-E927-3CF3-C65B-BD589BC09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22105">
            <a:off x="-2764931" y="-8899693"/>
            <a:ext cx="20520353" cy="17457206"/>
          </a:xfrm>
          <a:prstGeom prst="rect">
            <a:avLst/>
          </a:prstGeom>
        </p:spPr>
      </p:pic>
      <p:sp>
        <p:nvSpPr>
          <p:cNvPr id="10" name="textruta 9">
            <a:extLst>
              <a:ext uri="{FF2B5EF4-FFF2-40B4-BE49-F238E27FC236}">
                <a16:creationId xmlns:a16="http://schemas.microsoft.com/office/drawing/2014/main" id="{172E7055-EC8F-F6BA-C6C2-3E256AAA325E}"/>
              </a:ext>
            </a:extLst>
          </p:cNvPr>
          <p:cNvSpPr txBox="1"/>
          <p:nvPr/>
        </p:nvSpPr>
        <p:spPr>
          <a:xfrm>
            <a:off x="3167713" y="1193548"/>
            <a:ext cx="8603189"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Lagar och styrdokument kopplade till elevskyddsombud </a:t>
            </a:r>
          </a:p>
        </p:txBody>
      </p:sp>
      <p:sp>
        <p:nvSpPr>
          <p:cNvPr id="11" name="TextBox 6">
            <a:extLst>
              <a:ext uri="{FF2B5EF4-FFF2-40B4-BE49-F238E27FC236}">
                <a16:creationId xmlns:a16="http://schemas.microsoft.com/office/drawing/2014/main" id="{56022EB4-A2BC-294D-EFC3-D289E7FF538A}"/>
              </a:ext>
            </a:extLst>
          </p:cNvPr>
          <p:cNvSpPr txBox="1"/>
          <p:nvPr/>
        </p:nvSpPr>
        <p:spPr>
          <a:xfrm>
            <a:off x="3143532" y="2416440"/>
            <a:ext cx="365629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noProof="1"/>
              <a:t>FN:s konvension om barns rättigheter “Barnkonvensionen”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Arbetsmiljölagen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Diskrimineringslagen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Skollagen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Läroplan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Plan mot diskriminering och kränkande behandling</a:t>
            </a:r>
          </a:p>
          <a:p>
            <a:endParaRPr lang="en-US" sz="1600" noProof="1"/>
          </a:p>
        </p:txBody>
      </p:sp>
      <p:pic>
        <p:nvPicPr>
          <p:cNvPr id="12" name="Bildobjekt 11">
            <a:extLst>
              <a:ext uri="{FF2B5EF4-FFF2-40B4-BE49-F238E27FC236}">
                <a16:creationId xmlns:a16="http://schemas.microsoft.com/office/drawing/2014/main" id="{C0836765-8BF5-D069-9FA0-3970B7316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37" y="3162691"/>
            <a:ext cx="3656295" cy="3960986"/>
          </a:xfrm>
          <a:prstGeom prst="rect">
            <a:avLst/>
          </a:prstGeom>
        </p:spPr>
      </p:pic>
    </p:spTree>
    <p:extLst>
      <p:ext uri="{BB962C8B-B14F-4D97-AF65-F5344CB8AC3E}">
        <p14:creationId xmlns:p14="http://schemas.microsoft.com/office/powerpoint/2010/main" val="354866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6" name="Bildobjekt 25">
            <a:extLst>
              <a:ext uri="{FF2B5EF4-FFF2-40B4-BE49-F238E27FC236}">
                <a16:creationId xmlns:a16="http://schemas.microsoft.com/office/drawing/2014/main" id="{8084E2D6-97B1-DF47-B6D4-4FB336C80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3975663" y="-1256868"/>
            <a:ext cx="15882180" cy="9113985"/>
          </a:xfrm>
          <a:prstGeom prst="rect">
            <a:avLst/>
          </a:prstGeom>
        </p:spPr>
      </p:pic>
      <p:sp>
        <p:nvSpPr>
          <p:cNvPr id="28" name="textruta 27">
            <a:extLst>
              <a:ext uri="{FF2B5EF4-FFF2-40B4-BE49-F238E27FC236}">
                <a16:creationId xmlns:a16="http://schemas.microsoft.com/office/drawing/2014/main" id="{6B220EA1-157B-4774-B203-632B5F9FB97C}"/>
              </a:ext>
            </a:extLst>
          </p:cNvPr>
          <p:cNvSpPr txBox="1"/>
          <p:nvPr/>
        </p:nvSpPr>
        <p:spPr>
          <a:xfrm>
            <a:off x="1419723" y="1926056"/>
            <a:ext cx="6732789" cy="3004284"/>
          </a:xfrm>
          <a:prstGeom prst="rect">
            <a:avLst/>
          </a:prstGeom>
          <a:noFill/>
        </p:spPr>
        <p:txBody>
          <a:bodyPr wrap="square">
            <a:spAutoFit/>
          </a:bodyPr>
          <a:lstStyle/>
          <a:p>
            <a:pPr algn="ctr">
              <a:lnSpc>
                <a:spcPct val="110000"/>
              </a:lnSpc>
              <a:spcBef>
                <a:spcPts val="600"/>
              </a:spcBef>
              <a:spcAft>
                <a:spcPts val="300"/>
              </a:spcAft>
            </a:pPr>
            <a:r>
              <a:rPr lang="en-US" sz="3200" err="1">
                <a:latin typeface="+mj-lt"/>
              </a:rPr>
              <a:t>Vad</a:t>
            </a:r>
            <a:r>
              <a:rPr lang="en-US" sz="3200">
                <a:latin typeface="+mj-lt"/>
              </a:rPr>
              <a:t> </a:t>
            </a:r>
            <a:r>
              <a:rPr lang="en-US" sz="3200" err="1">
                <a:latin typeface="+mj-lt"/>
              </a:rPr>
              <a:t>tycker</a:t>
            </a:r>
            <a:r>
              <a:rPr lang="en-US" sz="3200">
                <a:latin typeface="+mj-lt"/>
              </a:rPr>
              <a:t> du </a:t>
            </a:r>
            <a:r>
              <a:rPr lang="en-US" sz="3200" err="1">
                <a:latin typeface="+mj-lt"/>
              </a:rPr>
              <a:t>fungerar</a:t>
            </a:r>
            <a:r>
              <a:rPr lang="en-US" sz="3200">
                <a:latin typeface="+mj-lt"/>
              </a:rPr>
              <a:t> bra </a:t>
            </a:r>
            <a:r>
              <a:rPr lang="en-US" sz="3200" err="1">
                <a:latin typeface="+mj-lt"/>
              </a:rPr>
              <a:t>på</a:t>
            </a:r>
            <a:r>
              <a:rPr lang="en-US" sz="3200">
                <a:latin typeface="+mj-lt"/>
              </a:rPr>
              <a:t> skolan?</a:t>
            </a:r>
          </a:p>
          <a:p>
            <a:pPr algn="ctr">
              <a:lnSpc>
                <a:spcPct val="110000"/>
              </a:lnSpc>
              <a:spcBef>
                <a:spcPts val="600"/>
              </a:spcBef>
              <a:spcAft>
                <a:spcPts val="300"/>
              </a:spcAft>
            </a:pPr>
            <a:endParaRPr lang="en-US" sz="3200">
              <a:latin typeface="+mj-lt"/>
            </a:endParaRPr>
          </a:p>
          <a:p>
            <a:pPr algn="ctr">
              <a:lnSpc>
                <a:spcPct val="110000"/>
              </a:lnSpc>
              <a:spcBef>
                <a:spcPts val="600"/>
              </a:spcBef>
              <a:spcAft>
                <a:spcPts val="300"/>
              </a:spcAft>
            </a:pPr>
            <a:r>
              <a:rPr lang="en-US" sz="3200" err="1">
                <a:latin typeface="+mj-lt"/>
              </a:rPr>
              <a:t>Vad</a:t>
            </a:r>
            <a:r>
              <a:rPr lang="en-US" sz="3200">
                <a:latin typeface="+mj-lt"/>
              </a:rPr>
              <a:t> </a:t>
            </a:r>
            <a:r>
              <a:rPr lang="en-US" sz="3200" err="1">
                <a:latin typeface="+mj-lt"/>
              </a:rPr>
              <a:t>är</a:t>
            </a:r>
            <a:r>
              <a:rPr lang="en-US" sz="3200">
                <a:latin typeface="+mj-lt"/>
              </a:rPr>
              <a:t> det </a:t>
            </a:r>
            <a:r>
              <a:rPr lang="en-US" sz="3200" err="1">
                <a:latin typeface="+mj-lt"/>
              </a:rPr>
              <a:t>som</a:t>
            </a:r>
            <a:r>
              <a:rPr lang="en-US" sz="3200">
                <a:latin typeface="+mj-lt"/>
              </a:rPr>
              <a:t> </a:t>
            </a:r>
            <a:r>
              <a:rPr lang="en-US" sz="3200" err="1">
                <a:latin typeface="+mj-lt"/>
              </a:rPr>
              <a:t>gör</a:t>
            </a:r>
            <a:r>
              <a:rPr lang="en-US" sz="3200">
                <a:latin typeface="+mj-lt"/>
              </a:rPr>
              <a:t> </a:t>
            </a:r>
            <a:r>
              <a:rPr lang="en-US" sz="3200" err="1">
                <a:latin typeface="+mj-lt"/>
              </a:rPr>
              <a:t>att</a:t>
            </a:r>
            <a:r>
              <a:rPr lang="en-US" sz="3200">
                <a:latin typeface="+mj-lt"/>
              </a:rPr>
              <a:t> </a:t>
            </a:r>
            <a:r>
              <a:rPr lang="en-US" sz="3200" err="1">
                <a:latin typeface="+mj-lt"/>
              </a:rPr>
              <a:t>eleverna</a:t>
            </a:r>
            <a:r>
              <a:rPr lang="en-US" sz="3200">
                <a:latin typeface="+mj-lt"/>
              </a:rPr>
              <a:t> </a:t>
            </a:r>
            <a:r>
              <a:rPr lang="en-US" sz="3200" err="1">
                <a:latin typeface="+mj-lt"/>
              </a:rPr>
              <a:t>trivs</a:t>
            </a:r>
            <a:r>
              <a:rPr lang="en-US" sz="3200">
                <a:latin typeface="+mj-lt"/>
              </a:rPr>
              <a:t> </a:t>
            </a:r>
            <a:r>
              <a:rPr lang="en-US" sz="3200" err="1">
                <a:latin typeface="+mj-lt"/>
              </a:rPr>
              <a:t>och</a:t>
            </a:r>
            <a:r>
              <a:rPr lang="en-US" sz="3200">
                <a:latin typeface="+mj-lt"/>
              </a:rPr>
              <a:t> </a:t>
            </a:r>
            <a:r>
              <a:rPr lang="en-US" sz="3200" err="1">
                <a:latin typeface="+mj-lt"/>
              </a:rPr>
              <a:t>mår</a:t>
            </a:r>
            <a:r>
              <a:rPr lang="en-US" sz="3200">
                <a:latin typeface="+mj-lt"/>
              </a:rPr>
              <a:t> bra?</a:t>
            </a:r>
            <a:endParaRPr lang="sv-SE" sz="3200">
              <a:latin typeface="+mj-lt"/>
            </a:endParaRPr>
          </a:p>
        </p:txBody>
      </p:sp>
      <p:pic>
        <p:nvPicPr>
          <p:cNvPr id="37" name="Bildobjekt 36">
            <a:extLst>
              <a:ext uri="{FF2B5EF4-FFF2-40B4-BE49-F238E27FC236}">
                <a16:creationId xmlns:a16="http://schemas.microsoft.com/office/drawing/2014/main" id="{CF669A44-D9EC-3B77-04AF-BB69C799B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8846">
            <a:off x="9791129" y="2405848"/>
            <a:ext cx="1854200" cy="2044700"/>
          </a:xfrm>
          <a:prstGeom prst="rect">
            <a:avLst/>
          </a:prstGeom>
        </p:spPr>
      </p:pic>
      <p:pic>
        <p:nvPicPr>
          <p:cNvPr id="38" name="Bildobjekt 37">
            <a:extLst>
              <a:ext uri="{FF2B5EF4-FFF2-40B4-BE49-F238E27FC236}">
                <a16:creationId xmlns:a16="http://schemas.microsoft.com/office/drawing/2014/main" id="{0CEB4099-50C1-7519-5ADF-D471911FE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5097">
            <a:off x="9168038" y="4036873"/>
            <a:ext cx="1230041" cy="1356415"/>
          </a:xfrm>
          <a:prstGeom prst="rect">
            <a:avLst/>
          </a:prstGeom>
        </p:spPr>
      </p:pic>
      <p:pic>
        <p:nvPicPr>
          <p:cNvPr id="39" name="Bildobjekt 38">
            <a:extLst>
              <a:ext uri="{FF2B5EF4-FFF2-40B4-BE49-F238E27FC236}">
                <a16:creationId xmlns:a16="http://schemas.microsoft.com/office/drawing/2014/main" id="{5E868B9E-B075-D93F-3580-6FAA9C962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5097">
            <a:off x="9097074" y="2996981"/>
            <a:ext cx="868268" cy="957474"/>
          </a:xfrm>
          <a:prstGeom prst="rect">
            <a:avLst/>
          </a:prstGeom>
        </p:spPr>
      </p:pic>
    </p:spTree>
    <p:extLst>
      <p:ext uri="{BB962C8B-B14F-4D97-AF65-F5344CB8AC3E}">
        <p14:creationId xmlns:p14="http://schemas.microsoft.com/office/powerpoint/2010/main" val="17525172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A23D03E8-EF47-4CE0-949E-2E80230DD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6502">
            <a:off x="8608870" y="285787"/>
            <a:ext cx="7772400" cy="6603486"/>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296901" y="992233"/>
            <a:ext cx="8847702" cy="1200329"/>
          </a:xfrm>
          <a:prstGeom prst="rect">
            <a:avLst/>
          </a:prstGeom>
          <a:noFill/>
        </p:spPr>
        <p:txBody>
          <a:bodyPr wrap="square" lIns="91440" tIns="45720" rIns="91440" bIns="45720" rtlCol="0" anchor="t">
            <a:spAutoFit/>
          </a:bodyPr>
          <a:lstStyle/>
          <a:p>
            <a:r>
              <a:rPr lang="sv-SE" sz="3600">
                <a:solidFill>
                  <a:schemeClr val="bg1"/>
                </a:solidFill>
                <a:latin typeface="+mj-lt"/>
              </a:rPr>
              <a:t>Risk- och friskfaktorer </a:t>
            </a:r>
            <a:br>
              <a:rPr lang="sv-SE" sz="3600">
                <a:solidFill>
                  <a:schemeClr val="bg1"/>
                </a:solidFill>
                <a:latin typeface="+mj-lt"/>
              </a:rPr>
            </a:br>
            <a:r>
              <a:rPr lang="sv-SE" sz="3600">
                <a:solidFill>
                  <a:schemeClr val="bg1"/>
                </a:solidFill>
                <a:latin typeface="+mj-lt"/>
              </a:rPr>
              <a:t>i arbetsmiljön</a:t>
            </a:r>
          </a:p>
        </p:txBody>
      </p:sp>
      <p:pic>
        <p:nvPicPr>
          <p:cNvPr id="6" name="Bildobjekt 5">
            <a:extLst>
              <a:ext uri="{FF2B5EF4-FFF2-40B4-BE49-F238E27FC236}">
                <a16:creationId xmlns:a16="http://schemas.microsoft.com/office/drawing/2014/main" id="{B1280257-A856-8399-F016-EA7261C1C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20" y="2425312"/>
            <a:ext cx="3336785" cy="3255001"/>
          </a:xfrm>
          <a:prstGeom prst="rect">
            <a:avLst/>
          </a:prstGeom>
        </p:spPr>
      </p:pic>
      <p:sp>
        <p:nvSpPr>
          <p:cNvPr id="4" name="textruta 3">
            <a:extLst>
              <a:ext uri="{FF2B5EF4-FFF2-40B4-BE49-F238E27FC236}">
                <a16:creationId xmlns:a16="http://schemas.microsoft.com/office/drawing/2014/main" id="{F254834C-2B94-4C25-72A2-CF204B8652D8}"/>
              </a:ext>
            </a:extLst>
          </p:cNvPr>
          <p:cNvSpPr txBox="1"/>
          <p:nvPr/>
        </p:nvSpPr>
        <p:spPr>
          <a:xfrm>
            <a:off x="9027337" y="3092188"/>
            <a:ext cx="2690446" cy="1696362"/>
          </a:xfrm>
          <a:prstGeom prst="rect">
            <a:avLst/>
          </a:prstGeom>
          <a:noFill/>
        </p:spPr>
        <p:txBody>
          <a:bodyPr wrap="square">
            <a:spAutoFit/>
          </a:bodyPr>
          <a:lstStyle/>
          <a:p>
            <a:pPr>
              <a:lnSpc>
                <a:spcPct val="110000"/>
              </a:lnSpc>
              <a:spcBef>
                <a:spcPts val="600"/>
              </a:spcBef>
              <a:spcAft>
                <a:spcPts val="300"/>
              </a:spcAft>
            </a:pPr>
            <a:r>
              <a:rPr lang="sv-SE" sz="1600">
                <a:latin typeface="Arial"/>
                <a:cs typeface="Segoe UI"/>
              </a:rPr>
              <a:t>I ett systematiskt arbetsmiljöarbete (SAM) ska friskfaktorerna behållas och tas till vara på men behålla och minska eller ta bort riskerna.</a:t>
            </a:r>
          </a:p>
        </p:txBody>
      </p:sp>
      <p:sp>
        <p:nvSpPr>
          <p:cNvPr id="11" name="textruta 10">
            <a:extLst>
              <a:ext uri="{FF2B5EF4-FFF2-40B4-BE49-F238E27FC236}">
                <a16:creationId xmlns:a16="http://schemas.microsoft.com/office/drawing/2014/main" id="{67FDBD6E-47FB-8FBC-2D77-1F92B6EAA244}"/>
              </a:ext>
            </a:extLst>
          </p:cNvPr>
          <p:cNvSpPr txBox="1"/>
          <p:nvPr/>
        </p:nvSpPr>
        <p:spPr>
          <a:xfrm>
            <a:off x="893490" y="3428199"/>
            <a:ext cx="2841298" cy="1425518"/>
          </a:xfrm>
          <a:prstGeom prst="rect">
            <a:avLst/>
          </a:prstGeom>
          <a:noFill/>
        </p:spPr>
        <p:txBody>
          <a:bodyPr wrap="square">
            <a:spAutoFit/>
          </a:bodyPr>
          <a:lstStyle/>
          <a:p>
            <a:pPr algn="ctr">
              <a:lnSpc>
                <a:spcPct val="110000"/>
              </a:lnSpc>
              <a:spcBef>
                <a:spcPts val="600"/>
              </a:spcBef>
              <a:spcAft>
                <a:spcPts val="300"/>
              </a:spcAft>
            </a:pPr>
            <a:r>
              <a:rPr lang="sv-SE" sz="1600">
                <a:latin typeface="Arial"/>
                <a:cs typeface="Segoe UI"/>
              </a:rPr>
              <a:t>buller, dålig luft och städning, otrygghet, mobbning, exkludering (alla får inte vara med) och otrygghet. </a:t>
            </a:r>
            <a:endParaRPr lang="en-US" sz="1600">
              <a:latin typeface="Arial"/>
              <a:cs typeface="Segoe UI"/>
            </a:endParaRPr>
          </a:p>
        </p:txBody>
      </p:sp>
      <p:pic>
        <p:nvPicPr>
          <p:cNvPr id="14" name="Bildobjekt 13">
            <a:extLst>
              <a:ext uri="{FF2B5EF4-FFF2-40B4-BE49-F238E27FC236}">
                <a16:creationId xmlns:a16="http://schemas.microsoft.com/office/drawing/2014/main" id="{0C0DDE2C-7855-54BD-3F31-69166871F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35369" y="2343528"/>
            <a:ext cx="3336785" cy="3255001"/>
          </a:xfrm>
          <a:prstGeom prst="rect">
            <a:avLst/>
          </a:prstGeom>
        </p:spPr>
      </p:pic>
      <p:sp>
        <p:nvSpPr>
          <p:cNvPr id="13" name="textruta 12">
            <a:extLst>
              <a:ext uri="{FF2B5EF4-FFF2-40B4-BE49-F238E27FC236}">
                <a16:creationId xmlns:a16="http://schemas.microsoft.com/office/drawing/2014/main" id="{251A69D6-13CE-9E28-C8E1-E26DCA8923E5}"/>
              </a:ext>
            </a:extLst>
          </p:cNvPr>
          <p:cNvSpPr txBox="1"/>
          <p:nvPr/>
        </p:nvSpPr>
        <p:spPr>
          <a:xfrm>
            <a:off x="4519426" y="3429359"/>
            <a:ext cx="2841298" cy="1154675"/>
          </a:xfrm>
          <a:prstGeom prst="rect">
            <a:avLst/>
          </a:prstGeom>
          <a:noFill/>
        </p:spPr>
        <p:txBody>
          <a:bodyPr wrap="square">
            <a:spAutoFit/>
          </a:bodyPr>
          <a:lstStyle/>
          <a:p>
            <a:pPr algn="ctr">
              <a:lnSpc>
                <a:spcPct val="110000"/>
              </a:lnSpc>
              <a:spcBef>
                <a:spcPts val="600"/>
              </a:spcBef>
              <a:spcAft>
                <a:spcPts val="300"/>
              </a:spcAft>
            </a:pPr>
            <a:r>
              <a:rPr lang="sv-SE" sz="1600">
                <a:latin typeface="Arial"/>
                <a:cs typeface="Segoe UI"/>
              </a:rPr>
              <a:t>bra fysisk miljö, inkludering (alla får vara med), inflytande, bra bemötande och trygghet.</a:t>
            </a:r>
            <a:endParaRPr lang="en-US" sz="1600">
              <a:latin typeface="Arial"/>
              <a:cs typeface="Segoe UI"/>
            </a:endParaRPr>
          </a:p>
        </p:txBody>
      </p:sp>
      <p:sp>
        <p:nvSpPr>
          <p:cNvPr id="3" name="textruta 2">
            <a:extLst>
              <a:ext uri="{FF2B5EF4-FFF2-40B4-BE49-F238E27FC236}">
                <a16:creationId xmlns:a16="http://schemas.microsoft.com/office/drawing/2014/main" id="{05F289C1-762A-8BDF-A974-42108F12A231}"/>
              </a:ext>
            </a:extLst>
          </p:cNvPr>
          <p:cNvSpPr txBox="1"/>
          <p:nvPr/>
        </p:nvSpPr>
        <p:spPr>
          <a:xfrm>
            <a:off x="1413255" y="3032477"/>
            <a:ext cx="1853333" cy="369332"/>
          </a:xfrm>
          <a:prstGeom prst="rect">
            <a:avLst/>
          </a:prstGeom>
          <a:noFill/>
        </p:spPr>
        <p:txBody>
          <a:bodyPr wrap="square">
            <a:spAutoFit/>
          </a:bodyPr>
          <a:lstStyle/>
          <a:p>
            <a:r>
              <a:rPr lang="sv-SE" sz="1800" b="1">
                <a:latin typeface="Arial"/>
                <a:cs typeface="Segoe UI"/>
              </a:rPr>
              <a:t>Risk kan vara: </a:t>
            </a:r>
            <a:endParaRPr lang="sv-SE"/>
          </a:p>
        </p:txBody>
      </p:sp>
      <p:sp>
        <p:nvSpPr>
          <p:cNvPr id="7" name="textruta 6">
            <a:extLst>
              <a:ext uri="{FF2B5EF4-FFF2-40B4-BE49-F238E27FC236}">
                <a16:creationId xmlns:a16="http://schemas.microsoft.com/office/drawing/2014/main" id="{8F3F8E1F-6E9F-1CD0-5C19-1EF2F961560C}"/>
              </a:ext>
            </a:extLst>
          </p:cNvPr>
          <p:cNvSpPr txBox="1"/>
          <p:nvPr/>
        </p:nvSpPr>
        <p:spPr>
          <a:xfrm>
            <a:off x="5008704" y="3057190"/>
            <a:ext cx="2048341" cy="369861"/>
          </a:xfrm>
          <a:prstGeom prst="rect">
            <a:avLst/>
          </a:prstGeom>
          <a:noFill/>
        </p:spPr>
        <p:txBody>
          <a:bodyPr wrap="square">
            <a:spAutoFit/>
          </a:bodyPr>
          <a:lstStyle/>
          <a:p>
            <a:r>
              <a:rPr lang="sv-SE" sz="1800" b="1">
                <a:latin typeface="Arial"/>
                <a:cs typeface="Segoe UI"/>
              </a:rPr>
              <a:t>Frisk kan vara: </a:t>
            </a:r>
            <a:endParaRPr lang="sv-SE"/>
          </a:p>
        </p:txBody>
      </p:sp>
    </p:spTree>
    <p:extLst>
      <p:ext uri="{BB962C8B-B14F-4D97-AF65-F5344CB8AC3E}">
        <p14:creationId xmlns:p14="http://schemas.microsoft.com/office/powerpoint/2010/main" val="28137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254071DF-2DF9-92B8-8EBE-D87B30D5D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4224373" y="5826608"/>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646331"/>
          </a:xfrm>
          <a:prstGeom prst="rect">
            <a:avLst/>
          </a:prstGeom>
          <a:noFill/>
        </p:spPr>
        <p:txBody>
          <a:bodyPr wrap="square" lIns="91440" tIns="45720" rIns="91440" bIns="45720" rtlCol="0" anchor="t">
            <a:spAutoFit/>
          </a:bodyPr>
          <a:lstStyle/>
          <a:p>
            <a:r>
              <a:rPr lang="sv-SE" sz="3600" err="1">
                <a:solidFill>
                  <a:schemeClr val="bg1"/>
                </a:solidFill>
                <a:latin typeface="+mj-lt"/>
              </a:rPr>
              <a:t>Friendsrapporten</a:t>
            </a:r>
            <a:r>
              <a:rPr lang="sv-SE" sz="3600">
                <a:solidFill>
                  <a:schemeClr val="bg1"/>
                </a:solidFill>
                <a:latin typeface="+mj-lt"/>
              </a:rPr>
              <a:t> 2021 </a:t>
            </a:r>
          </a:p>
        </p:txBody>
      </p:sp>
      <p:sp>
        <p:nvSpPr>
          <p:cNvPr id="3" name="textruta 2">
            <a:extLst>
              <a:ext uri="{FF2B5EF4-FFF2-40B4-BE49-F238E27FC236}">
                <a16:creationId xmlns:a16="http://schemas.microsoft.com/office/drawing/2014/main" id="{57651EDF-1098-A03D-DC22-6FC60E0D0666}"/>
              </a:ext>
            </a:extLst>
          </p:cNvPr>
          <p:cNvSpPr txBox="1"/>
          <p:nvPr/>
        </p:nvSpPr>
        <p:spPr>
          <a:xfrm>
            <a:off x="1671348" y="1800698"/>
            <a:ext cx="6690360" cy="1569660"/>
          </a:xfrm>
          <a:prstGeom prst="rect">
            <a:avLst/>
          </a:prstGeom>
          <a:noFill/>
        </p:spPr>
        <p:txBody>
          <a:bodyPr wrap="square">
            <a:spAutoFit/>
          </a:bodyPr>
          <a:lstStyle/>
          <a:p>
            <a:r>
              <a:rPr lang="en-US" sz="1600" noProof="1">
                <a:solidFill>
                  <a:schemeClr val="bg1"/>
                </a:solidFill>
              </a:rPr>
              <a:t>Friends kartläggning om hur elever upplever tryggheten på skolor runt om i Sverige visar att de otryggaste platserna är:</a:t>
            </a:r>
          </a:p>
          <a:p>
            <a:endParaRPr lang="en-US" sz="1600" noProof="1">
              <a:solidFill>
                <a:schemeClr val="bg1"/>
              </a:solidFill>
              <a:cs typeface="Arial"/>
            </a:endParaRPr>
          </a:p>
          <a:p>
            <a:pPr marL="285750" indent="-285750">
              <a:buFont typeface="Arial"/>
              <a:buChar char="•"/>
            </a:pPr>
            <a:r>
              <a:rPr lang="en-US" sz="1600" noProof="1">
                <a:solidFill>
                  <a:schemeClr val="bg1"/>
                </a:solidFill>
              </a:rPr>
              <a:t>Toaletter</a:t>
            </a:r>
            <a:endParaRPr lang="en-US" sz="1600" noProof="1">
              <a:solidFill>
                <a:schemeClr val="bg1"/>
              </a:solidFill>
              <a:cs typeface="Arial"/>
            </a:endParaRPr>
          </a:p>
          <a:p>
            <a:pPr marL="285750" indent="-285750">
              <a:buFont typeface="Arial"/>
              <a:buChar char="•"/>
            </a:pPr>
            <a:r>
              <a:rPr lang="en-US" sz="1600" noProof="1">
                <a:solidFill>
                  <a:schemeClr val="bg1"/>
                </a:solidFill>
              </a:rPr>
              <a:t>Omklädningsrum </a:t>
            </a:r>
            <a:endParaRPr lang="en-US" sz="1600" noProof="1">
              <a:solidFill>
                <a:schemeClr val="bg1"/>
              </a:solidFill>
              <a:cs typeface="Arial"/>
            </a:endParaRPr>
          </a:p>
          <a:p>
            <a:pPr marL="285750" indent="-285750">
              <a:buFont typeface="Arial"/>
              <a:buChar char="•"/>
            </a:pPr>
            <a:r>
              <a:rPr lang="en-US" sz="1600" noProof="1">
                <a:solidFill>
                  <a:schemeClr val="bg1"/>
                </a:solidFill>
              </a:rPr>
              <a:t>Korridorer</a:t>
            </a:r>
            <a:endParaRPr lang="en-US" sz="1600">
              <a:solidFill>
                <a:schemeClr val="bg1"/>
              </a:solidFill>
            </a:endParaRPr>
          </a:p>
        </p:txBody>
      </p:sp>
      <p:sp>
        <p:nvSpPr>
          <p:cNvPr id="15" name="textruta 14">
            <a:extLst>
              <a:ext uri="{FF2B5EF4-FFF2-40B4-BE49-F238E27FC236}">
                <a16:creationId xmlns:a16="http://schemas.microsoft.com/office/drawing/2014/main" id="{39951060-D565-969D-8B3B-42C275C23373}"/>
              </a:ext>
            </a:extLst>
          </p:cNvPr>
          <p:cNvSpPr txBox="1"/>
          <p:nvPr/>
        </p:nvSpPr>
        <p:spPr>
          <a:xfrm>
            <a:off x="1731293" y="4729312"/>
            <a:ext cx="6485293" cy="369332"/>
          </a:xfrm>
          <a:prstGeom prst="rect">
            <a:avLst/>
          </a:prstGeom>
          <a:noFill/>
        </p:spPr>
        <p:txBody>
          <a:bodyPr wrap="square">
            <a:spAutoFit/>
          </a:bodyPr>
          <a:lstStyle/>
          <a:p>
            <a:r>
              <a:rPr lang="en-US" b="1" noProof="1">
                <a:cs typeface="Arial"/>
              </a:rPr>
              <a:t>Hur kan ni arbeta med att skolan ska vara en trygg plats? </a:t>
            </a:r>
            <a:endParaRPr lang="sv-SE" b="1"/>
          </a:p>
        </p:txBody>
      </p:sp>
      <p:pic>
        <p:nvPicPr>
          <p:cNvPr id="32" name="Bildobjekt 31">
            <a:extLst>
              <a:ext uri="{FF2B5EF4-FFF2-40B4-BE49-F238E27FC236}">
                <a16:creationId xmlns:a16="http://schemas.microsoft.com/office/drawing/2014/main" id="{66738000-DFDA-ACC7-5935-4DB6885F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574" y="1638564"/>
            <a:ext cx="3788952" cy="3696086"/>
          </a:xfrm>
          <a:prstGeom prst="rect">
            <a:avLst/>
          </a:prstGeom>
        </p:spPr>
      </p:pic>
      <p:sp>
        <p:nvSpPr>
          <p:cNvPr id="34" name="textruta 33">
            <a:extLst>
              <a:ext uri="{FF2B5EF4-FFF2-40B4-BE49-F238E27FC236}">
                <a16:creationId xmlns:a16="http://schemas.microsoft.com/office/drawing/2014/main" id="{A8B5CDC7-2679-2D92-EFAA-FD3B8B0FF789}"/>
              </a:ext>
            </a:extLst>
          </p:cNvPr>
          <p:cNvSpPr txBox="1"/>
          <p:nvPr/>
        </p:nvSpPr>
        <p:spPr>
          <a:xfrm>
            <a:off x="9354069" y="2951822"/>
            <a:ext cx="2429944" cy="1815882"/>
          </a:xfrm>
          <a:prstGeom prst="rect">
            <a:avLst/>
          </a:prstGeom>
          <a:noFill/>
        </p:spPr>
        <p:txBody>
          <a:bodyPr wrap="square">
            <a:spAutoFit/>
          </a:bodyPr>
          <a:lstStyle/>
          <a:p>
            <a:pPr marL="285750" indent="-285750">
              <a:buFont typeface="Arial" panose="020B0604020202020204" pitchFamily="34" charset="0"/>
              <a:buChar char="•"/>
            </a:pPr>
            <a:r>
              <a:rPr lang="en-US" sz="1400" noProof="1">
                <a:cs typeface="Arial"/>
              </a:rPr>
              <a:t>Trygghetsvandring </a:t>
            </a:r>
            <a:br>
              <a:rPr lang="en-US" sz="1400" noProof="1">
                <a:cs typeface="Arial"/>
              </a:rPr>
            </a:br>
            <a:r>
              <a:rPr lang="en-US" sz="1400" noProof="1">
                <a:cs typeface="Arial"/>
              </a:rPr>
              <a:t>på skolan  </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cs typeface="Arial"/>
              </a:rPr>
              <a:t>Enkätundersökning </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cs typeface="Arial"/>
              </a:rPr>
              <a:t>Prata om trygghet på skolan på klassråd och elevråd</a:t>
            </a:r>
            <a:endParaRPr lang="en-US" sz="1400"/>
          </a:p>
        </p:txBody>
      </p:sp>
      <p:sp>
        <p:nvSpPr>
          <p:cNvPr id="4" name="textruta 3">
            <a:extLst>
              <a:ext uri="{FF2B5EF4-FFF2-40B4-BE49-F238E27FC236}">
                <a16:creationId xmlns:a16="http://schemas.microsoft.com/office/drawing/2014/main" id="{E915719F-9AE5-83A7-10DA-5B1655DE9C69}"/>
              </a:ext>
            </a:extLst>
          </p:cNvPr>
          <p:cNvSpPr txBox="1"/>
          <p:nvPr/>
        </p:nvSpPr>
        <p:spPr>
          <a:xfrm>
            <a:off x="1731293" y="3949057"/>
            <a:ext cx="4749718" cy="646331"/>
          </a:xfrm>
          <a:prstGeom prst="rect">
            <a:avLst/>
          </a:prstGeom>
          <a:noFill/>
        </p:spPr>
        <p:txBody>
          <a:bodyPr wrap="square">
            <a:spAutoFit/>
          </a:bodyPr>
          <a:lstStyle/>
          <a:p>
            <a:r>
              <a:rPr lang="en-US" b="1" noProof="1">
                <a:cs typeface="Arial"/>
              </a:rPr>
              <a:t>Är det något som du som </a:t>
            </a:r>
          </a:p>
          <a:p>
            <a:r>
              <a:rPr lang="en-US" b="1" noProof="1">
                <a:cs typeface="Arial"/>
              </a:rPr>
              <a:t>elevskyddsombud uppmärksammat? </a:t>
            </a:r>
          </a:p>
        </p:txBody>
      </p:sp>
      <p:sp>
        <p:nvSpPr>
          <p:cNvPr id="6" name="textruta 5">
            <a:extLst>
              <a:ext uri="{FF2B5EF4-FFF2-40B4-BE49-F238E27FC236}">
                <a16:creationId xmlns:a16="http://schemas.microsoft.com/office/drawing/2014/main" id="{9ABF925D-7DE0-BAD0-3727-99EC75362DA7}"/>
              </a:ext>
            </a:extLst>
          </p:cNvPr>
          <p:cNvSpPr txBox="1"/>
          <p:nvPr/>
        </p:nvSpPr>
        <p:spPr>
          <a:xfrm>
            <a:off x="9354069" y="263079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Tree>
    <p:extLst>
      <p:ext uri="{BB962C8B-B14F-4D97-AF65-F5344CB8AC3E}">
        <p14:creationId xmlns:p14="http://schemas.microsoft.com/office/powerpoint/2010/main" val="33828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900" decel="100000" fill="hold"/>
                                        <p:tgtEl>
                                          <p:spTgt spid="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E0FCC64-C786-C177-498F-B0A008F1D579}"/>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BE9409F-9EDE-0EF7-A5D9-DFD30F737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1200329"/>
          </a:xfrm>
          <a:prstGeom prst="rect">
            <a:avLst/>
          </a:prstGeom>
          <a:noFill/>
        </p:spPr>
        <p:txBody>
          <a:bodyPr wrap="square" lIns="91440" tIns="45720" rIns="91440" bIns="45720" rtlCol="0" anchor="t">
            <a:spAutoFit/>
          </a:bodyPr>
          <a:lstStyle/>
          <a:p>
            <a:r>
              <a:rPr lang="sv-SE" sz="3600">
                <a:latin typeface="+mj-lt"/>
              </a:rPr>
              <a:t>Reflektionsfrågor och tips </a:t>
            </a:r>
          </a:p>
          <a:p>
            <a:r>
              <a:rPr lang="sv-SE" sz="3600">
                <a:latin typeface="+mj-lt"/>
              </a:rPr>
              <a:t>kopplade till </a:t>
            </a:r>
            <a:r>
              <a:rPr lang="sv-SE" sz="3600" err="1">
                <a:latin typeface="+mj-lt"/>
              </a:rPr>
              <a:t>Friendsrapporten</a:t>
            </a:r>
            <a:endParaRPr lang="sv-SE" sz="3600">
              <a:latin typeface="+mj-lt"/>
            </a:endParaRPr>
          </a:p>
        </p:txBody>
      </p:sp>
      <p:sp>
        <p:nvSpPr>
          <p:cNvPr id="5" name="textruta 4">
            <a:extLst>
              <a:ext uri="{FF2B5EF4-FFF2-40B4-BE49-F238E27FC236}">
                <a16:creationId xmlns:a16="http://schemas.microsoft.com/office/drawing/2014/main" id="{5B3D10EE-83D4-EF30-5BD9-C5FDCF280940}"/>
              </a:ext>
            </a:extLst>
          </p:cNvPr>
          <p:cNvSpPr txBox="1"/>
          <p:nvPr/>
        </p:nvSpPr>
        <p:spPr>
          <a:xfrm>
            <a:off x="1671348" y="2712460"/>
            <a:ext cx="4568087" cy="646331"/>
          </a:xfrm>
          <a:prstGeom prst="rect">
            <a:avLst/>
          </a:prstGeom>
          <a:noFill/>
        </p:spPr>
        <p:txBody>
          <a:bodyPr wrap="square">
            <a:spAutoFit/>
          </a:bodyPr>
          <a:lstStyle/>
          <a:p>
            <a:r>
              <a:rPr lang="en-US" noProof="1">
                <a:ea typeface="+mn-lt"/>
                <a:cs typeface="+mn-lt"/>
              </a:rPr>
              <a:t>Hur förebygger skolan trakasserier </a:t>
            </a:r>
          </a:p>
          <a:p>
            <a:r>
              <a:rPr lang="en-US" noProof="1">
                <a:ea typeface="+mn-lt"/>
                <a:cs typeface="+mn-lt"/>
              </a:rPr>
              <a:t>och kränkningar? </a:t>
            </a:r>
          </a:p>
        </p:txBody>
      </p:sp>
      <p:pic>
        <p:nvPicPr>
          <p:cNvPr id="6" name="Bildobjekt 5">
            <a:extLst>
              <a:ext uri="{FF2B5EF4-FFF2-40B4-BE49-F238E27FC236}">
                <a16:creationId xmlns:a16="http://schemas.microsoft.com/office/drawing/2014/main" id="{E4DEBBA6-5B9D-B051-9922-B0508056E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210" y="2297218"/>
            <a:ext cx="4568087" cy="4456125"/>
          </a:xfrm>
          <a:prstGeom prst="rect">
            <a:avLst/>
          </a:prstGeom>
        </p:spPr>
      </p:pic>
      <p:sp>
        <p:nvSpPr>
          <p:cNvPr id="7" name="textruta 6">
            <a:extLst>
              <a:ext uri="{FF2B5EF4-FFF2-40B4-BE49-F238E27FC236}">
                <a16:creationId xmlns:a16="http://schemas.microsoft.com/office/drawing/2014/main" id="{B1EFA773-37E4-4AB1-95A3-7E5FFD5E83B9}"/>
              </a:ext>
            </a:extLst>
          </p:cNvPr>
          <p:cNvSpPr txBox="1"/>
          <p:nvPr/>
        </p:nvSpPr>
        <p:spPr>
          <a:xfrm>
            <a:off x="7067034" y="3567530"/>
            <a:ext cx="3515875" cy="2677656"/>
          </a:xfrm>
          <a:prstGeom prst="rect">
            <a:avLst/>
          </a:prstGeom>
          <a:noFill/>
        </p:spPr>
        <p:txBody>
          <a:bodyPr wrap="square">
            <a:spAutoFit/>
          </a:bodyPr>
          <a:lstStyle/>
          <a:p>
            <a:pPr marL="285750" indent="-285750">
              <a:buFont typeface="Arial" panose="020B0604020202020204" pitchFamily="34" charset="0"/>
              <a:buChar char="•"/>
            </a:pPr>
            <a:r>
              <a:rPr lang="en-US" sz="1400" noProof="1">
                <a:ea typeface="+mn-lt"/>
                <a:cs typeface="+mn-lt"/>
              </a:rPr>
              <a:t>Säga ifrån om ni hör att någon utsätts för trakasserier och kränkningar</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Berätta för vuxna på skolan</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Aktivt arbeta med och prata om normkritik samt normer och värden i klassrummet</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Ta hjälp genom att arbeta med Planen mot diskriminering och kränkande behandling</a:t>
            </a:r>
          </a:p>
        </p:txBody>
      </p:sp>
      <p:sp>
        <p:nvSpPr>
          <p:cNvPr id="2" name="textruta 1">
            <a:extLst>
              <a:ext uri="{FF2B5EF4-FFF2-40B4-BE49-F238E27FC236}">
                <a16:creationId xmlns:a16="http://schemas.microsoft.com/office/drawing/2014/main" id="{C2BC5743-62E5-1C44-C34A-FB29418DDF12}"/>
              </a:ext>
            </a:extLst>
          </p:cNvPr>
          <p:cNvSpPr txBox="1"/>
          <p:nvPr/>
        </p:nvSpPr>
        <p:spPr>
          <a:xfrm>
            <a:off x="7050992" y="317521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Tree>
    <p:extLst>
      <p:ext uri="{BB962C8B-B14F-4D97-AF65-F5344CB8AC3E}">
        <p14:creationId xmlns:p14="http://schemas.microsoft.com/office/powerpoint/2010/main" val="14089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0CFC650-06EC-8113-F824-34D16B25DFE8}"/>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4D45C7F-2EB8-6C03-9628-47E7ED50D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1200329"/>
          </a:xfrm>
          <a:prstGeom prst="rect">
            <a:avLst/>
          </a:prstGeom>
          <a:noFill/>
        </p:spPr>
        <p:txBody>
          <a:bodyPr wrap="square" lIns="91440" tIns="45720" rIns="91440" bIns="45720" rtlCol="0" anchor="t">
            <a:spAutoFit/>
          </a:bodyPr>
          <a:lstStyle/>
          <a:p>
            <a:r>
              <a:rPr lang="sv-SE" sz="3600">
                <a:latin typeface="+mj-lt"/>
              </a:rPr>
              <a:t>Reflektionsfrågor och tips </a:t>
            </a:r>
          </a:p>
          <a:p>
            <a:r>
              <a:rPr lang="sv-SE" sz="3600">
                <a:latin typeface="+mj-lt"/>
              </a:rPr>
              <a:t>kopplade till </a:t>
            </a:r>
            <a:r>
              <a:rPr lang="sv-SE" sz="3600" err="1">
                <a:latin typeface="+mj-lt"/>
              </a:rPr>
              <a:t>Friendsrapporten</a:t>
            </a:r>
            <a:endParaRPr lang="sv-SE" sz="3600">
              <a:latin typeface="+mj-lt"/>
            </a:endParaRPr>
          </a:p>
        </p:txBody>
      </p:sp>
      <p:sp>
        <p:nvSpPr>
          <p:cNvPr id="5" name="textruta 4">
            <a:extLst>
              <a:ext uri="{FF2B5EF4-FFF2-40B4-BE49-F238E27FC236}">
                <a16:creationId xmlns:a16="http://schemas.microsoft.com/office/drawing/2014/main" id="{5B3D10EE-83D4-EF30-5BD9-C5FDCF280940}"/>
              </a:ext>
            </a:extLst>
          </p:cNvPr>
          <p:cNvSpPr txBox="1"/>
          <p:nvPr/>
        </p:nvSpPr>
        <p:spPr>
          <a:xfrm>
            <a:off x="1671348" y="2701867"/>
            <a:ext cx="7499546" cy="923330"/>
          </a:xfrm>
          <a:prstGeom prst="rect">
            <a:avLst/>
          </a:prstGeom>
          <a:noFill/>
        </p:spPr>
        <p:txBody>
          <a:bodyPr wrap="square">
            <a:spAutoFit/>
          </a:bodyPr>
          <a:lstStyle/>
          <a:p>
            <a:r>
              <a:rPr lang="en-US" noProof="1">
                <a:ea typeface="+mn-lt"/>
                <a:cs typeface="+mn-lt"/>
              </a:rPr>
              <a:t>Var fjärde elev har aldrig berättat för en vuxen att de har blivit mobbade och 16 av 100 elever känner sig ensamma i skolan och ungefär lika många känner sig ibland, sällan eller aldrig trygga när de är i skolan.</a:t>
            </a:r>
            <a:endParaRPr lang="en-US"/>
          </a:p>
        </p:txBody>
      </p:sp>
    </p:spTree>
    <p:extLst>
      <p:ext uri="{BB962C8B-B14F-4D97-AF65-F5344CB8AC3E}">
        <p14:creationId xmlns:p14="http://schemas.microsoft.com/office/powerpoint/2010/main" val="165233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151CAC4-0513-7B2C-0F18-F3C83DAD2BCE}"/>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9D48EE24-D15A-CDB3-A708-AC702A2F4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1200329"/>
          </a:xfrm>
          <a:prstGeom prst="rect">
            <a:avLst/>
          </a:prstGeom>
          <a:noFill/>
        </p:spPr>
        <p:txBody>
          <a:bodyPr wrap="square" lIns="91440" tIns="45720" rIns="91440" bIns="45720" rtlCol="0" anchor="t">
            <a:spAutoFit/>
          </a:bodyPr>
          <a:lstStyle/>
          <a:p>
            <a:r>
              <a:rPr lang="sv-SE" sz="3600">
                <a:latin typeface="+mj-lt"/>
              </a:rPr>
              <a:t>Reflektionsfrågor och tips </a:t>
            </a:r>
          </a:p>
          <a:p>
            <a:r>
              <a:rPr lang="sv-SE" sz="3600">
                <a:latin typeface="+mj-lt"/>
              </a:rPr>
              <a:t>kopplade till </a:t>
            </a:r>
            <a:r>
              <a:rPr lang="sv-SE" sz="3600" err="1">
                <a:latin typeface="+mj-lt"/>
              </a:rPr>
              <a:t>Friendsrapporten</a:t>
            </a:r>
            <a:endParaRPr lang="sv-SE" sz="3600">
              <a:latin typeface="+mj-lt"/>
            </a:endParaRPr>
          </a:p>
        </p:txBody>
      </p:sp>
      <p:pic>
        <p:nvPicPr>
          <p:cNvPr id="6" name="Bildobjekt 5">
            <a:extLst>
              <a:ext uri="{FF2B5EF4-FFF2-40B4-BE49-F238E27FC236}">
                <a16:creationId xmlns:a16="http://schemas.microsoft.com/office/drawing/2014/main" id="{E4DEBBA6-5B9D-B051-9922-B0508056E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561" y="2298592"/>
            <a:ext cx="3705671" cy="3614846"/>
          </a:xfrm>
          <a:prstGeom prst="rect">
            <a:avLst/>
          </a:prstGeom>
        </p:spPr>
      </p:pic>
      <p:sp>
        <p:nvSpPr>
          <p:cNvPr id="2" name="textruta 1">
            <a:extLst>
              <a:ext uri="{FF2B5EF4-FFF2-40B4-BE49-F238E27FC236}">
                <a16:creationId xmlns:a16="http://schemas.microsoft.com/office/drawing/2014/main" id="{7667D2C8-D04E-CC48-ADE6-08400245874A}"/>
              </a:ext>
            </a:extLst>
          </p:cNvPr>
          <p:cNvSpPr txBox="1"/>
          <p:nvPr/>
        </p:nvSpPr>
        <p:spPr>
          <a:xfrm>
            <a:off x="6893014" y="3380692"/>
            <a:ext cx="2837931" cy="2031325"/>
          </a:xfrm>
          <a:prstGeom prst="rect">
            <a:avLst/>
          </a:prstGeom>
          <a:noFill/>
        </p:spPr>
        <p:txBody>
          <a:bodyPr wrap="square">
            <a:spAutoFit/>
          </a:bodyPr>
          <a:lstStyle/>
          <a:p>
            <a:pPr marL="285750" indent="-285750">
              <a:buFont typeface="Arial" panose="020B0604020202020204" pitchFamily="34" charset="0"/>
              <a:buChar char="•"/>
            </a:pPr>
            <a:r>
              <a:rPr lang="en-US" sz="1400" noProof="1">
                <a:ea typeface="+mn-lt"/>
                <a:cs typeface="+mn-lt"/>
              </a:rPr>
              <a:t>Synliggöra och diskutera värdegrunden i klassrummet</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Enkätundersökning</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Skapa en inkluderande miljö till exempel genom gemensamma aktiviteter </a:t>
            </a:r>
            <a:br>
              <a:rPr lang="en-US" sz="1400" noProof="1">
                <a:ea typeface="+mn-lt"/>
                <a:cs typeface="+mn-lt"/>
              </a:rPr>
            </a:br>
            <a:r>
              <a:rPr lang="en-US" sz="1400" noProof="1">
                <a:ea typeface="+mn-lt"/>
                <a:cs typeface="+mn-lt"/>
              </a:rPr>
              <a:t>på rasterna </a:t>
            </a:r>
          </a:p>
        </p:txBody>
      </p:sp>
      <p:sp>
        <p:nvSpPr>
          <p:cNvPr id="3" name="textruta 2">
            <a:extLst>
              <a:ext uri="{FF2B5EF4-FFF2-40B4-BE49-F238E27FC236}">
                <a16:creationId xmlns:a16="http://schemas.microsoft.com/office/drawing/2014/main" id="{DE606B3F-FCD4-1E1F-E13E-50AE205E5FD7}"/>
              </a:ext>
            </a:extLst>
          </p:cNvPr>
          <p:cNvSpPr txBox="1"/>
          <p:nvPr/>
        </p:nvSpPr>
        <p:spPr>
          <a:xfrm>
            <a:off x="6893015" y="305966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
        <p:nvSpPr>
          <p:cNvPr id="16" name="textruta 15">
            <a:extLst>
              <a:ext uri="{FF2B5EF4-FFF2-40B4-BE49-F238E27FC236}">
                <a16:creationId xmlns:a16="http://schemas.microsoft.com/office/drawing/2014/main" id="{4B1825A2-B033-9BAC-74E2-81F23D4523CB}"/>
              </a:ext>
            </a:extLst>
          </p:cNvPr>
          <p:cNvSpPr txBox="1"/>
          <p:nvPr/>
        </p:nvSpPr>
        <p:spPr>
          <a:xfrm>
            <a:off x="1671348" y="2701867"/>
            <a:ext cx="4023599" cy="923330"/>
          </a:xfrm>
          <a:prstGeom prst="rect">
            <a:avLst/>
          </a:prstGeom>
          <a:noFill/>
        </p:spPr>
        <p:txBody>
          <a:bodyPr wrap="square">
            <a:spAutoFit/>
          </a:bodyPr>
          <a:lstStyle/>
          <a:p>
            <a:r>
              <a:rPr lang="en-US" noProof="1">
                <a:ea typeface="+mn-lt"/>
                <a:cs typeface="+mn-lt"/>
              </a:rPr>
              <a:t>Hur kan ni på skolan hjälpas åt att uppmärksamma om någon är mobbad eller ensam? </a:t>
            </a:r>
          </a:p>
        </p:txBody>
      </p:sp>
    </p:spTree>
    <p:extLst>
      <p:ext uri="{BB962C8B-B14F-4D97-AF65-F5344CB8AC3E}">
        <p14:creationId xmlns:p14="http://schemas.microsoft.com/office/powerpoint/2010/main" val="8618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7308160" cy="2166940"/>
          </a:xfrm>
          <a:prstGeom prst="rect">
            <a:avLst/>
          </a:prstGeom>
          <a:noFill/>
        </p:spPr>
        <p:txBody>
          <a:bodyPr wrap="square" lIns="91440" tIns="45720" rIns="91440" bIns="45720" rtlCol="0" anchor="t">
            <a:spAutoFit/>
          </a:bodyPr>
          <a:lstStyle/>
          <a:p>
            <a:pPr>
              <a:lnSpc>
                <a:spcPct val="107000"/>
              </a:lnSpc>
              <a:spcAft>
                <a:spcPts val="800"/>
              </a:spcAft>
            </a:pPr>
            <a:endParaRPr lang="sv-SE" sz="1600">
              <a:cs typeface="Arial"/>
            </a:endParaRPr>
          </a:p>
          <a:p>
            <a:pPr>
              <a:lnSpc>
                <a:spcPct val="107000"/>
              </a:lnSpc>
              <a:spcAft>
                <a:spcPts val="800"/>
              </a:spcAft>
            </a:pPr>
            <a:r>
              <a:rPr lang="sv-SE" sz="1600">
                <a:cs typeface="Arial"/>
              </a:rPr>
              <a:t>Vem kan ni kontakta om ni har frågor eller information om skolans arbetsmiljö?</a:t>
            </a:r>
          </a:p>
          <a:p>
            <a:pPr>
              <a:lnSpc>
                <a:spcPct val="107000"/>
              </a:lnSpc>
              <a:spcAft>
                <a:spcPts val="800"/>
              </a:spcAft>
            </a:pPr>
            <a:endParaRPr lang="sv-SE" sz="1600">
              <a:cs typeface="Arial"/>
            </a:endParaRPr>
          </a:p>
          <a:p>
            <a:pPr>
              <a:lnSpc>
                <a:spcPct val="107000"/>
              </a:lnSpc>
              <a:spcAft>
                <a:spcPts val="800"/>
              </a:spcAft>
            </a:pPr>
            <a:r>
              <a:rPr lang="sv-SE" sz="1600">
                <a:cs typeface="Arial"/>
              </a:rPr>
              <a:t>Hur ska elever på skolan få veta om att elevskyddsombud finns och vilka ni är?</a:t>
            </a:r>
          </a:p>
          <a:p>
            <a:pPr>
              <a:lnSpc>
                <a:spcPct val="107000"/>
              </a:lnSpc>
              <a:spcAft>
                <a:spcPts val="800"/>
              </a:spcAft>
            </a:pPr>
            <a:endParaRPr lang="sv-SE" sz="1600">
              <a:cs typeface="Arial"/>
            </a:endParaRPr>
          </a:p>
          <a:p>
            <a:pPr>
              <a:lnSpc>
                <a:spcPct val="107000"/>
              </a:lnSpc>
              <a:spcAft>
                <a:spcPts val="800"/>
              </a:spcAft>
            </a:pPr>
            <a:r>
              <a:rPr lang="sv-SE" sz="1600">
                <a:cs typeface="Arial"/>
              </a:rPr>
              <a:t>Hur ofta ska ni ses?</a:t>
            </a: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spTree>
    <p:extLst>
      <p:ext uri="{BB962C8B-B14F-4D97-AF65-F5344CB8AC3E}">
        <p14:creationId xmlns:p14="http://schemas.microsoft.com/office/powerpoint/2010/main" val="267855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6032814" cy="1653979"/>
          </a:xfrm>
          <a:prstGeom prst="rect">
            <a:avLst/>
          </a:prstGeom>
          <a:noFill/>
        </p:spPr>
        <p:txBody>
          <a:bodyPr wrap="square" lIns="91440" tIns="45720" rIns="91440" bIns="45720" rtlCol="0" anchor="t">
            <a:spAutoFit/>
          </a:bodyPr>
          <a:lstStyle/>
          <a:p>
            <a:pPr>
              <a:lnSpc>
                <a:spcPct val="107000"/>
              </a:lnSpc>
            </a:pPr>
            <a:r>
              <a:rPr lang="sv-SE" sz="1600">
                <a:ea typeface="+mn-lt"/>
                <a:cs typeface="+mn-lt"/>
              </a:rPr>
              <a:t>Går det att säga om det är en bra eller dålig arbetsmiljö utifrån antal anmälningar som har med arbetsmiljön på skolan att göra? </a:t>
            </a:r>
            <a:br>
              <a:rPr lang="sv-SE" sz="1600">
                <a:ea typeface="+mn-lt"/>
                <a:cs typeface="+mn-lt"/>
              </a:rPr>
            </a:br>
            <a:r>
              <a:rPr lang="sv-SE" sz="1600">
                <a:ea typeface="+mn-lt"/>
                <a:cs typeface="+mn-lt"/>
              </a:rPr>
              <a:t>Vi vet att det är mer som händer än det som anmäls. </a:t>
            </a:r>
            <a:br>
              <a:rPr lang="sv-SE" sz="1600">
                <a:ea typeface="+mn-lt"/>
                <a:cs typeface="+mn-lt"/>
              </a:rPr>
            </a:br>
            <a:r>
              <a:rPr lang="sv-SE" sz="1600">
                <a:ea typeface="+mn-lt"/>
                <a:cs typeface="+mn-lt"/>
              </a:rPr>
              <a:t>Är det bra att ha många eller inga anmälningar alls? Problematisera.</a:t>
            </a: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spTree>
    <p:extLst>
      <p:ext uri="{BB962C8B-B14F-4D97-AF65-F5344CB8AC3E}">
        <p14:creationId xmlns:p14="http://schemas.microsoft.com/office/powerpoint/2010/main" val="20073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B9E3526-3EF3-8B0F-7599-4B7192461FDD}"/>
              </a:ext>
            </a:extLst>
          </p:cNvPr>
          <p:cNvSpPr/>
          <p:nvPr/>
        </p:nvSpPr>
        <p:spPr>
          <a:xfrm>
            <a:off x="0" y="-164123"/>
            <a:ext cx="12426462" cy="7221415"/>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BF0B9165-3684-3598-F118-13E9F37A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130" y="-4105916"/>
            <a:ext cx="16751425" cy="14250879"/>
          </a:xfrm>
          <a:prstGeom prst="rect">
            <a:avLst/>
          </a:prstGeom>
        </p:spPr>
      </p:pic>
      <p:pic>
        <p:nvPicPr>
          <p:cNvPr id="11" name="Bildobjekt 10">
            <a:extLst>
              <a:ext uri="{FF2B5EF4-FFF2-40B4-BE49-F238E27FC236}">
                <a16:creationId xmlns:a16="http://schemas.microsoft.com/office/drawing/2014/main" id="{3D6B6A91-0142-A6C4-78F4-9218BAF55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1670" y="873125"/>
            <a:ext cx="7289584" cy="7289584"/>
          </a:xfrm>
          <a:prstGeom prst="rect">
            <a:avLst/>
          </a:prstGeom>
        </p:spPr>
      </p:pic>
      <p:sp>
        <p:nvSpPr>
          <p:cNvPr id="5" name="textruta 4">
            <a:extLst>
              <a:ext uri="{FF2B5EF4-FFF2-40B4-BE49-F238E27FC236}">
                <a16:creationId xmlns:a16="http://schemas.microsoft.com/office/drawing/2014/main" id="{5DE88272-B7F7-D1A5-E86A-CE8D4CBCC8CF}"/>
              </a:ext>
            </a:extLst>
          </p:cNvPr>
          <p:cNvSpPr txBox="1"/>
          <p:nvPr/>
        </p:nvSpPr>
        <p:spPr>
          <a:xfrm>
            <a:off x="787999" y="745000"/>
            <a:ext cx="11286841" cy="1323439"/>
          </a:xfrm>
          <a:prstGeom prst="rect">
            <a:avLst/>
          </a:prstGeom>
          <a:solidFill>
            <a:schemeClr val="accent1">
              <a:alpha val="0"/>
            </a:schemeClr>
          </a:solidFill>
        </p:spPr>
        <p:txBody>
          <a:bodyPr wrap="square" rtlCol="0">
            <a:spAutoFit/>
          </a:bodyPr>
          <a:lstStyle/>
          <a:p>
            <a:r>
              <a:rPr lang="sv-SE" sz="4000">
                <a:latin typeface="+mj-lt"/>
              </a:rPr>
              <a:t>Detta kommer vi </a:t>
            </a:r>
            <a:br>
              <a:rPr lang="sv-SE" sz="4000">
                <a:latin typeface="+mj-lt"/>
              </a:rPr>
            </a:br>
            <a:r>
              <a:rPr lang="sv-SE" sz="4000">
                <a:latin typeface="+mj-lt"/>
              </a:rPr>
              <a:t>gå igenom idag </a:t>
            </a:r>
          </a:p>
        </p:txBody>
      </p:sp>
      <p:sp>
        <p:nvSpPr>
          <p:cNvPr id="6" name="textruta 5">
            <a:extLst>
              <a:ext uri="{FF2B5EF4-FFF2-40B4-BE49-F238E27FC236}">
                <a16:creationId xmlns:a16="http://schemas.microsoft.com/office/drawing/2014/main" id="{FED88622-C066-97C4-A8A8-DD74C5CD05DB}"/>
              </a:ext>
            </a:extLst>
          </p:cNvPr>
          <p:cNvSpPr txBox="1"/>
          <p:nvPr/>
        </p:nvSpPr>
        <p:spPr>
          <a:xfrm>
            <a:off x="787999" y="2204239"/>
            <a:ext cx="6096000" cy="2308324"/>
          </a:xfrm>
          <a:prstGeom prst="rect">
            <a:avLst/>
          </a:prstGeom>
          <a:noFill/>
        </p:spPr>
        <p:txBody>
          <a:bodyPr wrap="square">
            <a:spAutoFit/>
          </a:bodyPr>
          <a:lstStyle/>
          <a:p>
            <a:pPr marL="285750" indent="-285750">
              <a:buFont typeface="Arial" panose="020B0604020202020204" pitchFamily="34" charset="0"/>
              <a:buChar char="•"/>
            </a:pPr>
            <a:r>
              <a:rPr lang="sv-SE" sz="1800" dirty="0"/>
              <a:t>Presentationsrunda</a:t>
            </a:r>
          </a:p>
          <a:p>
            <a:pPr marL="285750" indent="-285750">
              <a:buFont typeface="Arial" panose="020B0604020202020204" pitchFamily="34" charset="0"/>
              <a:buChar char="•"/>
            </a:pPr>
            <a:r>
              <a:rPr lang="sv-SE" sz="1800" dirty="0"/>
              <a:t>Syfte och mål</a:t>
            </a:r>
          </a:p>
          <a:p>
            <a:pPr marL="285750" indent="-285750">
              <a:buFont typeface="Arial" panose="020B0604020202020204" pitchFamily="34" charset="0"/>
              <a:buChar char="•"/>
            </a:pPr>
            <a:r>
              <a:rPr lang="sv-SE" sz="1800" dirty="0"/>
              <a:t>Film – Vad gör ett elevskyddsombud?</a:t>
            </a:r>
          </a:p>
          <a:p>
            <a:pPr marL="285750" indent="-285750">
              <a:buFont typeface="Arial" panose="020B0604020202020204" pitchFamily="34" charset="0"/>
              <a:buChar char="•"/>
            </a:pPr>
            <a:r>
              <a:rPr lang="sv-SE" sz="1800" dirty="0"/>
              <a:t>Lagar och styrdokument</a:t>
            </a:r>
          </a:p>
          <a:p>
            <a:pPr marL="285750" indent="-285750">
              <a:buFont typeface="Arial" panose="020B0604020202020204" pitchFamily="34" charset="0"/>
              <a:buChar char="•"/>
            </a:pPr>
            <a:r>
              <a:rPr lang="sv-SE" sz="1800" dirty="0"/>
              <a:t>Vad säger statistiken?</a:t>
            </a:r>
          </a:p>
          <a:p>
            <a:pPr marL="285750" indent="-285750">
              <a:buFont typeface="Arial" panose="020B0604020202020204" pitchFamily="34" charset="0"/>
              <a:buChar char="•"/>
            </a:pPr>
            <a:r>
              <a:rPr lang="sv-SE" sz="1800" dirty="0"/>
              <a:t>Workshop och reflektionsövningar</a:t>
            </a:r>
          </a:p>
          <a:p>
            <a:pPr marL="285750" indent="-285750">
              <a:buFont typeface="Arial" panose="020B0604020202020204" pitchFamily="34" charset="0"/>
              <a:buChar char="•"/>
            </a:pPr>
            <a:r>
              <a:rPr lang="sv-SE" dirty="0"/>
              <a:t>Tips och råd</a:t>
            </a:r>
            <a:endParaRPr lang="sv-SE" sz="1800" dirty="0"/>
          </a:p>
          <a:p>
            <a:pPr marL="285750"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2364845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7117695" cy="1569660"/>
          </a:xfrm>
          <a:prstGeom prst="rect">
            <a:avLst/>
          </a:prstGeom>
          <a:noFill/>
        </p:spPr>
        <p:txBody>
          <a:bodyPr wrap="square" lIns="91440" tIns="45720" rIns="91440" bIns="45720" rtlCol="0" anchor="t">
            <a:spAutoFit/>
          </a:bodyPr>
          <a:lstStyle/>
          <a:p>
            <a:r>
              <a:rPr lang="sv-SE" sz="1600">
                <a:ea typeface="Calibri" panose="020F0502020204030204" pitchFamily="34" charset="0"/>
                <a:cs typeface="Times New Roman"/>
              </a:rPr>
              <a:t>Några elever blir</a:t>
            </a:r>
            <a:r>
              <a:rPr lang="sv-SE" sz="1600">
                <a:effectLst/>
                <a:ea typeface="Calibri" panose="020F0502020204030204" pitchFamily="34" charset="0"/>
                <a:cs typeface="Times New Roman"/>
              </a:rPr>
              <a:t> ofta utsatta för knuffar och kränkande kommentarer</a:t>
            </a:r>
            <a:r>
              <a:rPr lang="sv-SE" sz="1600">
                <a:ea typeface="Calibri" panose="020F0502020204030204" pitchFamily="34" charset="0"/>
                <a:cs typeface="Times New Roman"/>
              </a:rPr>
              <a:t> när de står i kön till bamba </a:t>
            </a:r>
            <a:r>
              <a:rPr lang="sv-SE" sz="1600">
                <a:effectLst/>
                <a:ea typeface="Calibri" panose="020F0502020204030204" pitchFamily="34" charset="0"/>
                <a:cs typeface="Times New Roman"/>
              </a:rPr>
              <a:t>från andra elever. </a:t>
            </a:r>
            <a:r>
              <a:rPr lang="sv-SE" sz="1600">
                <a:ea typeface="Calibri" panose="020F0502020204030204" pitchFamily="34" charset="0"/>
                <a:cs typeface="Times New Roman"/>
              </a:rPr>
              <a:t>Det</a:t>
            </a:r>
            <a:r>
              <a:rPr lang="sv-SE" sz="1600">
                <a:effectLst/>
                <a:ea typeface="Calibri" panose="020F0502020204030204" pitchFamily="34" charset="0"/>
                <a:cs typeface="Times New Roman"/>
              </a:rPr>
              <a:t> har pågått en längre tid</a:t>
            </a:r>
            <a:r>
              <a:rPr lang="sv-SE" sz="1600">
                <a:ea typeface="Calibri" panose="020F0502020204030204" pitchFamily="34" charset="0"/>
                <a:cs typeface="Times New Roman"/>
              </a:rPr>
              <a:t> och sker</a:t>
            </a:r>
            <a:r>
              <a:rPr lang="sv-SE" sz="1600">
                <a:effectLst/>
                <a:ea typeface="Calibri" panose="020F0502020204030204" pitchFamily="34" charset="0"/>
                <a:cs typeface="Times New Roman"/>
              </a:rPr>
              <a:t> </a:t>
            </a:r>
            <a:r>
              <a:rPr lang="sv-SE" sz="1600">
                <a:ea typeface="Calibri" panose="020F0502020204030204" pitchFamily="34" charset="0"/>
                <a:cs typeface="Times New Roman"/>
              </a:rPr>
              <a:t>när ingen vuxen</a:t>
            </a:r>
            <a:r>
              <a:rPr lang="sv-SE" sz="1600">
                <a:effectLst/>
                <a:ea typeface="Calibri" panose="020F0502020204030204" pitchFamily="34" charset="0"/>
                <a:cs typeface="Times New Roman"/>
              </a:rPr>
              <a:t> ser. </a:t>
            </a:r>
            <a:r>
              <a:rPr lang="sv-SE" sz="1600">
                <a:ea typeface="Calibri" panose="020F0502020204030204" pitchFamily="34" charset="0"/>
                <a:cs typeface="Times New Roman"/>
              </a:rPr>
              <a:t>De</a:t>
            </a:r>
            <a:r>
              <a:rPr lang="sv-SE" sz="1600">
                <a:effectLst/>
                <a:ea typeface="Calibri" panose="020F0502020204030204" pitchFamily="34" charset="0"/>
                <a:cs typeface="Times New Roman"/>
              </a:rPr>
              <a:t> utsatta eleverna berättar för</a:t>
            </a:r>
            <a:r>
              <a:rPr lang="sv-SE" sz="1600">
                <a:ea typeface="Calibri" panose="020F0502020204030204" pitchFamily="34" charset="0"/>
                <a:cs typeface="Times New Roman"/>
              </a:rPr>
              <a:t> sin lärare men som inte tar det på allvar utan säger att det kanske bara är</a:t>
            </a:r>
            <a:r>
              <a:rPr lang="sv-SE" sz="1600">
                <a:effectLst/>
                <a:ea typeface="Calibri" panose="020F0502020204030204" pitchFamily="34" charset="0"/>
                <a:cs typeface="Times New Roman"/>
              </a:rPr>
              <a:t> på skoj</a:t>
            </a:r>
            <a:r>
              <a:rPr lang="sv-SE" sz="1600">
                <a:ea typeface="Calibri" panose="020F0502020204030204" pitchFamily="34" charset="0"/>
                <a:cs typeface="Times New Roman"/>
              </a:rPr>
              <a:t>. Eleverna som berättat </a:t>
            </a:r>
            <a:r>
              <a:rPr lang="sv-SE" sz="1600">
                <a:effectLst/>
                <a:ea typeface="Calibri" panose="020F0502020204030204" pitchFamily="34" charset="0"/>
                <a:cs typeface="Times New Roman"/>
              </a:rPr>
              <a:t>vågar</a:t>
            </a:r>
            <a:r>
              <a:rPr lang="sv-SE" sz="1600">
                <a:ea typeface="Calibri" panose="020F0502020204030204" pitchFamily="34" charset="0"/>
                <a:cs typeface="Times New Roman"/>
              </a:rPr>
              <a:t> eller orkar</a:t>
            </a:r>
            <a:r>
              <a:rPr lang="sv-SE" sz="1600">
                <a:effectLst/>
                <a:ea typeface="Calibri" panose="020F0502020204030204" pitchFamily="34" charset="0"/>
                <a:cs typeface="Times New Roman"/>
              </a:rPr>
              <a:t> inte stå på sig</a:t>
            </a:r>
            <a:r>
              <a:rPr lang="sv-SE" sz="1600">
                <a:ea typeface="Calibri" panose="020F0502020204030204" pitchFamily="34" charset="0"/>
                <a:cs typeface="Times New Roman"/>
              </a:rPr>
              <a:t> och som </a:t>
            </a:r>
            <a:r>
              <a:rPr lang="sv-SE" sz="1600">
                <a:effectLst/>
                <a:ea typeface="Calibri" panose="020F0502020204030204" pitchFamily="34" charset="0"/>
                <a:cs typeface="Times New Roman"/>
              </a:rPr>
              <a:t>en följd av händelserna har ett par av de utsatta eleverna fått sämre skolnärvaro den senaste tiden</a:t>
            </a:r>
            <a:r>
              <a:rPr lang="sv-SE" sz="1600">
                <a:ea typeface="Calibri" panose="020F0502020204030204" pitchFamily="34" charset="0"/>
                <a:cs typeface="Times New Roman"/>
              </a:rPr>
              <a:t>.</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086752" y="2471159"/>
            <a:ext cx="2401547" cy="536622"/>
          </a:xfrm>
          <a:prstGeom prst="rect">
            <a:avLst/>
          </a:prstGeom>
          <a:noFill/>
        </p:spPr>
        <p:txBody>
          <a:bodyPr wrap="square">
            <a:spAutoFit/>
          </a:bodyPr>
          <a:lstStyle/>
          <a:p>
            <a:pPr algn="ctr">
              <a:lnSpc>
                <a:spcPct val="107000"/>
              </a:lnSpc>
            </a:pPr>
            <a:r>
              <a:rPr lang="sv-SE" sz="1400" b="1">
                <a:ea typeface="Calibri" panose="020F0502020204030204" pitchFamily="34" charset="0"/>
                <a:cs typeface="Times New Roman"/>
              </a:rPr>
              <a:t>Hur tänker du om detta? Vad kan göras? Av vem?</a:t>
            </a:r>
            <a:endParaRPr lang="sv-SE" sz="1400" b="1">
              <a:effectLst/>
              <a:ea typeface="Calibri" panose="020F0502020204030204" pitchFamily="34" charset="0"/>
              <a:cs typeface="Times New Roman"/>
            </a:endParaRPr>
          </a:p>
        </p:txBody>
      </p:sp>
    </p:spTree>
    <p:extLst>
      <p:ext uri="{BB962C8B-B14F-4D97-AF65-F5344CB8AC3E}">
        <p14:creationId xmlns:p14="http://schemas.microsoft.com/office/powerpoint/2010/main" val="42551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6879979" cy="830997"/>
          </a:xfrm>
          <a:prstGeom prst="rect">
            <a:avLst/>
          </a:prstGeom>
          <a:noFill/>
        </p:spPr>
        <p:txBody>
          <a:bodyPr wrap="square" lIns="91440" tIns="45720" rIns="91440" bIns="45720" rtlCol="0" anchor="t">
            <a:spAutoFit/>
          </a:bodyPr>
          <a:lstStyle/>
          <a:p>
            <a:r>
              <a:rPr lang="sv-SE" sz="1600">
                <a:effectLst/>
                <a:ea typeface="Calibri" panose="020F0502020204030204" pitchFamily="34" charset="0"/>
                <a:cs typeface="Times New Roman"/>
              </a:rPr>
              <a:t>När eleverna inför idrottslektionen byter om i omklädningsrummet blir en elev </a:t>
            </a:r>
            <a:r>
              <a:rPr lang="sv-SE" sz="1600">
                <a:ea typeface="Calibri" panose="020F0502020204030204" pitchFamily="34" charset="0"/>
                <a:cs typeface="Times New Roman"/>
              </a:rPr>
              <a:t>utsatt för kränkningar/ nedsättande ord</a:t>
            </a:r>
            <a:r>
              <a:rPr lang="sv-SE" sz="1600">
                <a:effectLst/>
                <a:ea typeface="Calibri" panose="020F0502020204030204" pitchFamily="34" charset="0"/>
                <a:cs typeface="Times New Roman"/>
              </a:rPr>
              <a:t> av ett par </a:t>
            </a:r>
            <a:r>
              <a:rPr lang="sv-SE" sz="1600">
                <a:ea typeface="Calibri" panose="020F0502020204030204" pitchFamily="34" charset="0"/>
                <a:cs typeface="Times New Roman"/>
              </a:rPr>
              <a:t>andra elever i klassen</a:t>
            </a:r>
            <a:r>
              <a:rPr lang="sv-SE" sz="1600">
                <a:effectLst/>
                <a:ea typeface="Calibri" panose="020F0502020204030204" pitchFamily="34" charset="0"/>
                <a:cs typeface="Times New Roman"/>
              </a:rPr>
              <a:t>. Flera andra elever hör det men låtsas som att de inte hör.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048356" y="2394622"/>
            <a:ext cx="2401547" cy="767133"/>
          </a:xfrm>
          <a:prstGeom prst="rect">
            <a:avLst/>
          </a:prstGeom>
          <a:noFill/>
        </p:spPr>
        <p:txBody>
          <a:bodyPr wrap="square">
            <a:spAutoFit/>
          </a:bodyPr>
          <a:lstStyle/>
          <a:p>
            <a:pPr algn="ctr">
              <a:lnSpc>
                <a:spcPct val="107000"/>
              </a:lnSpc>
            </a:pPr>
            <a:r>
              <a:rPr lang="sv-SE" sz="1400" b="1">
                <a:ea typeface="Calibri" panose="020F0502020204030204" pitchFamily="34" charset="0"/>
                <a:cs typeface="Times New Roman"/>
              </a:rPr>
              <a:t>Hur kan du som skyddsombud hjälpa den utsatta eleven?</a:t>
            </a:r>
            <a:endParaRPr lang="sv-SE" sz="1400" b="1">
              <a:effectLst/>
              <a:ea typeface="Calibri" panose="020F0502020204030204" pitchFamily="34" charset="0"/>
              <a:cs typeface="Times New Roman"/>
            </a:endParaRPr>
          </a:p>
        </p:txBody>
      </p:sp>
    </p:spTree>
    <p:extLst>
      <p:ext uri="{BB962C8B-B14F-4D97-AF65-F5344CB8AC3E}">
        <p14:creationId xmlns:p14="http://schemas.microsoft.com/office/powerpoint/2010/main" val="17104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6207626" cy="1653979"/>
          </a:xfrm>
          <a:prstGeom prst="rect">
            <a:avLst/>
          </a:prstGeom>
          <a:noFill/>
        </p:spPr>
        <p:txBody>
          <a:bodyPr wrap="square" lIns="91440" tIns="45720" rIns="91440" bIns="45720" rtlCol="0" anchor="t">
            <a:spAutoFit/>
          </a:bodyPr>
          <a:lstStyle/>
          <a:p>
            <a:pPr>
              <a:lnSpc>
                <a:spcPct val="107000"/>
              </a:lnSpc>
            </a:pPr>
            <a:r>
              <a:rPr lang="sv-SE" sz="1600">
                <a:ea typeface="+mn-lt"/>
                <a:cs typeface="+mn-lt"/>
              </a:rPr>
              <a:t>Prata gärna med fackförbundens skyddsombud på skolan. Eftersom vi är varandras arbetsmiljö så har ni säkert många gemensamma frågor. Ensam är inte starkast, så tveka inte att diskutera frågor med lärarna. Har ni till exempel problem med höga ljudnivåer i klassrummen så påverkas ju lärarna lika mycket som eleverna.</a:t>
            </a:r>
            <a:endParaRPr lang="sv-SE" sz="1600">
              <a:ea typeface="Calibri" panose="020F050202020403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spTree>
    <p:extLst>
      <p:ext uri="{BB962C8B-B14F-4D97-AF65-F5344CB8AC3E}">
        <p14:creationId xmlns:p14="http://schemas.microsoft.com/office/powerpoint/2010/main" val="8658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5320119" cy="646331"/>
          </a:xfrm>
          <a:prstGeom prst="rect">
            <a:avLst/>
          </a:prstGeom>
          <a:noFill/>
        </p:spPr>
        <p:txBody>
          <a:bodyPr wrap="square" lIns="91440" tIns="45720" rIns="91440" bIns="45720" rtlCol="0" anchor="t">
            <a:spAutoFit/>
          </a:bodyPr>
          <a:lstStyle/>
          <a:p>
            <a:r>
              <a:rPr lang="sv-SE">
                <a:ea typeface="+mn-lt"/>
                <a:cs typeface="Arial"/>
              </a:rPr>
              <a:t>En elkontakt är trasig och det saknas en del så att man kan se elkablar. </a:t>
            </a:r>
            <a:endParaRPr lang="en-US"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pPr>
            <a:r>
              <a:rPr lang="sv-SE" sz="1400" b="1">
                <a:ea typeface="+mn-lt"/>
                <a:cs typeface="Arial"/>
              </a:rPr>
              <a:t>Vad kan du som elevskyddsombud göra?</a:t>
            </a:r>
            <a:endParaRPr lang="sv-SE" sz="1400" b="1">
              <a:ea typeface="+mn-lt"/>
              <a:cs typeface="+mn-lt"/>
            </a:endParaRPr>
          </a:p>
        </p:txBody>
      </p:sp>
    </p:spTree>
    <p:extLst>
      <p:ext uri="{BB962C8B-B14F-4D97-AF65-F5344CB8AC3E}">
        <p14:creationId xmlns:p14="http://schemas.microsoft.com/office/powerpoint/2010/main" val="18272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5710085" cy="830997"/>
          </a:xfrm>
          <a:prstGeom prst="rect">
            <a:avLst/>
          </a:prstGeom>
          <a:noFill/>
        </p:spPr>
        <p:txBody>
          <a:bodyPr wrap="square" lIns="91440" tIns="45720" rIns="91440" bIns="45720" rtlCol="0" anchor="t">
            <a:spAutoFit/>
          </a:bodyPr>
          <a:lstStyle/>
          <a:p>
            <a:r>
              <a:rPr lang="sv-SE" sz="1600">
                <a:ea typeface="+mn-lt"/>
                <a:cs typeface="Arial"/>
              </a:rPr>
              <a:t>Några elever på skolan pratar med andra elever om sina fördomar och kränker en minoritet och försöker påverka andra elever.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pPr>
            <a:r>
              <a:rPr lang="sv-SE" sz="1400" b="1">
                <a:ea typeface="+mn-lt"/>
                <a:cs typeface="+mn-lt"/>
              </a:rPr>
              <a:t>Hur kan skolan arbeta med värdegrund?</a:t>
            </a:r>
          </a:p>
        </p:txBody>
      </p:sp>
    </p:spTree>
    <p:extLst>
      <p:ext uri="{BB962C8B-B14F-4D97-AF65-F5344CB8AC3E}">
        <p14:creationId xmlns:p14="http://schemas.microsoft.com/office/powerpoint/2010/main" val="8505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5441143" cy="830997"/>
          </a:xfrm>
          <a:prstGeom prst="rect">
            <a:avLst/>
          </a:prstGeom>
          <a:noFill/>
        </p:spPr>
        <p:txBody>
          <a:bodyPr wrap="square" lIns="91440" tIns="45720" rIns="91440" bIns="45720" rtlCol="0" anchor="t">
            <a:spAutoFit/>
          </a:bodyPr>
          <a:lstStyle/>
          <a:p>
            <a:r>
              <a:rPr lang="sv-SE" sz="1600">
                <a:ea typeface="+mn-lt"/>
                <a:cs typeface="Arial"/>
              </a:rPr>
              <a:t>Det är flera prov, inlämningar och läxor på samma vecka och många elever känner sig stressade och upplever att de inte hinner läsa in eller göra alla läxor.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spcAft>
                <a:spcPts val="800"/>
              </a:spcAft>
            </a:pPr>
            <a:r>
              <a:rPr lang="sv-SE" sz="1400" b="1">
                <a:ea typeface="+mn-lt"/>
                <a:cs typeface="Arial"/>
              </a:rPr>
              <a:t>Vad kan du som elevskyddsombud göra?</a:t>
            </a:r>
            <a:endParaRPr lang="en-US" sz="1400" b="1">
              <a:ea typeface="+mn-lt"/>
              <a:cs typeface="+mn-lt"/>
            </a:endParaRPr>
          </a:p>
        </p:txBody>
      </p:sp>
    </p:spTree>
    <p:extLst>
      <p:ext uri="{BB962C8B-B14F-4D97-AF65-F5344CB8AC3E}">
        <p14:creationId xmlns:p14="http://schemas.microsoft.com/office/powerpoint/2010/main" val="16579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4" name="Rektangel 3">
            <a:extLst>
              <a:ext uri="{FF2B5EF4-FFF2-40B4-BE49-F238E27FC236}">
                <a16:creationId xmlns:a16="http://schemas.microsoft.com/office/drawing/2014/main" id="{31FF4020-3A5D-CD8F-F7B1-28E41449DA90}"/>
              </a:ext>
            </a:extLst>
          </p:cNvPr>
          <p:cNvSpPr/>
          <p:nvPr/>
        </p:nvSpPr>
        <p:spPr>
          <a:xfrm>
            <a:off x="0" y="1127834"/>
            <a:ext cx="12192000" cy="5716228"/>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 name="Rubrik 4">
            <a:extLst>
              <a:ext uri="{FF2B5EF4-FFF2-40B4-BE49-F238E27FC236}">
                <a16:creationId xmlns:a16="http://schemas.microsoft.com/office/drawing/2014/main" id="{AE1EE51A-30F4-28F8-CAD4-6522AFEAA7DF}"/>
              </a:ext>
            </a:extLst>
          </p:cNvPr>
          <p:cNvSpPr txBox="1">
            <a:spLocks/>
          </p:cNvSpPr>
          <p:nvPr/>
        </p:nvSpPr>
        <p:spPr>
          <a:xfrm>
            <a:off x="417075" y="357809"/>
            <a:ext cx="9170279" cy="783963"/>
          </a:xfrm>
          <a:prstGeom prst="rect">
            <a:avLst/>
          </a:prstGeom>
        </p:spPr>
        <p:txBody>
          <a:bodyPr anchor="t">
            <a:normAutofit/>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sz="1050"/>
              <a:t>Grundskoleförvaltningen</a:t>
            </a:r>
          </a:p>
        </p:txBody>
      </p:sp>
      <p:sp>
        <p:nvSpPr>
          <p:cNvPr id="8" name="textruta 7">
            <a:extLst>
              <a:ext uri="{FF2B5EF4-FFF2-40B4-BE49-F238E27FC236}">
                <a16:creationId xmlns:a16="http://schemas.microsoft.com/office/drawing/2014/main" id="{8AD853E7-DEBE-D366-2F23-7153ABF1933C}"/>
              </a:ext>
            </a:extLst>
          </p:cNvPr>
          <p:cNvSpPr txBox="1"/>
          <p:nvPr/>
        </p:nvSpPr>
        <p:spPr>
          <a:xfrm>
            <a:off x="726998" y="2006283"/>
            <a:ext cx="10106654" cy="1384995"/>
          </a:xfrm>
          <a:prstGeom prst="rect">
            <a:avLst/>
          </a:prstGeom>
          <a:solidFill>
            <a:schemeClr val="accent1">
              <a:alpha val="0"/>
            </a:schemeClr>
          </a:solidFill>
        </p:spPr>
        <p:txBody>
          <a:bodyPr wrap="square" rtlCol="0">
            <a:spAutoFit/>
          </a:bodyPr>
          <a:lstStyle/>
          <a:p>
            <a:r>
              <a:rPr lang="sv-SE" sz="4400" dirty="0">
                <a:solidFill>
                  <a:schemeClr val="bg1"/>
                </a:solidFill>
                <a:latin typeface="+mj-lt"/>
              </a:rPr>
              <a:t>Fördjupningsdel</a:t>
            </a:r>
            <a:br>
              <a:rPr lang="sv-SE" sz="2000" dirty="0">
                <a:solidFill>
                  <a:schemeClr val="bg1"/>
                </a:solidFill>
                <a:latin typeface="+mj-lt"/>
              </a:rPr>
            </a:br>
            <a:endParaRPr lang="sv-SE" sz="4000" dirty="0">
              <a:solidFill>
                <a:schemeClr val="bg1"/>
              </a:solidFill>
            </a:endParaRPr>
          </a:p>
        </p:txBody>
      </p:sp>
      <p:pic>
        <p:nvPicPr>
          <p:cNvPr id="12" name="Bildobjekt 11">
            <a:extLst>
              <a:ext uri="{FF2B5EF4-FFF2-40B4-BE49-F238E27FC236}">
                <a16:creationId xmlns:a16="http://schemas.microsoft.com/office/drawing/2014/main" id="{C4F9CDDD-4C3F-92F3-556C-EECABC52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231" y="4686676"/>
            <a:ext cx="14353111" cy="12210570"/>
          </a:xfrm>
          <a:prstGeom prst="rect">
            <a:avLst/>
          </a:prstGeom>
        </p:spPr>
      </p:pic>
    </p:spTree>
    <p:extLst>
      <p:ext uri="{BB962C8B-B14F-4D97-AF65-F5344CB8AC3E}">
        <p14:creationId xmlns:p14="http://schemas.microsoft.com/office/powerpoint/2010/main" val="74327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5" descr="En bild som visar person, inomhus, nära&#10;&#10;Automatiskt genererad beskrivning">
            <a:extLst>
              <a:ext uri="{FF2B5EF4-FFF2-40B4-BE49-F238E27FC236}">
                <a16:creationId xmlns:a16="http://schemas.microsoft.com/office/drawing/2014/main" id="{25282296-0E48-8AE7-AFA1-5570623697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6"/>
          <a:stretch/>
        </p:blipFill>
        <p:spPr>
          <a:xfrm>
            <a:off x="4827361" y="-136513"/>
            <a:ext cx="7455877" cy="7454315"/>
          </a:xfrm>
          <a:prstGeom prst="rect">
            <a:avLst/>
          </a:prstGeom>
        </p:spPr>
      </p:pic>
      <p:pic>
        <p:nvPicPr>
          <p:cNvPr id="20" name="Bildobjekt 19">
            <a:extLst>
              <a:ext uri="{FF2B5EF4-FFF2-40B4-BE49-F238E27FC236}">
                <a16:creationId xmlns:a16="http://schemas.microsoft.com/office/drawing/2014/main" id="{7789A7DC-2B8C-AB25-0E53-465A4BEF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704759">
            <a:off x="-10892497" y="-6823482"/>
            <a:ext cx="20520353" cy="17457206"/>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854859" y="2080343"/>
            <a:ext cx="6611155" cy="646331"/>
          </a:xfrm>
          <a:prstGeom prst="rect">
            <a:avLst/>
          </a:prstGeom>
          <a:noFill/>
        </p:spPr>
        <p:txBody>
          <a:bodyPr wrap="square" lIns="91440" tIns="45720" rIns="91440" bIns="45720" rtlCol="0" anchor="t">
            <a:spAutoFit/>
          </a:bodyPr>
          <a:lstStyle/>
          <a:p>
            <a:r>
              <a:rPr lang="sv-SE" sz="3600">
                <a:latin typeface="+mj-lt"/>
              </a:rPr>
              <a:t>VAD ÄR VAD?</a:t>
            </a:r>
          </a:p>
        </p:txBody>
      </p:sp>
      <p:sp>
        <p:nvSpPr>
          <p:cNvPr id="3" name="textruta 2">
            <a:extLst>
              <a:ext uri="{FF2B5EF4-FFF2-40B4-BE49-F238E27FC236}">
                <a16:creationId xmlns:a16="http://schemas.microsoft.com/office/drawing/2014/main" id="{9016F528-E1D9-F77B-1401-2474772561EC}"/>
              </a:ext>
            </a:extLst>
          </p:cNvPr>
          <p:cNvSpPr txBox="1"/>
          <p:nvPr/>
        </p:nvSpPr>
        <p:spPr>
          <a:xfrm>
            <a:off x="854862" y="2871993"/>
            <a:ext cx="4290520" cy="1077218"/>
          </a:xfrm>
          <a:prstGeom prst="rect">
            <a:avLst/>
          </a:prstGeom>
          <a:noFill/>
        </p:spPr>
        <p:txBody>
          <a:bodyPr wrap="square">
            <a:spAutoFit/>
          </a:bodyPr>
          <a:lstStyle/>
          <a:p>
            <a:r>
              <a:rPr lang="sv-SE" sz="1600">
                <a:cs typeface="Arial"/>
              </a:rPr>
              <a:t>De tre </a:t>
            </a:r>
            <a:r>
              <a:rPr lang="sv-SE" sz="1600" i="1">
                <a:cs typeface="Arial"/>
              </a:rPr>
              <a:t>juridiska termer</a:t>
            </a:r>
            <a:r>
              <a:rPr lang="sv-SE" sz="1600">
                <a:cs typeface="Arial"/>
              </a:rPr>
              <a:t> som används i skollagen och diskrimineringslagen är</a:t>
            </a:r>
            <a:r>
              <a:rPr lang="sv-SE" sz="1600" b="1">
                <a:cs typeface="Arial"/>
              </a:rPr>
              <a:t> </a:t>
            </a:r>
          </a:p>
          <a:p>
            <a:r>
              <a:rPr lang="sv-SE" sz="1600" b="1">
                <a:cs typeface="Arial"/>
              </a:rPr>
              <a:t>trakasserier, sexuella trakasserier och kränkande behandling.</a:t>
            </a:r>
            <a:endParaRPr lang="sv-SE" sz="1600"/>
          </a:p>
        </p:txBody>
      </p:sp>
      <p:pic>
        <p:nvPicPr>
          <p:cNvPr id="13" name="Bildobjekt 12">
            <a:extLst>
              <a:ext uri="{FF2B5EF4-FFF2-40B4-BE49-F238E27FC236}">
                <a16:creationId xmlns:a16="http://schemas.microsoft.com/office/drawing/2014/main" id="{A1AEBFA6-5431-5622-0CD8-E4B6A27D4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326" y="-423429"/>
            <a:ext cx="3672322" cy="3582314"/>
          </a:xfrm>
          <a:prstGeom prst="rect">
            <a:avLst/>
          </a:prstGeom>
        </p:spPr>
      </p:pic>
      <p:sp>
        <p:nvSpPr>
          <p:cNvPr id="14" name="textruta 13">
            <a:extLst>
              <a:ext uri="{FF2B5EF4-FFF2-40B4-BE49-F238E27FC236}">
                <a16:creationId xmlns:a16="http://schemas.microsoft.com/office/drawing/2014/main" id="{76BC0C66-439D-8D2B-10E0-A5D87FC5780C}"/>
              </a:ext>
            </a:extLst>
          </p:cNvPr>
          <p:cNvSpPr txBox="1"/>
          <p:nvPr/>
        </p:nvSpPr>
        <p:spPr>
          <a:xfrm>
            <a:off x="5862938" y="706008"/>
            <a:ext cx="3255001" cy="1323439"/>
          </a:xfrm>
          <a:prstGeom prst="rect">
            <a:avLst/>
          </a:prstGeom>
          <a:noFill/>
        </p:spPr>
        <p:txBody>
          <a:bodyPr wrap="square">
            <a:spAutoFit/>
          </a:bodyPr>
          <a:lstStyle/>
          <a:p>
            <a:pPr algn="ctr"/>
            <a:r>
              <a:rPr lang="sv-SE" sz="1600" b="1">
                <a:cs typeface="Arial"/>
              </a:rPr>
              <a:t>Trakasserier:</a:t>
            </a:r>
            <a:r>
              <a:rPr lang="sv-SE" sz="1600">
                <a:cs typeface="Arial"/>
              </a:rPr>
              <a:t> </a:t>
            </a:r>
            <a:br>
              <a:rPr lang="sv-SE" sz="1600">
                <a:cs typeface="Arial"/>
              </a:rPr>
            </a:br>
            <a:r>
              <a:rPr lang="sv-SE" sz="1600">
                <a:cs typeface="Arial"/>
              </a:rPr>
              <a:t>ett uppträdande som kränker någons värdighet och som  </a:t>
            </a:r>
            <a:endParaRPr lang="sv-SE" sz="1600">
              <a:ea typeface="+mn-lt"/>
              <a:cs typeface="+mn-lt"/>
            </a:endParaRPr>
          </a:p>
          <a:p>
            <a:pPr algn="ctr"/>
            <a:r>
              <a:rPr lang="sv-SE" sz="1600">
                <a:cs typeface="Arial"/>
              </a:rPr>
              <a:t>har samband med diskrimineringsgrunderna.  </a:t>
            </a:r>
            <a:endParaRPr lang="sv-SE" sz="1600">
              <a:ea typeface="+mn-lt"/>
              <a:cs typeface="+mn-lt"/>
            </a:endParaRPr>
          </a:p>
        </p:txBody>
      </p:sp>
      <p:pic>
        <p:nvPicPr>
          <p:cNvPr id="4" name="Bildobjekt 3">
            <a:extLst>
              <a:ext uri="{FF2B5EF4-FFF2-40B4-BE49-F238E27FC236}">
                <a16:creationId xmlns:a16="http://schemas.microsoft.com/office/drawing/2014/main" id="{3198AF7C-48F3-37D1-4D89-D7F937639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934645" y="773706"/>
            <a:ext cx="3336785" cy="3255001"/>
          </a:xfrm>
          <a:prstGeom prst="rect">
            <a:avLst/>
          </a:prstGeom>
        </p:spPr>
      </p:pic>
      <p:sp>
        <p:nvSpPr>
          <p:cNvPr id="5" name="textruta 4">
            <a:extLst>
              <a:ext uri="{FF2B5EF4-FFF2-40B4-BE49-F238E27FC236}">
                <a16:creationId xmlns:a16="http://schemas.microsoft.com/office/drawing/2014/main" id="{E9C7C3D5-8D11-0F50-77C7-FA620948B852}"/>
              </a:ext>
            </a:extLst>
          </p:cNvPr>
          <p:cNvSpPr txBox="1"/>
          <p:nvPr/>
        </p:nvSpPr>
        <p:spPr>
          <a:xfrm>
            <a:off x="9111769" y="1831916"/>
            <a:ext cx="2978548" cy="1323439"/>
          </a:xfrm>
          <a:prstGeom prst="rect">
            <a:avLst/>
          </a:prstGeom>
          <a:noFill/>
        </p:spPr>
        <p:txBody>
          <a:bodyPr wrap="square">
            <a:spAutoFit/>
          </a:bodyPr>
          <a:lstStyle/>
          <a:p>
            <a:pPr algn="ctr"/>
            <a:r>
              <a:rPr lang="sv-SE" sz="1600" b="1">
                <a:cs typeface="Arial"/>
              </a:rPr>
              <a:t>Kränkande behandling:</a:t>
            </a:r>
            <a:r>
              <a:rPr lang="sv-SE" sz="1600">
                <a:cs typeface="Arial"/>
              </a:rPr>
              <a:t> </a:t>
            </a:r>
          </a:p>
          <a:p>
            <a:pPr algn="ctr"/>
            <a:r>
              <a:rPr lang="sv-SE" sz="1600">
                <a:cs typeface="Arial"/>
              </a:rPr>
              <a:t>ett uppträdande som, utan att vara diskriminering  </a:t>
            </a:r>
            <a:endParaRPr lang="sv-SE" sz="1600">
              <a:ea typeface="+mn-lt"/>
              <a:cs typeface="+mn-lt"/>
            </a:endParaRPr>
          </a:p>
          <a:p>
            <a:pPr algn="ctr"/>
            <a:r>
              <a:rPr lang="sv-SE" sz="1600">
                <a:cs typeface="Arial"/>
              </a:rPr>
              <a:t>enligt diskrimineringslagen, kränker en elevs värdighet.  </a:t>
            </a:r>
          </a:p>
        </p:txBody>
      </p:sp>
      <p:pic>
        <p:nvPicPr>
          <p:cNvPr id="16" name="Bildobjekt 15">
            <a:extLst>
              <a:ext uri="{FF2B5EF4-FFF2-40B4-BE49-F238E27FC236}">
                <a16:creationId xmlns:a16="http://schemas.microsoft.com/office/drawing/2014/main" id="{10B77E0B-1054-1D4E-35B7-149C0BDF7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7339" y="3494418"/>
            <a:ext cx="3522579" cy="3436241"/>
          </a:xfrm>
          <a:prstGeom prst="rect">
            <a:avLst/>
          </a:prstGeom>
        </p:spPr>
      </p:pic>
      <p:sp>
        <p:nvSpPr>
          <p:cNvPr id="18" name="textruta 17">
            <a:extLst>
              <a:ext uri="{FF2B5EF4-FFF2-40B4-BE49-F238E27FC236}">
                <a16:creationId xmlns:a16="http://schemas.microsoft.com/office/drawing/2014/main" id="{9EB54505-A04F-D5B0-19AE-5046F080FDD5}"/>
              </a:ext>
            </a:extLst>
          </p:cNvPr>
          <p:cNvSpPr txBox="1"/>
          <p:nvPr/>
        </p:nvSpPr>
        <p:spPr>
          <a:xfrm>
            <a:off x="7466015" y="4779369"/>
            <a:ext cx="3185622" cy="830997"/>
          </a:xfrm>
          <a:prstGeom prst="rect">
            <a:avLst/>
          </a:prstGeom>
          <a:noFill/>
        </p:spPr>
        <p:txBody>
          <a:bodyPr wrap="square">
            <a:spAutoFit/>
          </a:bodyPr>
          <a:lstStyle/>
          <a:p>
            <a:pPr algn="ctr"/>
            <a:r>
              <a:rPr lang="sv-SE" sz="1600" b="1">
                <a:solidFill>
                  <a:schemeClr val="bg1"/>
                </a:solidFill>
                <a:ea typeface="+mn-lt"/>
                <a:cs typeface="+mn-lt"/>
              </a:rPr>
              <a:t>Sexuella trakasserier:</a:t>
            </a:r>
            <a:r>
              <a:rPr lang="sv-SE" sz="1600">
                <a:solidFill>
                  <a:schemeClr val="bg1"/>
                </a:solidFill>
                <a:ea typeface="+mn-lt"/>
                <a:cs typeface="+mn-lt"/>
              </a:rPr>
              <a:t> </a:t>
            </a:r>
            <a:br>
              <a:rPr lang="sv-SE" sz="1400">
                <a:solidFill>
                  <a:schemeClr val="bg1"/>
                </a:solidFill>
                <a:ea typeface="+mn-lt"/>
                <a:cs typeface="+mn-lt"/>
              </a:rPr>
            </a:br>
            <a:r>
              <a:rPr lang="sv-SE" sz="1600">
                <a:solidFill>
                  <a:schemeClr val="bg1"/>
                </a:solidFill>
                <a:ea typeface="+mn-lt"/>
                <a:cs typeface="+mn-lt"/>
              </a:rPr>
              <a:t>ett uppträdande av sexuell natur som kränker någons värdighet.</a:t>
            </a:r>
          </a:p>
        </p:txBody>
      </p:sp>
    </p:spTree>
    <p:extLst>
      <p:ext uri="{BB962C8B-B14F-4D97-AF65-F5344CB8AC3E}">
        <p14:creationId xmlns:p14="http://schemas.microsoft.com/office/powerpoint/2010/main" val="3937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5" descr="En bild som visar person, inomhus, nära&#10;&#10;Automatiskt genererad beskrivning">
            <a:extLst>
              <a:ext uri="{FF2B5EF4-FFF2-40B4-BE49-F238E27FC236}">
                <a16:creationId xmlns:a16="http://schemas.microsoft.com/office/drawing/2014/main" id="{25282296-0E48-8AE7-AFA1-5570623697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6"/>
          <a:stretch/>
        </p:blipFill>
        <p:spPr>
          <a:xfrm>
            <a:off x="4827361" y="-136513"/>
            <a:ext cx="7455877" cy="7454315"/>
          </a:xfrm>
          <a:prstGeom prst="rect">
            <a:avLst/>
          </a:prstGeom>
        </p:spPr>
      </p:pic>
      <p:pic>
        <p:nvPicPr>
          <p:cNvPr id="20" name="Bildobjekt 19">
            <a:extLst>
              <a:ext uri="{FF2B5EF4-FFF2-40B4-BE49-F238E27FC236}">
                <a16:creationId xmlns:a16="http://schemas.microsoft.com/office/drawing/2014/main" id="{7789A7DC-2B8C-AB25-0E53-465A4BEF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704759">
            <a:off x="-10892497" y="-6808492"/>
            <a:ext cx="20520353" cy="17457206"/>
          </a:xfrm>
          <a:prstGeom prst="rect">
            <a:avLst/>
          </a:prstGeom>
        </p:spPr>
      </p:pic>
      <p:pic>
        <p:nvPicPr>
          <p:cNvPr id="6" name="Bildobjekt 5">
            <a:extLst>
              <a:ext uri="{FF2B5EF4-FFF2-40B4-BE49-F238E27FC236}">
                <a16:creationId xmlns:a16="http://schemas.microsoft.com/office/drawing/2014/main" id="{357F4D52-523A-7F27-5236-A4316B4A0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976" y="180627"/>
            <a:ext cx="5171553" cy="5044799"/>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854859" y="2080343"/>
            <a:ext cx="6611155" cy="646331"/>
          </a:xfrm>
          <a:prstGeom prst="rect">
            <a:avLst/>
          </a:prstGeom>
          <a:noFill/>
        </p:spPr>
        <p:txBody>
          <a:bodyPr wrap="square" lIns="91440" tIns="45720" rIns="91440" bIns="45720" rtlCol="0" anchor="t">
            <a:spAutoFit/>
          </a:bodyPr>
          <a:lstStyle/>
          <a:p>
            <a:r>
              <a:rPr lang="sv-SE" sz="3600">
                <a:latin typeface="+mj-lt"/>
              </a:rPr>
              <a:t>VAD ÄR VAD?</a:t>
            </a:r>
          </a:p>
        </p:txBody>
      </p:sp>
      <p:sp>
        <p:nvSpPr>
          <p:cNvPr id="3" name="textruta 2">
            <a:extLst>
              <a:ext uri="{FF2B5EF4-FFF2-40B4-BE49-F238E27FC236}">
                <a16:creationId xmlns:a16="http://schemas.microsoft.com/office/drawing/2014/main" id="{9016F528-E1D9-F77B-1401-2474772561EC}"/>
              </a:ext>
            </a:extLst>
          </p:cNvPr>
          <p:cNvSpPr txBox="1"/>
          <p:nvPr/>
        </p:nvSpPr>
        <p:spPr>
          <a:xfrm>
            <a:off x="854863" y="2871993"/>
            <a:ext cx="4402938" cy="1077218"/>
          </a:xfrm>
          <a:prstGeom prst="rect">
            <a:avLst/>
          </a:prstGeom>
          <a:noFill/>
        </p:spPr>
        <p:txBody>
          <a:bodyPr wrap="square">
            <a:spAutoFit/>
          </a:bodyPr>
          <a:lstStyle/>
          <a:p>
            <a:r>
              <a:rPr lang="sv-SE" sz="1600">
                <a:cs typeface="Arial"/>
              </a:rPr>
              <a:t>De tre </a:t>
            </a:r>
            <a:r>
              <a:rPr lang="sv-SE" sz="1600" i="1">
                <a:cs typeface="Arial"/>
              </a:rPr>
              <a:t>juridiska termer</a:t>
            </a:r>
            <a:r>
              <a:rPr lang="sv-SE" sz="1600">
                <a:cs typeface="Arial"/>
              </a:rPr>
              <a:t> som används i skollagen och diskrimineringslagen är </a:t>
            </a:r>
          </a:p>
          <a:p>
            <a:r>
              <a:rPr lang="sv-SE" sz="1600" b="1">
                <a:cs typeface="Arial"/>
              </a:rPr>
              <a:t>trakasserier, sexuella trakasserier och kränkande behandling.</a:t>
            </a:r>
            <a:endParaRPr lang="sv-SE" sz="1600"/>
          </a:p>
        </p:txBody>
      </p:sp>
      <p:sp>
        <p:nvSpPr>
          <p:cNvPr id="7" name="textruta 6">
            <a:extLst>
              <a:ext uri="{FF2B5EF4-FFF2-40B4-BE49-F238E27FC236}">
                <a16:creationId xmlns:a16="http://schemas.microsoft.com/office/drawing/2014/main" id="{EE82BAFA-05B1-E7D5-BE75-A4F0258238A7}"/>
              </a:ext>
            </a:extLst>
          </p:cNvPr>
          <p:cNvSpPr txBox="1"/>
          <p:nvPr/>
        </p:nvSpPr>
        <p:spPr>
          <a:xfrm>
            <a:off x="7154252" y="2348773"/>
            <a:ext cx="4629761" cy="2031325"/>
          </a:xfrm>
          <a:prstGeom prst="rect">
            <a:avLst/>
          </a:prstGeom>
          <a:noFill/>
        </p:spPr>
        <p:txBody>
          <a:bodyPr wrap="square">
            <a:spAutoFit/>
          </a:bodyPr>
          <a:lstStyle/>
          <a:p>
            <a:pPr algn="ctr"/>
            <a:r>
              <a:rPr lang="sv-SE" sz="1600" b="1">
                <a:solidFill>
                  <a:schemeClr val="bg1"/>
                </a:solidFill>
                <a:ea typeface="+mn-lt"/>
                <a:cs typeface="+mn-lt"/>
              </a:rPr>
              <a:t>Definitionen från skolverket </a:t>
            </a:r>
            <a:r>
              <a:rPr lang="sv-SE" sz="1600">
                <a:solidFill>
                  <a:schemeClr val="bg1"/>
                </a:solidFill>
                <a:ea typeface="+mn-lt"/>
                <a:cs typeface="+mn-lt"/>
              </a:rPr>
              <a:t>: </a:t>
            </a:r>
            <a:br>
              <a:rPr lang="sv-SE" sz="1600">
                <a:solidFill>
                  <a:schemeClr val="bg1"/>
                </a:solidFill>
                <a:ea typeface="+mn-lt"/>
                <a:cs typeface="+mn-lt"/>
              </a:rPr>
            </a:br>
            <a:r>
              <a:rPr lang="sv-SE" sz="1600">
                <a:solidFill>
                  <a:schemeClr val="bg1"/>
                </a:solidFill>
                <a:ea typeface="+mn-lt"/>
                <a:cs typeface="+mn-lt"/>
              </a:rPr>
              <a:t>”Begreppet mobbning finns inte i skollagen. En vanlig användning av ordet är om ett barn eller en elev blir utsatt för kränkande behandling, trakasserier eller sexuella trakasserier vid upprepade tillfällen” </a:t>
            </a:r>
            <a:br>
              <a:rPr lang="sv-SE" sz="1600">
                <a:solidFill>
                  <a:schemeClr val="bg1"/>
                </a:solidFill>
                <a:ea typeface="+mn-lt"/>
                <a:cs typeface="+mn-lt"/>
              </a:rPr>
            </a:br>
            <a:r>
              <a:rPr lang="sv-SE" sz="1600">
                <a:solidFill>
                  <a:schemeClr val="bg1"/>
                </a:solidFill>
                <a:ea typeface="+mn-lt"/>
                <a:cs typeface="+mn-lt"/>
              </a:rPr>
              <a:t>Skolverket </a:t>
            </a:r>
          </a:p>
          <a:p>
            <a:pPr algn="ctr"/>
            <a:endParaRPr lang="sv-SE" sz="1400">
              <a:solidFill>
                <a:schemeClr val="bg1"/>
              </a:solidFill>
              <a:cs typeface="Arial"/>
            </a:endParaRPr>
          </a:p>
        </p:txBody>
      </p:sp>
      <p:sp>
        <p:nvSpPr>
          <p:cNvPr id="9" name="textruta 8">
            <a:extLst>
              <a:ext uri="{FF2B5EF4-FFF2-40B4-BE49-F238E27FC236}">
                <a16:creationId xmlns:a16="http://schemas.microsoft.com/office/drawing/2014/main" id="{17083C26-6C6A-8639-2428-9DD8E648D846}"/>
              </a:ext>
            </a:extLst>
          </p:cNvPr>
          <p:cNvSpPr txBox="1"/>
          <p:nvPr/>
        </p:nvSpPr>
        <p:spPr>
          <a:xfrm>
            <a:off x="8555299" y="1070898"/>
            <a:ext cx="2221376" cy="830997"/>
          </a:xfrm>
          <a:prstGeom prst="rect">
            <a:avLst/>
          </a:prstGeom>
          <a:noFill/>
        </p:spPr>
        <p:txBody>
          <a:bodyPr wrap="square">
            <a:spAutoFit/>
          </a:bodyPr>
          <a:lstStyle/>
          <a:p>
            <a:r>
              <a:rPr lang="sv-SE" sz="1600" b="1">
                <a:solidFill>
                  <a:schemeClr val="bg1"/>
                </a:solidFill>
                <a:ea typeface="+mn-lt"/>
                <a:cs typeface="+mn-lt"/>
              </a:rPr>
              <a:t>Mobbning: </a:t>
            </a:r>
          </a:p>
          <a:p>
            <a:pPr marL="285750" indent="-285750">
              <a:buFont typeface="Arial" panose="020B0604020202020204" pitchFamily="34" charset="0"/>
              <a:buChar char="•"/>
            </a:pPr>
            <a:r>
              <a:rPr lang="sv-SE" sz="1600">
                <a:solidFill>
                  <a:schemeClr val="bg1"/>
                </a:solidFill>
                <a:ea typeface="+mn-lt"/>
                <a:cs typeface="+mn-lt"/>
              </a:rPr>
              <a:t>Åsamka obehag</a:t>
            </a:r>
          </a:p>
          <a:p>
            <a:pPr marL="285750" indent="-285750">
              <a:buFont typeface="Arial" panose="020B0604020202020204" pitchFamily="34" charset="0"/>
              <a:buChar char="•"/>
            </a:pPr>
            <a:r>
              <a:rPr lang="sv-SE" sz="1600">
                <a:solidFill>
                  <a:schemeClr val="bg1"/>
                </a:solidFill>
                <a:ea typeface="+mn-lt"/>
                <a:cs typeface="+mn-lt"/>
              </a:rPr>
              <a:t>Upprepade tillfällen           </a:t>
            </a:r>
          </a:p>
        </p:txBody>
      </p:sp>
      <p:pic>
        <p:nvPicPr>
          <p:cNvPr id="11" name="Bildobjekt 10">
            <a:extLst>
              <a:ext uri="{FF2B5EF4-FFF2-40B4-BE49-F238E27FC236}">
                <a16:creationId xmlns:a16="http://schemas.microsoft.com/office/drawing/2014/main" id="{DEAA9DB3-C7A5-B098-D9B1-47CFB1CAC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9675" y="4152029"/>
            <a:ext cx="2747000" cy="2679671"/>
          </a:xfrm>
          <a:prstGeom prst="rect">
            <a:avLst/>
          </a:prstGeom>
        </p:spPr>
      </p:pic>
      <p:sp>
        <p:nvSpPr>
          <p:cNvPr id="12" name="textruta 11">
            <a:extLst>
              <a:ext uri="{FF2B5EF4-FFF2-40B4-BE49-F238E27FC236}">
                <a16:creationId xmlns:a16="http://schemas.microsoft.com/office/drawing/2014/main" id="{1CB68F0A-AFE1-813C-92FB-9FB1E7005FF6}"/>
              </a:ext>
            </a:extLst>
          </p:cNvPr>
          <p:cNvSpPr txBox="1"/>
          <p:nvPr/>
        </p:nvSpPr>
        <p:spPr>
          <a:xfrm>
            <a:off x="8202401" y="5184834"/>
            <a:ext cx="2401547" cy="767133"/>
          </a:xfrm>
          <a:prstGeom prst="rect">
            <a:avLst/>
          </a:prstGeom>
          <a:noFill/>
        </p:spPr>
        <p:txBody>
          <a:bodyPr wrap="square">
            <a:spAutoFit/>
          </a:bodyPr>
          <a:lstStyle/>
          <a:p>
            <a:pPr algn="ctr">
              <a:lnSpc>
                <a:spcPct val="107000"/>
              </a:lnSpc>
            </a:pPr>
            <a:r>
              <a:rPr lang="sv-SE" sz="1400" b="1">
                <a:cs typeface="Times New Roman"/>
              </a:rPr>
              <a:t>När övergår </a:t>
            </a:r>
            <a:br>
              <a:rPr lang="sv-SE" sz="1400" b="1">
                <a:cs typeface="Times New Roman"/>
              </a:rPr>
            </a:br>
            <a:r>
              <a:rPr lang="sv-SE" sz="1400" b="1">
                <a:cs typeface="Times New Roman"/>
              </a:rPr>
              <a:t>kränkande behandling </a:t>
            </a:r>
            <a:br>
              <a:rPr lang="sv-SE" sz="1400" b="1">
                <a:cs typeface="Times New Roman"/>
              </a:rPr>
            </a:br>
            <a:r>
              <a:rPr lang="sv-SE" sz="1400" b="1">
                <a:cs typeface="Times New Roman"/>
              </a:rPr>
              <a:t>till mobbning? </a:t>
            </a:r>
          </a:p>
        </p:txBody>
      </p:sp>
    </p:spTree>
    <p:extLst>
      <p:ext uri="{BB962C8B-B14F-4D97-AF65-F5344CB8AC3E}">
        <p14:creationId xmlns:p14="http://schemas.microsoft.com/office/powerpoint/2010/main" val="176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bild 1">
            <a:extLst>
              <a:ext uri="{FF2B5EF4-FFF2-40B4-BE49-F238E27FC236}">
                <a16:creationId xmlns:a16="http://schemas.microsoft.com/office/drawing/2014/main" id="{59D5CF15-F259-9BA8-C488-8457D958EB62}"/>
              </a:ext>
            </a:extLst>
          </p:cNvPr>
          <p:cNvSpPr>
            <a:spLocks noGrp="1"/>
          </p:cNvSpPr>
          <p:nvPr>
            <p:ph type="pic" sz="quarter" idx="10"/>
          </p:nvPr>
        </p:nvSpPr>
        <p:spPr>
          <a:xfrm>
            <a:off x="0" y="0"/>
            <a:ext cx="12192000" cy="6858000"/>
          </a:xfrm>
        </p:spPr>
      </p:sp>
      <p:sp>
        <p:nvSpPr>
          <p:cNvPr id="17" name="Rektangel 16">
            <a:extLst>
              <a:ext uri="{FF2B5EF4-FFF2-40B4-BE49-F238E27FC236}">
                <a16:creationId xmlns:a16="http://schemas.microsoft.com/office/drawing/2014/main" id="{DBC07CB9-4670-DA7B-5DDE-4FFCE498F946}"/>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1699358-36C4-3082-5202-B5B6C7E6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89071">
            <a:off x="-16447673" y="-5933076"/>
            <a:ext cx="28312658" cy="15349793"/>
          </a:xfrm>
          <a:prstGeom prst="rect">
            <a:avLst/>
          </a:prstGeom>
        </p:spPr>
      </p:pic>
      <p:sp>
        <p:nvSpPr>
          <p:cNvPr id="15" name="textruta 14">
            <a:extLst>
              <a:ext uri="{FF2B5EF4-FFF2-40B4-BE49-F238E27FC236}">
                <a16:creationId xmlns:a16="http://schemas.microsoft.com/office/drawing/2014/main" id="{393CD0EE-97A8-002C-EC3E-D307B00EE437}"/>
              </a:ext>
            </a:extLst>
          </p:cNvPr>
          <p:cNvSpPr txBox="1"/>
          <p:nvPr/>
        </p:nvSpPr>
        <p:spPr>
          <a:xfrm>
            <a:off x="1189773" y="1741820"/>
            <a:ext cx="7335352" cy="1077218"/>
          </a:xfrm>
          <a:prstGeom prst="rect">
            <a:avLst/>
          </a:prstGeom>
          <a:noFill/>
        </p:spPr>
        <p:txBody>
          <a:bodyPr wrap="square">
            <a:spAutoFit/>
          </a:bodyPr>
          <a:lstStyle/>
          <a:p>
            <a:r>
              <a:rPr lang="sv-SE" sz="1600">
                <a:ea typeface="+mn-lt"/>
                <a:cs typeface="+mn-lt"/>
              </a:rPr>
              <a:t>Både barnkonventionen och skollagen genomsyras av att barnet ska få möjlighet till delaktighet, inflytande och utveckling och barnets bästa ska vara utgångspunkt i all utbildning. De ska också få ta del av grundläggande värderingar och respekten för mänskliga rättigheter.</a:t>
            </a:r>
            <a:r>
              <a:rPr lang="sv-SE" sz="1600" b="1">
                <a:ea typeface="+mn-lt"/>
                <a:cs typeface="+mn-lt"/>
              </a:rPr>
              <a:t> </a:t>
            </a:r>
            <a:endParaRPr lang="sv-SE" sz="1600" b="1">
              <a:cs typeface="Arial"/>
            </a:endParaRPr>
          </a:p>
        </p:txBody>
      </p:sp>
      <p:sp>
        <p:nvSpPr>
          <p:cNvPr id="21" name="textruta 20">
            <a:extLst>
              <a:ext uri="{FF2B5EF4-FFF2-40B4-BE49-F238E27FC236}">
                <a16:creationId xmlns:a16="http://schemas.microsoft.com/office/drawing/2014/main" id="{CECDB060-B7DB-FE08-AE60-2BA76403F0CC}"/>
              </a:ext>
            </a:extLst>
          </p:cNvPr>
          <p:cNvSpPr txBox="1"/>
          <p:nvPr/>
        </p:nvSpPr>
        <p:spPr>
          <a:xfrm>
            <a:off x="1172282" y="326146"/>
            <a:ext cx="9847435"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FN:s konvention om barns rättigheter </a:t>
            </a:r>
            <a:br>
              <a:rPr lang="sv-SE" sz="3600">
                <a:latin typeface="+mj-lt"/>
              </a:rPr>
            </a:br>
            <a:r>
              <a:rPr lang="sv-SE" sz="3600">
                <a:latin typeface="+mj-lt"/>
              </a:rPr>
              <a:t>- Barnkonventionen</a:t>
            </a:r>
          </a:p>
        </p:txBody>
      </p:sp>
      <p:pic>
        <p:nvPicPr>
          <p:cNvPr id="6" name="Bildobjekt 5">
            <a:extLst>
              <a:ext uri="{FF2B5EF4-FFF2-40B4-BE49-F238E27FC236}">
                <a16:creationId xmlns:a16="http://schemas.microsoft.com/office/drawing/2014/main" id="{4320C192-F2FE-B0A9-3A38-5FEA1987B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97" y="3266764"/>
            <a:ext cx="2417270" cy="2981300"/>
          </a:xfrm>
          <a:prstGeom prst="rect">
            <a:avLst/>
          </a:prstGeom>
        </p:spPr>
      </p:pic>
    </p:spTree>
    <p:extLst>
      <p:ext uri="{BB962C8B-B14F-4D97-AF65-F5344CB8AC3E}">
        <p14:creationId xmlns:p14="http://schemas.microsoft.com/office/powerpoint/2010/main" val="15865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inomhus, person, tak&#10;&#10;Automatiskt genererad beskrivning">
            <a:extLst>
              <a:ext uri="{FF2B5EF4-FFF2-40B4-BE49-F238E27FC236}">
                <a16:creationId xmlns:a16="http://schemas.microsoft.com/office/drawing/2014/main" id="{AD053F82-EC37-24A3-318A-FAA2F94D4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23" y="-331426"/>
            <a:ext cx="13680241" cy="9120160"/>
          </a:xfrm>
          <a:prstGeom prst="rect">
            <a:avLst/>
          </a:prstGeom>
        </p:spPr>
      </p:pic>
      <p:pic>
        <p:nvPicPr>
          <p:cNvPr id="5" name="Bildobjekt 4">
            <a:extLst>
              <a:ext uri="{FF2B5EF4-FFF2-40B4-BE49-F238E27FC236}">
                <a16:creationId xmlns:a16="http://schemas.microsoft.com/office/drawing/2014/main" id="{71425FC8-B9CD-6DE2-B8EA-77D41DDC0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22105">
            <a:off x="-8432343" y="-8728603"/>
            <a:ext cx="20520353" cy="17457206"/>
          </a:xfrm>
          <a:prstGeom prst="rect">
            <a:avLst/>
          </a:prstGeom>
        </p:spPr>
      </p:pic>
      <p:sp>
        <p:nvSpPr>
          <p:cNvPr id="6" name="textruta 5">
            <a:extLst>
              <a:ext uri="{FF2B5EF4-FFF2-40B4-BE49-F238E27FC236}">
                <a16:creationId xmlns:a16="http://schemas.microsoft.com/office/drawing/2014/main" id="{1090FDB2-917A-1EF4-18ED-183CDDA71DBF}"/>
              </a:ext>
            </a:extLst>
          </p:cNvPr>
          <p:cNvSpPr txBox="1"/>
          <p:nvPr/>
        </p:nvSpPr>
        <p:spPr>
          <a:xfrm>
            <a:off x="452579" y="806638"/>
            <a:ext cx="11286841" cy="1200329"/>
          </a:xfrm>
          <a:prstGeom prst="rect">
            <a:avLst/>
          </a:prstGeom>
          <a:solidFill>
            <a:schemeClr val="accent1">
              <a:alpha val="0"/>
            </a:schemeClr>
          </a:solidFill>
        </p:spPr>
        <p:txBody>
          <a:bodyPr wrap="square" rtlCol="0">
            <a:spAutoFit/>
          </a:bodyPr>
          <a:lstStyle/>
          <a:p>
            <a:r>
              <a:rPr lang="sv-SE" sz="3600">
                <a:latin typeface="+mj-lt"/>
              </a:rPr>
              <a:t>Syfte och mål </a:t>
            </a:r>
            <a:br>
              <a:rPr lang="sv-SE" sz="3600">
                <a:latin typeface="+mj-lt"/>
              </a:rPr>
            </a:br>
            <a:r>
              <a:rPr lang="sv-SE" sz="3600">
                <a:latin typeface="+mj-lt"/>
              </a:rPr>
              <a:t>– elevskyddsombudsutbildning</a:t>
            </a:r>
            <a:endParaRPr lang="sv-SE" sz="4000">
              <a:latin typeface="+mj-lt"/>
            </a:endParaRPr>
          </a:p>
        </p:txBody>
      </p:sp>
      <p:sp>
        <p:nvSpPr>
          <p:cNvPr id="7" name="textruta 6">
            <a:extLst>
              <a:ext uri="{FF2B5EF4-FFF2-40B4-BE49-F238E27FC236}">
                <a16:creationId xmlns:a16="http://schemas.microsoft.com/office/drawing/2014/main" id="{4312D4AA-CED4-932B-D532-A4539450421D}"/>
              </a:ext>
            </a:extLst>
          </p:cNvPr>
          <p:cNvSpPr txBox="1"/>
          <p:nvPr/>
        </p:nvSpPr>
        <p:spPr>
          <a:xfrm>
            <a:off x="452579" y="2165539"/>
            <a:ext cx="7087209" cy="3539430"/>
          </a:xfrm>
          <a:prstGeom prst="rect">
            <a:avLst/>
          </a:prstGeom>
          <a:noFill/>
        </p:spPr>
        <p:txBody>
          <a:bodyPr wrap="square" lIns="91440" tIns="45720" rIns="91440" bIns="45720" rtlCol="0" anchor="t">
            <a:spAutoFit/>
          </a:bodyPr>
          <a:lstStyle/>
          <a:p>
            <a:pPr fontAlgn="base"/>
            <a:r>
              <a:rPr lang="sv-SE" sz="1400"/>
              <a:t>Elevskyddsombudsutbildningen bygger på de lagar och planer som gäller den fysiska och psykosociala arbetsmiljön - Arbetsmiljölagen, Barnkonventionen och Skollagen.  </a:t>
            </a:r>
          </a:p>
          <a:p>
            <a:endParaRPr lang="sv-SE" sz="1400">
              <a:cs typeface="Arial"/>
            </a:endParaRPr>
          </a:p>
          <a:p>
            <a:r>
              <a:rPr lang="sv-SE" sz="1400">
                <a:cs typeface="Arial"/>
              </a:rPr>
              <a:t>Rektor bedömer vilka risker som finns för att du som elev eller medarbetare kan bli sjuka eller skadas i skolan och ska förebygga de riskerna. </a:t>
            </a:r>
            <a:endParaRPr lang="sv-SE" sz="1400" i="1">
              <a:cs typeface="Arial"/>
            </a:endParaRPr>
          </a:p>
          <a:p>
            <a:endParaRPr lang="sv-SE" sz="1400">
              <a:cs typeface="Arial"/>
            </a:endParaRPr>
          </a:p>
          <a:p>
            <a:r>
              <a:rPr lang="sv-SE" sz="1400">
                <a:cs typeface="Arial"/>
              </a:rPr>
              <a:t>Alla på skolan är skyldiga att följa arbetsmiljöreglerna och bidra till en god arbetsmiljö. </a:t>
            </a:r>
            <a:endParaRPr lang="sv-SE" sz="1400" i="1">
              <a:cs typeface="Arial"/>
            </a:endParaRPr>
          </a:p>
          <a:p>
            <a:r>
              <a:rPr lang="sv-SE" sz="1400" b="1">
                <a:cs typeface="Arial"/>
              </a:rPr>
              <a:t>Vi är varandras arbetsmiljö.</a:t>
            </a:r>
            <a:endParaRPr lang="sv-SE" sz="1400"/>
          </a:p>
          <a:p>
            <a:endParaRPr lang="sv-SE" sz="1400">
              <a:cs typeface="Arial" panose="020B0604020202020204"/>
            </a:endParaRPr>
          </a:p>
          <a:p>
            <a:r>
              <a:rPr lang="sv-SE" sz="1400" b="1">
                <a:cs typeface="Arial" panose="020B0604020202020204"/>
              </a:rPr>
              <a:t>Syfte och mål</a:t>
            </a:r>
          </a:p>
          <a:p>
            <a:pPr marL="285750" indent="-285750">
              <a:buFont typeface="Arial" panose="020B0604020202020204" pitchFamily="34" charset="0"/>
              <a:buChar char="•"/>
            </a:pPr>
            <a:r>
              <a:rPr lang="sv-SE" sz="1400">
                <a:ea typeface="+mn-lt"/>
                <a:cs typeface="+mn-lt"/>
              </a:rPr>
              <a:t>Du som elev ska veta vilka rättigheter du har och vilka lagar och regler som gäller.</a:t>
            </a:r>
          </a:p>
          <a:p>
            <a:pPr marL="285750" indent="-285750">
              <a:buFont typeface="Arial" panose="020B0604020202020204" pitchFamily="34" charset="0"/>
              <a:buChar char="•"/>
            </a:pPr>
            <a:r>
              <a:rPr lang="sv-SE" sz="1400">
                <a:ea typeface="+mn-lt"/>
                <a:cs typeface="+mn-lt"/>
              </a:rPr>
              <a:t>Målet är att elever på skolan ska vara delaktiga i skolans arbetsmiljöarbete.</a:t>
            </a:r>
            <a:endParaRPr lang="sv-SE" sz="1400"/>
          </a:p>
          <a:p>
            <a:endParaRPr lang="sv-SE" sz="1400"/>
          </a:p>
          <a:p>
            <a:pPr fontAlgn="base"/>
            <a:endParaRPr lang="sv-SE" sz="1400">
              <a:cs typeface="Arial"/>
            </a:endParaRPr>
          </a:p>
          <a:p>
            <a:pPr algn="l"/>
            <a:endParaRPr lang="sv-SE" sz="1400" b="0" i="0">
              <a:effectLst/>
              <a:cs typeface="Arial"/>
            </a:endParaRPr>
          </a:p>
          <a:p>
            <a:pPr algn="l" rtl="0" fontAlgn="base"/>
            <a:r>
              <a:rPr lang="sv-SE" sz="1400" b="0" i="0">
                <a:effectLst/>
              </a:rPr>
              <a:t>  </a:t>
            </a:r>
            <a:endParaRPr lang="sv-SE" sz="1400" b="0" i="0">
              <a:effectLst/>
              <a:cs typeface="Arial"/>
            </a:endParaRPr>
          </a:p>
        </p:txBody>
      </p:sp>
    </p:spTree>
    <p:extLst>
      <p:ext uri="{BB962C8B-B14F-4D97-AF65-F5344CB8AC3E}">
        <p14:creationId xmlns:p14="http://schemas.microsoft.com/office/powerpoint/2010/main" val="1013883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E7A9F24-5ADA-AEEE-3257-B26CA8959F6D}"/>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1F878DA0-FBDB-E6D5-6966-AA3EEDE58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00026">
            <a:off x="-3838821" y="-12055525"/>
            <a:ext cx="27435037" cy="23339711"/>
          </a:xfrm>
          <a:prstGeom prst="rect">
            <a:avLst/>
          </a:prstGeom>
        </p:spPr>
      </p:pic>
      <p:pic>
        <p:nvPicPr>
          <p:cNvPr id="15" name="Bildobjekt 14">
            <a:extLst>
              <a:ext uri="{FF2B5EF4-FFF2-40B4-BE49-F238E27FC236}">
                <a16:creationId xmlns:a16="http://schemas.microsoft.com/office/drawing/2014/main" id="{5232B1D2-3F31-52F8-9C25-71B5414CA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90" y="2387600"/>
            <a:ext cx="3030633" cy="3283186"/>
          </a:xfrm>
          <a:prstGeom prst="rect">
            <a:avLst/>
          </a:prstGeom>
        </p:spPr>
      </p:pic>
      <p:sp>
        <p:nvSpPr>
          <p:cNvPr id="11" name="textruta 10">
            <a:extLst>
              <a:ext uri="{FF2B5EF4-FFF2-40B4-BE49-F238E27FC236}">
                <a16:creationId xmlns:a16="http://schemas.microsoft.com/office/drawing/2014/main" id="{C6F729F6-2038-9460-8A1D-E3D28AA6CA17}"/>
              </a:ext>
            </a:extLst>
          </p:cNvPr>
          <p:cNvSpPr txBox="1"/>
          <p:nvPr/>
        </p:nvSpPr>
        <p:spPr>
          <a:xfrm>
            <a:off x="2693420" y="1741820"/>
            <a:ext cx="8268604" cy="3785652"/>
          </a:xfrm>
          <a:prstGeom prst="rect">
            <a:avLst/>
          </a:prstGeom>
          <a:noFill/>
        </p:spPr>
        <p:txBody>
          <a:bodyPr wrap="square" lIns="91440" tIns="45720" rIns="91440" bIns="45720" rtlCol="0" anchor="t">
            <a:spAutoFit/>
          </a:bodyPr>
          <a:lstStyle/>
          <a:p>
            <a:pPr rtl="0"/>
            <a:r>
              <a:rPr lang="sv-SE" sz="1600" b="1">
                <a:latin typeface="Arial"/>
                <a:ea typeface="Segoe UI"/>
                <a:cs typeface="Segoe UI"/>
              </a:rPr>
              <a:t>Arbetsmiljöverket </a:t>
            </a:r>
            <a:r>
              <a:rPr lang="sv-SE" sz="1600">
                <a:latin typeface="Arial"/>
                <a:ea typeface="Segoe UI"/>
                <a:cs typeface="Segoe UI"/>
              </a:rPr>
              <a:t>har tillsyn över arbetsmiljön på alla arbetsplatser </a:t>
            </a:r>
            <a:br>
              <a:rPr lang="sv-SE" sz="1600">
                <a:latin typeface="Arial"/>
                <a:ea typeface="Segoe UI"/>
                <a:cs typeface="Segoe UI"/>
              </a:rPr>
            </a:br>
            <a:r>
              <a:rPr lang="sv-SE" sz="1600">
                <a:latin typeface="Arial"/>
                <a:ea typeface="Segoe UI"/>
                <a:cs typeface="Segoe UI"/>
              </a:rPr>
              <a:t>i landet. Arbetsmiljöverket:</a:t>
            </a:r>
            <a:r>
              <a:rPr lang="en-US" sz="1600">
                <a:latin typeface="Arial"/>
                <a:ea typeface="Segoe UI"/>
                <a:cs typeface="Segoe UI"/>
              </a:rPr>
              <a:t> </a:t>
            </a:r>
            <a:r>
              <a:rPr lang="sv-SE" sz="1600">
                <a:latin typeface="Arial"/>
                <a:ea typeface="Segoe UI"/>
                <a:cs typeface="Segoe UI"/>
              </a:rPr>
              <a:t>​</a:t>
            </a:r>
          </a:p>
          <a:p>
            <a:pPr rtl="0"/>
            <a:r>
              <a:rPr lang="en-US" sz="1600">
                <a:latin typeface="Arial"/>
                <a:ea typeface="Segoe UI"/>
                <a:cs typeface="Segoe UI"/>
              </a:rPr>
              <a:t>​</a:t>
            </a:r>
          </a:p>
          <a:p>
            <a:pPr marL="342900" lvl="0" indent="-342900" rtl="0">
              <a:buFont typeface="Arial" panose="020B0604020202020204" pitchFamily="34" charset="0"/>
              <a:buChar char="•"/>
            </a:pPr>
            <a:r>
              <a:rPr lang="sv-SE" sz="1600">
                <a:latin typeface="Arial"/>
                <a:ea typeface="Arial"/>
                <a:cs typeface="Arial"/>
              </a:rPr>
              <a:t>Ser till att de som </a:t>
            </a:r>
            <a:r>
              <a:rPr lang="sv-SE" sz="1600" b="1" i="1">
                <a:latin typeface="Arial"/>
                <a:ea typeface="Arial"/>
                <a:cs typeface="Arial"/>
              </a:rPr>
              <a:t>har</a:t>
            </a:r>
            <a:r>
              <a:rPr lang="sv-SE" sz="1600">
                <a:latin typeface="Arial"/>
                <a:ea typeface="Arial"/>
                <a:cs typeface="Arial"/>
              </a:rPr>
              <a:t> ansvar för arbetsmiljön också </a:t>
            </a:r>
            <a:r>
              <a:rPr lang="sv-SE" sz="1600" b="1" i="1">
                <a:latin typeface="Arial"/>
                <a:ea typeface="Arial"/>
                <a:cs typeface="Arial"/>
              </a:rPr>
              <a:t>tar</a:t>
            </a:r>
            <a:r>
              <a:rPr lang="sv-SE" sz="1600">
                <a:latin typeface="Arial"/>
                <a:ea typeface="Arial"/>
                <a:cs typeface="Arial"/>
              </a:rPr>
              <a:t> ansvar för den.  ​</a:t>
            </a:r>
          </a:p>
          <a:p>
            <a:pPr marL="342900" lvl="0" indent="-342900" rtl="0">
              <a:buFont typeface="Arial" panose="020B0604020202020204" pitchFamily="34" charset="0"/>
              <a:buChar char="•"/>
            </a:pPr>
            <a:endParaRPr lang="sv-SE" sz="1600">
              <a:latin typeface="Arial"/>
              <a:ea typeface="Arial"/>
              <a:cs typeface="Arial"/>
            </a:endParaRPr>
          </a:p>
          <a:p>
            <a:pPr marL="342900" lvl="0" indent="-342900" rtl="0">
              <a:buFont typeface="Arial" panose="020B0604020202020204" pitchFamily="34" charset="0"/>
              <a:buChar char="•"/>
            </a:pPr>
            <a:r>
              <a:rPr lang="sv-SE" sz="1600">
                <a:latin typeface="Arial"/>
                <a:ea typeface="Arial"/>
                <a:cs typeface="Arial"/>
              </a:rPr>
              <a:t>Gör ibland inspektioner av arbetsmiljön på olika arbetsplatser.  ​</a:t>
            </a:r>
          </a:p>
          <a:p>
            <a:pPr marL="342900" lvl="0" indent="-342900" rtl="0">
              <a:buFont typeface="Arial" panose="020B0604020202020204" pitchFamily="34" charset="0"/>
              <a:buChar char="•"/>
            </a:pPr>
            <a:endParaRPr lang="sv-SE" sz="1600">
              <a:latin typeface="Arial"/>
              <a:ea typeface="Arial"/>
              <a:cs typeface="Arial"/>
            </a:endParaRPr>
          </a:p>
          <a:p>
            <a:pPr marL="342900" lvl="0" indent="-342900" rtl="0">
              <a:buFont typeface="Arial" panose="020B0604020202020204" pitchFamily="34" charset="0"/>
              <a:buChar char="•"/>
            </a:pPr>
            <a:r>
              <a:rPr lang="sv-SE" sz="1600">
                <a:latin typeface="Arial"/>
                <a:ea typeface="Arial"/>
                <a:cs typeface="Arial"/>
              </a:rPr>
              <a:t>Ger ut föreskrifter om olika delar i arbetsmiljön. ​</a:t>
            </a:r>
          </a:p>
          <a:p>
            <a:pPr marL="342900" lvl="0" indent="-342900" rtl="0">
              <a:buFont typeface="Arial" panose="020B0604020202020204" pitchFamily="34" charset="0"/>
              <a:buChar char="•"/>
            </a:pPr>
            <a:endParaRPr lang="sv-SE" sz="1600">
              <a:latin typeface="Arial"/>
              <a:ea typeface="Arial"/>
              <a:cs typeface="Arial"/>
            </a:endParaRPr>
          </a:p>
          <a:p>
            <a:r>
              <a:rPr lang="sv-SE" sz="1600">
                <a:ea typeface="Segoe UI"/>
                <a:cs typeface="Segoe UI"/>
              </a:rPr>
              <a:t>Det finns regler om skyldigheter för arbetsgivare och andra skyddsansvariga om att förebygga ohälsa och olycksfall i arbetet. Det finns också regler om samverkan mellan arbetsgivare och arbetstagare, till exempel regler om elevskyddsombudens verksamhet.</a:t>
            </a:r>
            <a:endParaRPr lang="sv-SE" sz="1600"/>
          </a:p>
          <a:p>
            <a:pPr marL="342900" lvl="0" indent="-342900" rtl="0">
              <a:buFont typeface="Arial" panose="020B0604020202020204" pitchFamily="34" charset="0"/>
              <a:buChar char="•"/>
            </a:pPr>
            <a:endParaRPr lang="sv-SE" sz="1600">
              <a:latin typeface="Arial"/>
              <a:ea typeface="Arial"/>
              <a:cs typeface="Arial"/>
            </a:endParaRPr>
          </a:p>
          <a:p>
            <a:pPr rtl="0"/>
            <a:r>
              <a:rPr lang="sv-SE" sz="1600">
                <a:latin typeface="Arial"/>
                <a:ea typeface="Segoe UI"/>
                <a:cs typeface="Segoe UI"/>
              </a:rPr>
              <a:t>​</a:t>
            </a:r>
          </a:p>
          <a:p>
            <a:pPr rtl="0"/>
            <a:endParaRPr lang="sv-SE" sz="1600"/>
          </a:p>
        </p:txBody>
      </p:sp>
      <p:sp>
        <p:nvSpPr>
          <p:cNvPr id="12" name="textruta 11">
            <a:extLst>
              <a:ext uri="{FF2B5EF4-FFF2-40B4-BE49-F238E27FC236}">
                <a16:creationId xmlns:a16="http://schemas.microsoft.com/office/drawing/2014/main" id="{0EC2ED3B-604E-50B6-8B7C-D4C27AE6E139}"/>
              </a:ext>
            </a:extLst>
          </p:cNvPr>
          <p:cNvSpPr txBox="1"/>
          <p:nvPr/>
        </p:nvSpPr>
        <p:spPr>
          <a:xfrm>
            <a:off x="2719704" y="326146"/>
            <a:ext cx="9847435"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Arbetsmiljölagen och Arbetsmiljöverket</a:t>
            </a:r>
          </a:p>
        </p:txBody>
      </p:sp>
    </p:spTree>
    <p:extLst>
      <p:ext uri="{BB962C8B-B14F-4D97-AF65-F5344CB8AC3E}">
        <p14:creationId xmlns:p14="http://schemas.microsoft.com/office/powerpoint/2010/main" val="33299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890352" y="-4144637"/>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latin typeface="+mj-lt"/>
              </a:rPr>
              <a:t>Diskrimineringslagen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1" y="2383304"/>
            <a:ext cx="5616861" cy="2031325"/>
          </a:xfrm>
          <a:prstGeom prst="rect">
            <a:avLst/>
          </a:prstGeom>
          <a:noFill/>
        </p:spPr>
        <p:txBody>
          <a:bodyPr wrap="square" lIns="91440" tIns="45720" rIns="91440" bIns="45720" rtlCol="0" anchor="t">
            <a:spAutoFit/>
          </a:bodyPr>
          <a:lstStyle/>
          <a:p>
            <a:r>
              <a:rPr lang="sv-SE" sz="1400">
                <a:ea typeface="+mn-lt"/>
                <a:cs typeface="+mn-lt"/>
              </a:rPr>
              <a:t>Diskrimineringslagen finns för att se till att alla har lika rättigheter och möjligheter oavsett kön, könsöverskridande identitet eller uttryck, etnisk tillhörighet, religion eller annan trosuppfattning, funktionsnedsättning, sexuell läggning eller ålder.</a:t>
            </a:r>
          </a:p>
          <a:p>
            <a:endParaRPr lang="sv-SE" sz="1400">
              <a:ea typeface="+mn-lt"/>
              <a:cs typeface="+mn-lt"/>
            </a:endParaRPr>
          </a:p>
          <a:p>
            <a:r>
              <a:rPr lang="sv-SE" sz="1400">
                <a:ea typeface="+mn-lt"/>
                <a:cs typeface="+mn-lt"/>
              </a:rPr>
              <a:t>I lagen står det att elever har rätt till att inte bli diskriminerade i skolan. Diskrimineringslagen riktar sig till skolan vilket innebär att det är skolans ansvar att förebygga och aktivt åtgärda att diskriminering inte förekommer i skolan.  </a:t>
            </a:r>
            <a:endParaRPr lang="sv-SE" sz="1400">
              <a:cs typeface="Arial" panose="020B0604020202020204"/>
            </a:endParaRPr>
          </a:p>
        </p:txBody>
      </p:sp>
      <p:pic>
        <p:nvPicPr>
          <p:cNvPr id="15" name="Bildobjekt 14">
            <a:extLst>
              <a:ext uri="{FF2B5EF4-FFF2-40B4-BE49-F238E27FC236}">
                <a16:creationId xmlns:a16="http://schemas.microsoft.com/office/drawing/2014/main" id="{885B9EFB-3F42-5BD3-D64E-DF5D609FB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9069">
            <a:off x="8680143" y="1436958"/>
            <a:ext cx="3500098" cy="2165430"/>
          </a:xfrm>
          <a:prstGeom prst="rect">
            <a:avLst/>
          </a:prstGeom>
        </p:spPr>
      </p:pic>
    </p:spTree>
    <p:extLst>
      <p:ext uri="{BB962C8B-B14F-4D97-AF65-F5344CB8AC3E}">
        <p14:creationId xmlns:p14="http://schemas.microsoft.com/office/powerpoint/2010/main" val="1151875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2431">
            <a:off x="-2943363" y="2313285"/>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solidFill>
                  <a:schemeClr val="bg1"/>
                </a:solidFill>
                <a:latin typeface="+mj-lt"/>
              </a:rPr>
              <a:t>Skollagen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0" y="2383048"/>
            <a:ext cx="6179281" cy="1600438"/>
          </a:xfrm>
          <a:prstGeom prst="rect">
            <a:avLst/>
          </a:prstGeom>
          <a:noFill/>
        </p:spPr>
        <p:txBody>
          <a:bodyPr wrap="square" lIns="91440" tIns="45720" rIns="91440" bIns="45720" rtlCol="0" anchor="t">
            <a:spAutoFit/>
          </a:bodyPr>
          <a:lstStyle/>
          <a:p>
            <a:r>
              <a:rPr lang="sv-SE" sz="1400">
                <a:solidFill>
                  <a:schemeClr val="bg1"/>
                </a:solidFill>
                <a:ea typeface="+mn-lt"/>
                <a:cs typeface="+mn-lt"/>
              </a:rPr>
              <a:t>I skollagen står det om vilka rättigheter och skyldigheter barn, elever och vårdnadshavare har. Alla elever har rätt att få den undervisning och stöd som de behövs för att klara skolan och känna sig trygg i skolan. Alla på skolan måste behandla varandra på ett bra sätt och om någon inte blir behandlad bra ska denne få hjälp så att det blir bra. </a:t>
            </a:r>
          </a:p>
          <a:p>
            <a:endParaRPr lang="sv-SE" sz="1400">
              <a:solidFill>
                <a:schemeClr val="bg1"/>
              </a:solidFill>
              <a:ea typeface="+mn-lt"/>
              <a:cs typeface="+mn-lt"/>
            </a:endParaRPr>
          </a:p>
          <a:p>
            <a:endParaRPr lang="en-US" sz="1400">
              <a:solidFill>
                <a:schemeClr val="bg1"/>
              </a:solidFill>
              <a:ea typeface="+mn-lt"/>
              <a:cs typeface="+mn-lt"/>
            </a:endParaRPr>
          </a:p>
        </p:txBody>
      </p:sp>
    </p:spTree>
    <p:extLst>
      <p:ext uri="{BB962C8B-B14F-4D97-AF65-F5344CB8AC3E}">
        <p14:creationId xmlns:p14="http://schemas.microsoft.com/office/powerpoint/2010/main" val="2338363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2431">
            <a:off x="-2943363" y="2313285"/>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solidFill>
                  <a:schemeClr val="bg1"/>
                </a:solidFill>
                <a:latin typeface="+mj-lt"/>
              </a:rPr>
              <a:t>Läroplanen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0" y="2383048"/>
            <a:ext cx="6179281" cy="2031325"/>
          </a:xfrm>
          <a:prstGeom prst="rect">
            <a:avLst/>
          </a:prstGeom>
          <a:noFill/>
        </p:spPr>
        <p:txBody>
          <a:bodyPr wrap="square" lIns="91440" tIns="45720" rIns="91440" bIns="45720" rtlCol="0" anchor="t">
            <a:spAutoFit/>
          </a:bodyPr>
          <a:lstStyle/>
          <a:p>
            <a:r>
              <a:rPr lang="sv-SE" sz="1400" b="1">
                <a:solidFill>
                  <a:schemeClr val="bg1"/>
                </a:solidFill>
                <a:ea typeface="+mn-lt"/>
                <a:cs typeface="+mn-lt"/>
              </a:rPr>
              <a:t>Läroplanen för grundskola (Lgr22) och anpassad skola (Lgrsär22)</a:t>
            </a:r>
            <a:r>
              <a:rPr lang="en-US" sz="1400" b="1">
                <a:solidFill>
                  <a:schemeClr val="bg1"/>
                </a:solidFill>
                <a:ea typeface="+mn-lt"/>
                <a:cs typeface="+mn-lt"/>
              </a:rPr>
              <a:t>​​</a:t>
            </a:r>
          </a:p>
          <a:p>
            <a:r>
              <a:rPr lang="sv-SE" sz="1400">
                <a:solidFill>
                  <a:schemeClr val="bg1"/>
                </a:solidFill>
                <a:ea typeface="+mn-lt"/>
                <a:cs typeface="+mn-lt"/>
              </a:rPr>
              <a:t>​</a:t>
            </a:r>
            <a:r>
              <a:rPr lang="en-US" sz="1400">
                <a:solidFill>
                  <a:schemeClr val="bg1"/>
                </a:solidFill>
                <a:ea typeface="+mn-lt"/>
                <a:cs typeface="+mn-lt"/>
              </a:rPr>
              <a:t>​</a:t>
            </a:r>
            <a:r>
              <a:rPr lang="sv-SE" sz="1400">
                <a:solidFill>
                  <a:schemeClr val="bg1"/>
                </a:solidFill>
                <a:ea typeface="+mn-lt"/>
                <a:cs typeface="+mn-lt"/>
              </a:rPr>
              <a:t>I läroplanen står det om skolans uppdrag och är den som styr undervisningen i skolan. Inledningsvis i läroplanen står det bland annat om alla människors lika värde och vad varje elev har rätt till. </a:t>
            </a:r>
          </a:p>
          <a:p>
            <a:endParaRPr lang="sv-SE" sz="1400">
              <a:solidFill>
                <a:schemeClr val="bg1"/>
              </a:solidFill>
              <a:ea typeface="+mn-lt"/>
              <a:cs typeface="+mn-lt"/>
            </a:endParaRPr>
          </a:p>
          <a:p>
            <a:r>
              <a:rPr lang="sv-SE" sz="1400">
                <a:solidFill>
                  <a:schemeClr val="bg1"/>
                </a:solidFill>
                <a:ea typeface="+mn-lt"/>
                <a:cs typeface="+mn-lt"/>
              </a:rPr>
              <a:t>Det står också om de övergripande målen för utbildningen och om kursplanerna för olika ämnen som till exempel svenska, engelska och matematik. I läroplanen finns även bestämmelser som styr hur lärarna ska göra när de sätter betyg. </a:t>
            </a:r>
            <a:r>
              <a:rPr lang="en-US" sz="1400">
                <a:solidFill>
                  <a:schemeClr val="bg1"/>
                </a:solidFill>
                <a:ea typeface="+mn-lt"/>
                <a:cs typeface="+mn-lt"/>
              </a:rPr>
              <a:t>​​</a:t>
            </a:r>
          </a:p>
        </p:txBody>
      </p:sp>
    </p:spTree>
    <p:extLst>
      <p:ext uri="{BB962C8B-B14F-4D97-AF65-F5344CB8AC3E}">
        <p14:creationId xmlns:p14="http://schemas.microsoft.com/office/powerpoint/2010/main" val="3755564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08883">
            <a:off x="-4031088" y="-6130217"/>
            <a:ext cx="22951780" cy="1317087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2915243" y="2701821"/>
            <a:ext cx="5057683" cy="1815882"/>
          </a:xfrm>
          <a:prstGeom prst="rect">
            <a:avLst/>
          </a:prstGeom>
          <a:noFill/>
        </p:spPr>
        <p:txBody>
          <a:bodyPr wrap="square" lIns="91440" tIns="45720" rIns="91440" bIns="45720" rtlCol="0" anchor="t">
            <a:spAutoFit/>
          </a:bodyPr>
          <a:lstStyle/>
          <a:p>
            <a:r>
              <a:rPr lang="sv-SE" sz="1400">
                <a:latin typeface="Arial"/>
                <a:cs typeface="Segoe UI"/>
              </a:rPr>
              <a:t>Planen finns för att förebygga och se till att barn och elever inte utsätts för diskriminering, trakasserier eller kränkande behandling. Det innebär att alla barn och elever har rätt att vara sig själva och bli behandlade med respekt. </a:t>
            </a:r>
            <a:endParaRPr lang="en-US" sz="1400">
              <a:latin typeface="Arial"/>
              <a:cs typeface="Segoe UI"/>
            </a:endParaRPr>
          </a:p>
          <a:p>
            <a:endParaRPr lang="sv-SE" sz="1400">
              <a:latin typeface="Arial"/>
              <a:cs typeface="Segoe UI"/>
            </a:endParaRPr>
          </a:p>
          <a:p>
            <a:r>
              <a:rPr lang="sv-SE" sz="1400">
                <a:latin typeface="Arial"/>
                <a:cs typeface="Segoe UI"/>
              </a:rPr>
              <a:t>Varje skola ska arbeta målinriktat mot kränkande behandling av barn och elever och ska årligen upprätta en årlig plan mot kränkande behandling. </a:t>
            </a:r>
            <a:endParaRPr lang="en-US" sz="1400">
              <a:latin typeface="Arial"/>
              <a:cs typeface="Segoe UI"/>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2941527" y="1286147"/>
            <a:ext cx="9847435" cy="1200329"/>
          </a:xfrm>
          <a:prstGeom prst="rect">
            <a:avLst/>
          </a:prstGeom>
          <a:noFill/>
        </p:spPr>
        <p:txBody>
          <a:bodyPr wrap="square" lIns="91440" tIns="45720" rIns="91440" bIns="45720" rtlCol="0" anchor="t">
            <a:spAutoFit/>
          </a:bodyPr>
          <a:lstStyle/>
          <a:p>
            <a:r>
              <a:rPr lang="en-US" sz="3600">
                <a:latin typeface="+mj-lt"/>
              </a:rPr>
              <a:t>Plan mot </a:t>
            </a:r>
            <a:r>
              <a:rPr lang="en-US" sz="3600" noProof="1">
                <a:latin typeface="+mj-lt"/>
              </a:rPr>
              <a:t>diskriminering och kränkande behandling</a:t>
            </a:r>
            <a:r>
              <a:rPr lang="en-US" sz="3600">
                <a:latin typeface="+mj-lt"/>
              </a:rPr>
              <a:t> </a:t>
            </a:r>
            <a:r>
              <a:rPr lang="sv-SE" sz="3600">
                <a:latin typeface="+mj-lt"/>
              </a:rPr>
              <a:t> </a:t>
            </a:r>
          </a:p>
        </p:txBody>
      </p:sp>
      <p:pic>
        <p:nvPicPr>
          <p:cNvPr id="6" name="Bildobjekt 5">
            <a:extLst>
              <a:ext uri="{FF2B5EF4-FFF2-40B4-BE49-F238E27FC236}">
                <a16:creationId xmlns:a16="http://schemas.microsoft.com/office/drawing/2014/main" id="{7EA53E14-8BCB-4C23-0588-2472C2C31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684" y="606876"/>
            <a:ext cx="3759200" cy="3759200"/>
          </a:xfrm>
          <a:prstGeom prst="rect">
            <a:avLst/>
          </a:prstGeom>
        </p:spPr>
      </p:pic>
      <p:pic>
        <p:nvPicPr>
          <p:cNvPr id="7" name="Bildobjekt 6">
            <a:extLst>
              <a:ext uri="{FF2B5EF4-FFF2-40B4-BE49-F238E27FC236}">
                <a16:creationId xmlns:a16="http://schemas.microsoft.com/office/drawing/2014/main" id="{3889303A-FE34-61B8-9257-C90056A02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5230">
            <a:off x="-1078632" y="3176061"/>
            <a:ext cx="3330575" cy="3330575"/>
          </a:xfrm>
          <a:prstGeom prst="rect">
            <a:avLst/>
          </a:prstGeom>
        </p:spPr>
      </p:pic>
      <p:pic>
        <p:nvPicPr>
          <p:cNvPr id="3" name="Bildobjekt 2">
            <a:extLst>
              <a:ext uri="{FF2B5EF4-FFF2-40B4-BE49-F238E27FC236}">
                <a16:creationId xmlns:a16="http://schemas.microsoft.com/office/drawing/2014/main" id="{1D43DEB6-86F8-06F7-0668-791D2A4A606D}"/>
              </a:ext>
            </a:extLst>
          </p:cNvPr>
          <p:cNvPicPr>
            <a:picLocks noChangeAspect="1"/>
          </p:cNvPicPr>
          <p:nvPr/>
        </p:nvPicPr>
        <p:blipFill>
          <a:blip r:embed="rId5"/>
          <a:stretch>
            <a:fillRect/>
          </a:stretch>
        </p:blipFill>
        <p:spPr>
          <a:xfrm>
            <a:off x="8930023" y="2525975"/>
            <a:ext cx="2821134" cy="2251310"/>
          </a:xfrm>
          <a:prstGeom prst="rect">
            <a:avLst/>
          </a:prstGeom>
          <a:noFill/>
        </p:spPr>
      </p:pic>
      <p:sp>
        <p:nvSpPr>
          <p:cNvPr id="4" name="textruta 3">
            <a:extLst>
              <a:ext uri="{FF2B5EF4-FFF2-40B4-BE49-F238E27FC236}">
                <a16:creationId xmlns:a16="http://schemas.microsoft.com/office/drawing/2014/main" id="{BD3068C7-B02F-42B4-0021-DE112D9F4BE5}"/>
              </a:ext>
            </a:extLst>
          </p:cNvPr>
          <p:cNvSpPr txBox="1"/>
          <p:nvPr/>
        </p:nvSpPr>
        <p:spPr>
          <a:xfrm>
            <a:off x="8924719" y="5082086"/>
            <a:ext cx="2446608" cy="307777"/>
          </a:xfrm>
          <a:prstGeom prst="rect">
            <a:avLst/>
          </a:prstGeom>
          <a:noFill/>
        </p:spPr>
        <p:txBody>
          <a:bodyPr wrap="square" rtlCol="0">
            <a:spAutoFit/>
          </a:bodyPr>
          <a:lstStyle/>
          <a:p>
            <a:r>
              <a:rPr lang="sv-SE" sz="1400" err="1"/>
              <a:t>Årshjul</a:t>
            </a:r>
            <a:r>
              <a:rPr lang="sv-SE" sz="1400"/>
              <a:t> för PDK-arbetet</a:t>
            </a:r>
          </a:p>
        </p:txBody>
      </p:sp>
    </p:spTree>
    <p:extLst>
      <p:ext uri="{BB962C8B-B14F-4D97-AF65-F5344CB8AC3E}">
        <p14:creationId xmlns:p14="http://schemas.microsoft.com/office/powerpoint/2010/main" val="23226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765606">
            <a:off x="7610252" y="997811"/>
            <a:ext cx="8615354" cy="4943919"/>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322727" y="2941891"/>
            <a:ext cx="7915402" cy="1169551"/>
          </a:xfrm>
          <a:prstGeom prst="rect">
            <a:avLst/>
          </a:prstGeom>
          <a:noFill/>
        </p:spPr>
        <p:txBody>
          <a:bodyPr wrap="square" lIns="91440" tIns="45720" rIns="91440" bIns="45720" rtlCol="0" anchor="t">
            <a:spAutoFit/>
          </a:bodyPr>
          <a:lstStyle/>
          <a:p>
            <a:r>
              <a:rPr lang="sv-SE" sz="1400">
                <a:solidFill>
                  <a:schemeClr val="bg1"/>
                </a:solidFill>
                <a:latin typeface="Arial"/>
                <a:cs typeface="Segoe UI"/>
              </a:rPr>
              <a:t>Barn- och elevombudet (BEO) bevakar barns och elevers rättigheter och utreder uppgifter om kränkningar i skolan. BEO kan även kräva skadestånd för barn och elever som varit utsatta för kränkningar och mobbning. </a:t>
            </a:r>
          </a:p>
          <a:p>
            <a:endParaRPr lang="sv-SE" sz="1400">
              <a:solidFill>
                <a:schemeClr val="bg1"/>
              </a:solidFill>
              <a:latin typeface="Arial"/>
              <a:cs typeface="Segoe UI"/>
            </a:endParaRPr>
          </a:p>
          <a:p>
            <a:endParaRPr lang="sv-SE" sz="1400">
              <a:solidFill>
                <a:schemeClr val="bg1"/>
              </a:solidFill>
              <a:latin typeface="Arial"/>
              <a:cs typeface="Segoe UI"/>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992233"/>
            <a:ext cx="6426254" cy="1754326"/>
          </a:xfrm>
          <a:prstGeom prst="rect">
            <a:avLst/>
          </a:prstGeom>
          <a:noFill/>
        </p:spPr>
        <p:txBody>
          <a:bodyPr wrap="square" lIns="91440" tIns="45720" rIns="91440" bIns="45720" rtlCol="0" anchor="t">
            <a:spAutoFit/>
          </a:bodyPr>
          <a:lstStyle/>
          <a:p>
            <a:r>
              <a:rPr lang="sv-SE" sz="3600">
                <a:solidFill>
                  <a:schemeClr val="bg1"/>
                </a:solidFill>
                <a:latin typeface="+mj-lt"/>
              </a:rPr>
              <a:t>Barn- och elevombudet arbetar mot kränkningar och mobbning</a:t>
            </a:r>
          </a:p>
        </p:txBody>
      </p:sp>
      <p:pic>
        <p:nvPicPr>
          <p:cNvPr id="2" name="Bildobjekt 1">
            <a:extLst>
              <a:ext uri="{FF2B5EF4-FFF2-40B4-BE49-F238E27FC236}">
                <a16:creationId xmlns:a16="http://schemas.microsoft.com/office/drawing/2014/main" id="{B6A381C6-8573-D3E9-FAC5-AA8B7CCF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365" y="4665439"/>
            <a:ext cx="2730500" cy="1993900"/>
          </a:xfrm>
          <a:prstGeom prst="rect">
            <a:avLst/>
          </a:prstGeom>
        </p:spPr>
      </p:pic>
    </p:spTree>
    <p:extLst>
      <p:ext uri="{BB962C8B-B14F-4D97-AF65-F5344CB8AC3E}">
        <p14:creationId xmlns:p14="http://schemas.microsoft.com/office/powerpoint/2010/main" val="23886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2407907"/>
            <a:ext cx="5777320" cy="3108543"/>
          </a:xfrm>
          <a:prstGeom prst="rect">
            <a:avLst/>
          </a:prstGeom>
          <a:noFill/>
        </p:spPr>
        <p:txBody>
          <a:bodyPr wrap="square" lIns="91440" tIns="45720" rIns="91440" bIns="45720" rtlCol="0" anchor="t">
            <a:spAutoFit/>
          </a:bodyPr>
          <a:lstStyle/>
          <a:p>
            <a:r>
              <a:rPr lang="sv-SE" sz="1400">
                <a:ea typeface="+mn-lt"/>
                <a:cs typeface="+mn-lt"/>
              </a:rPr>
              <a:t>Arbetsmiljöverket har regler om att man i skolan och på alla andra arbetsplatser hela tiden ska arbeta med att göra arbetsmiljön bättre, det kallas för </a:t>
            </a:r>
            <a:r>
              <a:rPr lang="sv-SE" sz="1400" b="1">
                <a:ea typeface="+mn-lt"/>
                <a:cs typeface="+mn-lt"/>
              </a:rPr>
              <a:t>systematiskt arbetsmiljöarbete (SAM). </a:t>
            </a:r>
            <a:endParaRPr lang="sv-SE" sz="1400">
              <a:cs typeface="Arial"/>
            </a:endParaRPr>
          </a:p>
          <a:p>
            <a:endParaRPr lang="sv-SE" sz="1400" b="1">
              <a:cs typeface="Arial"/>
            </a:endParaRPr>
          </a:p>
          <a:p>
            <a:r>
              <a:rPr lang="en-US" sz="1400" noProof="1">
                <a:cs typeface="Arial"/>
              </a:rPr>
              <a:t>Enligt lagen ska eleverna få vara delaktiga och ha inflytande i hur skolan fungerar till exempel genom klassråd och elevråd. </a:t>
            </a:r>
          </a:p>
          <a:p>
            <a:endParaRPr lang="en-US" sz="1400" noProof="1">
              <a:ea typeface="+mn-lt"/>
              <a:cs typeface="Arial"/>
            </a:endParaRPr>
          </a:p>
          <a:p>
            <a:r>
              <a:rPr lang="en-US" sz="1400" noProof="1">
                <a:cs typeface="Arial"/>
              </a:rPr>
              <a:t>Vi är </a:t>
            </a:r>
            <a:r>
              <a:rPr lang="en-US" sz="1400" b="1" noProof="1">
                <a:cs typeface="Arial"/>
              </a:rPr>
              <a:t>varandras</a:t>
            </a:r>
            <a:r>
              <a:rPr lang="en-US" sz="1400" noProof="1">
                <a:cs typeface="Arial"/>
              </a:rPr>
              <a:t> arbetsmiljö. Hur vi gör i skolan och hur vi är mot varandra påverkar hur vi mår. </a:t>
            </a:r>
          </a:p>
          <a:p>
            <a:endParaRPr lang="en-US" sz="1400" noProof="1">
              <a:cs typeface="Arial"/>
            </a:endParaRPr>
          </a:p>
          <a:p>
            <a:r>
              <a:rPr lang="en-US" sz="1400" noProof="1">
                <a:cs typeface="Arial"/>
              </a:rPr>
              <a:t>Som elevskyddsombud kan du föreslå att skolan ska göra mer av det som fungerar bra eller uppmärksamma rektorn på om det är något som fungerar mindre bra.</a:t>
            </a:r>
          </a:p>
          <a:p>
            <a:endParaRPr lang="en-US" sz="14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992233"/>
            <a:ext cx="6757643" cy="1200329"/>
          </a:xfrm>
          <a:prstGeom prst="rect">
            <a:avLst/>
          </a:prstGeom>
          <a:noFill/>
        </p:spPr>
        <p:txBody>
          <a:bodyPr wrap="square" lIns="91440" tIns="45720" rIns="91440" bIns="45720" rtlCol="0" anchor="t">
            <a:spAutoFit/>
          </a:bodyPr>
          <a:lstStyle/>
          <a:p>
            <a:r>
              <a:rPr lang="sv-SE" sz="3600">
                <a:latin typeface="+mj-lt"/>
              </a:rPr>
              <a:t>Systematiskt arbetsmiljöarbete </a:t>
            </a:r>
          </a:p>
        </p:txBody>
      </p:sp>
      <p:pic>
        <p:nvPicPr>
          <p:cNvPr id="3" name="Bildobjekt 2">
            <a:extLst>
              <a:ext uri="{FF2B5EF4-FFF2-40B4-BE49-F238E27FC236}">
                <a16:creationId xmlns:a16="http://schemas.microsoft.com/office/drawing/2014/main" id="{98BAA6E1-616F-5CEC-D531-7E3012132484}"/>
              </a:ext>
            </a:extLst>
          </p:cNvPr>
          <p:cNvPicPr>
            <a:picLocks noChangeAspect="1"/>
          </p:cNvPicPr>
          <p:nvPr/>
        </p:nvPicPr>
        <p:blipFill>
          <a:blip r:embed="rId4"/>
          <a:stretch>
            <a:fillRect/>
          </a:stretch>
        </p:blipFill>
        <p:spPr>
          <a:xfrm>
            <a:off x="8447078" y="844436"/>
            <a:ext cx="2560945" cy="2560945"/>
          </a:xfrm>
          <a:prstGeom prst="rect">
            <a:avLst/>
          </a:prstGeom>
        </p:spPr>
      </p:pic>
      <p:pic>
        <p:nvPicPr>
          <p:cNvPr id="2" name="Bildobjekt 1">
            <a:extLst>
              <a:ext uri="{FF2B5EF4-FFF2-40B4-BE49-F238E27FC236}">
                <a16:creationId xmlns:a16="http://schemas.microsoft.com/office/drawing/2014/main" id="{FC61831E-9053-7446-3BB0-73AA95C44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774" y="3428199"/>
            <a:ext cx="2747000" cy="2679671"/>
          </a:xfrm>
          <a:prstGeom prst="rect">
            <a:avLst/>
          </a:prstGeom>
        </p:spPr>
      </p:pic>
      <p:sp>
        <p:nvSpPr>
          <p:cNvPr id="4" name="textruta 3">
            <a:extLst>
              <a:ext uri="{FF2B5EF4-FFF2-40B4-BE49-F238E27FC236}">
                <a16:creationId xmlns:a16="http://schemas.microsoft.com/office/drawing/2014/main" id="{718436E7-D1A9-1C3D-F3D2-08FC0768A537}"/>
              </a:ext>
            </a:extLst>
          </p:cNvPr>
          <p:cNvSpPr txBox="1"/>
          <p:nvPr/>
        </p:nvSpPr>
        <p:spPr>
          <a:xfrm>
            <a:off x="7866500" y="4461004"/>
            <a:ext cx="2401547" cy="767133"/>
          </a:xfrm>
          <a:prstGeom prst="rect">
            <a:avLst/>
          </a:prstGeom>
          <a:noFill/>
        </p:spPr>
        <p:txBody>
          <a:bodyPr wrap="square">
            <a:spAutoFit/>
          </a:bodyPr>
          <a:lstStyle/>
          <a:p>
            <a:pPr algn="ctr">
              <a:lnSpc>
                <a:spcPct val="107000"/>
              </a:lnSpc>
            </a:pPr>
            <a:r>
              <a:rPr lang="sv-SE" sz="1400" b="1">
                <a:cs typeface="Times New Roman"/>
              </a:rPr>
              <a:t>Här skulle du kunna vara med i skolans arbete med PDK-årshjulet. </a:t>
            </a:r>
          </a:p>
        </p:txBody>
      </p:sp>
    </p:spTree>
    <p:extLst>
      <p:ext uri="{BB962C8B-B14F-4D97-AF65-F5344CB8AC3E}">
        <p14:creationId xmlns:p14="http://schemas.microsoft.com/office/powerpoint/2010/main" val="2953557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5383107" cy="2885085"/>
          </a:xfrm>
          <a:prstGeom prst="rect">
            <a:avLst/>
          </a:prstGeom>
          <a:noFill/>
        </p:spPr>
        <p:txBody>
          <a:bodyPr wrap="square" lIns="91440" tIns="45720" rIns="91440" bIns="45720" rtlCol="0" anchor="t">
            <a:spAutoFit/>
          </a:bodyPr>
          <a:lstStyle/>
          <a:p>
            <a:pPr>
              <a:lnSpc>
                <a:spcPct val="107000"/>
              </a:lnSpc>
            </a:pPr>
            <a:r>
              <a:rPr lang="sv-SE" sz="1600">
                <a:ea typeface="+mn-lt"/>
                <a:cs typeface="Arial"/>
              </a:rPr>
              <a:t>Förslag på fördjupning</a:t>
            </a:r>
          </a:p>
          <a:p>
            <a:pPr>
              <a:lnSpc>
                <a:spcPct val="107000"/>
              </a:lnSpc>
            </a:pPr>
            <a:endParaRPr lang="sv-SE" sz="1600">
              <a:ea typeface="+mn-lt"/>
              <a:cs typeface="Arial"/>
            </a:endParaRPr>
          </a:p>
          <a:p>
            <a:pPr>
              <a:lnSpc>
                <a:spcPct val="107000"/>
              </a:lnSpc>
            </a:pPr>
            <a:r>
              <a:rPr lang="sv-SE" sz="1600">
                <a:ea typeface="+mn-lt"/>
                <a:cs typeface="Arial"/>
              </a:rPr>
              <a:t>Gå igenom</a:t>
            </a:r>
            <a:r>
              <a:rPr lang="sv-SE" sz="1600">
                <a:ea typeface="+mn-lt"/>
                <a:cs typeface="+mn-lt"/>
              </a:rPr>
              <a:t> punkterna </a:t>
            </a:r>
            <a:r>
              <a:rPr lang="sv-SE" sz="1600" b="1">
                <a:ea typeface="+mn-lt"/>
                <a:cs typeface="+mn-lt"/>
              </a:rPr>
              <a:t>Att tänka på i skolmiljön </a:t>
            </a:r>
            <a:r>
              <a:rPr lang="sv-SE" sz="1600">
                <a:ea typeface="+mn-lt"/>
                <a:cs typeface="+mn-lt"/>
              </a:rPr>
              <a:t>på sidan 8 och 9 i broschyren från arbetsmiljöverket. </a:t>
            </a:r>
          </a:p>
          <a:p>
            <a:pPr>
              <a:lnSpc>
                <a:spcPct val="107000"/>
              </a:lnSpc>
            </a:pPr>
            <a:endParaRPr lang="sv-SE" sz="1600">
              <a:ea typeface="+mn-lt"/>
              <a:cs typeface="+mn-lt"/>
            </a:endParaRPr>
          </a:p>
          <a:p>
            <a:pPr algn="l" rtl="0" fontAlgn="base"/>
            <a:r>
              <a:rPr lang="sv-SE" sz="1600" b="0" i="0" u="sng" strike="noStrike">
                <a:solidFill>
                  <a:srgbClr val="0563C1"/>
                </a:solidFill>
                <a:effectLst/>
                <a:latin typeface="Arial" panose="020B0604020202020204" pitchFamily="34" charset="0"/>
                <a:hlinkClick r:id="rId4"/>
              </a:rPr>
              <a:t>Arbetsmiljön i skolan – broschyr</a:t>
            </a:r>
            <a:r>
              <a:rPr lang="sv-SE" sz="1600" b="0" i="0">
                <a:solidFill>
                  <a:srgbClr val="000000"/>
                </a:solidFill>
                <a:effectLst/>
                <a:latin typeface="Arial" panose="020B0604020202020204" pitchFamily="34" charset="0"/>
              </a:rPr>
              <a:t>​</a:t>
            </a:r>
          </a:p>
          <a:p>
            <a:pPr algn="l" rtl="0" fontAlgn="base"/>
            <a:endParaRPr lang="sv-SE" sz="1600">
              <a:solidFill>
                <a:srgbClr val="000000"/>
              </a:solidFill>
              <a:latin typeface="Arial" panose="020B0604020202020204" pitchFamily="34" charset="0"/>
            </a:endParaRPr>
          </a:p>
          <a:p>
            <a:pPr algn="l" rtl="0" fontAlgn="base"/>
            <a:endParaRPr lang="sv-SE" sz="1600" b="0" i="0">
              <a:solidFill>
                <a:srgbClr val="000000"/>
              </a:solidFill>
              <a:effectLst/>
              <a:latin typeface="Arial" panose="020B0604020202020204" pitchFamily="34" charset="0"/>
            </a:endParaRPr>
          </a:p>
          <a:p>
            <a:pPr algn="l" rtl="0" fontAlgn="base"/>
            <a:endParaRPr lang="sv-SE" sz="16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sv-SE" sz="1600" b="0" i="0">
              <a:solidFill>
                <a:srgbClr val="000000"/>
              </a:solidFill>
              <a:effectLst/>
              <a:latin typeface="Arial" panose="020B0604020202020204" pitchFamily="34" charset="0"/>
            </a:endParaRPr>
          </a:p>
          <a:p>
            <a:pPr>
              <a:lnSpc>
                <a:spcPct val="107000"/>
              </a:lnSpc>
            </a:pPr>
            <a:endParaRPr lang="sv-SE" sz="1600"/>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spTree>
    <p:extLst>
      <p:ext uri="{BB962C8B-B14F-4D97-AF65-F5344CB8AC3E}">
        <p14:creationId xmlns:p14="http://schemas.microsoft.com/office/powerpoint/2010/main" val="2970940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5316664" cy="2308324"/>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Lär dig dina rättigheter</a:t>
            </a:r>
          </a:p>
          <a:p>
            <a:r>
              <a:rPr lang="sv-SE" sz="1400">
                <a:solidFill>
                  <a:schemeClr val="bg1"/>
                </a:solidFill>
                <a:ea typeface="Calibri"/>
                <a:cs typeface="Calibri"/>
              </a:rPr>
              <a:t>Du har rätt till utbildning, information och ledighet från skolarbetet när det behövs för uppdraget, och rätt att vara med i skolans skyddskommitté. </a:t>
            </a:r>
          </a:p>
          <a:p>
            <a:endParaRPr lang="sv-SE" sz="1400">
              <a:solidFill>
                <a:schemeClr val="bg1"/>
              </a:solidFill>
              <a:ea typeface="Calibri"/>
              <a:cs typeface="Calibri"/>
            </a:endParaRPr>
          </a:p>
          <a:p>
            <a:r>
              <a:rPr lang="sv-SE" sz="1600" b="1">
                <a:solidFill>
                  <a:schemeClr val="bg1"/>
                </a:solidFill>
                <a:ea typeface="Calibri"/>
                <a:cs typeface="Calibri"/>
              </a:rPr>
              <a:t>Håll koll på den fysiska arbetsmiljön</a:t>
            </a:r>
            <a:r>
              <a:rPr lang="sv-SE" sz="1600">
                <a:solidFill>
                  <a:schemeClr val="bg1"/>
                </a:solidFill>
                <a:ea typeface="Calibri"/>
                <a:cs typeface="Calibri"/>
              </a:rPr>
              <a:t> </a:t>
            </a:r>
          </a:p>
          <a:p>
            <a:r>
              <a:rPr lang="sv-SE" sz="1400">
                <a:solidFill>
                  <a:schemeClr val="bg1"/>
                </a:solidFill>
                <a:ea typeface="Calibri"/>
                <a:cs typeface="Calibri"/>
              </a:rPr>
              <a:t>Gå skyddsrond och använd checklistor för att ringa in problem som smutsiga toaletter, bullrig matsal, stökiga korridorer och dålig luft i klassrummet. Håll koll på den psykosociala miljön. Förekommer kränkningar? Hur är stressnivån? </a:t>
            </a:r>
          </a:p>
        </p:txBody>
      </p:sp>
      <p:pic>
        <p:nvPicPr>
          <p:cNvPr id="8" name="Bildobjekt 7">
            <a:extLst>
              <a:ext uri="{FF2B5EF4-FFF2-40B4-BE49-F238E27FC236}">
                <a16:creationId xmlns:a16="http://schemas.microsoft.com/office/drawing/2014/main" id="{3C81EA46-A959-0DBE-0A43-0BD6BCDBB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28221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6" y="2250850"/>
            <a:ext cx="5558710" cy="3385542"/>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Samarbeta med andra</a:t>
            </a:r>
          </a:p>
          <a:p>
            <a:r>
              <a:rPr lang="sv-SE" sz="1400">
                <a:solidFill>
                  <a:schemeClr val="bg1"/>
                </a:solidFill>
                <a:ea typeface="Calibri"/>
                <a:cs typeface="Calibri"/>
              </a:rPr>
              <a:t>Samverka med rektor och med skyddsombuden för lärare och annan skolpersonal. Samarbeta med andra elevskyddsombud. </a:t>
            </a:r>
          </a:p>
          <a:p>
            <a:endParaRPr lang="sv-SE" sz="1400">
              <a:solidFill>
                <a:schemeClr val="bg1"/>
              </a:solidFill>
              <a:ea typeface="Calibri"/>
              <a:cs typeface="Calibri"/>
            </a:endParaRPr>
          </a:p>
          <a:p>
            <a:r>
              <a:rPr lang="sv-SE" sz="1600" b="1">
                <a:solidFill>
                  <a:schemeClr val="bg1"/>
                </a:solidFill>
                <a:ea typeface="Calibri"/>
                <a:cs typeface="Calibri"/>
              </a:rPr>
              <a:t>Planera - genomför</a:t>
            </a:r>
          </a:p>
          <a:p>
            <a:r>
              <a:rPr lang="sv-SE" sz="1400">
                <a:solidFill>
                  <a:schemeClr val="bg1"/>
                </a:solidFill>
                <a:ea typeface="Calibri"/>
                <a:cs typeface="Calibri"/>
              </a:rPr>
              <a:t>Se till att skyddskommittén gör en arbetsmiljöplan. Bestäm vem som ansvarar för vad, när det ska vara klart samt hur och när det ska följas upp. </a:t>
            </a:r>
          </a:p>
          <a:p>
            <a:r>
              <a:rPr lang="sv-SE" sz="1400">
                <a:solidFill>
                  <a:schemeClr val="bg1"/>
                </a:solidFill>
                <a:ea typeface="Calibri"/>
                <a:cs typeface="Calibri"/>
              </a:rPr>
              <a:t>  </a:t>
            </a:r>
          </a:p>
          <a:p>
            <a:r>
              <a:rPr lang="sv-SE" sz="1600" b="1">
                <a:solidFill>
                  <a:schemeClr val="bg1"/>
                </a:solidFill>
                <a:ea typeface="Calibri"/>
                <a:cs typeface="Calibri"/>
              </a:rPr>
              <a:t>Gör dig känd på skolan</a:t>
            </a:r>
          </a:p>
          <a:p>
            <a:r>
              <a:rPr lang="sv-SE" sz="1400">
                <a:solidFill>
                  <a:schemeClr val="bg1"/>
                </a:solidFill>
                <a:ea typeface="Calibri"/>
                <a:cs typeface="Calibri"/>
              </a:rPr>
              <a:t>De elever du representerar behöver få veta vem du är och vad du gör som elevskyddsombud. </a:t>
            </a:r>
          </a:p>
          <a:p>
            <a:r>
              <a:rPr lang="sv-SE" sz="1400">
                <a:solidFill>
                  <a:schemeClr val="bg1"/>
                </a:solidFill>
                <a:ea typeface="Calibri"/>
                <a:cs typeface="Calibri"/>
              </a:rPr>
              <a:t>Du representerar eleverna - inte dig själv. Om elever på skolan ber dig föra fram förslag eller synpunkter ska du göra det även om du inte delar deras åsikt. </a:t>
            </a:r>
          </a:p>
        </p:txBody>
      </p:sp>
      <p:pic>
        <p:nvPicPr>
          <p:cNvPr id="8" name="Bildobjekt 7">
            <a:extLst>
              <a:ext uri="{FF2B5EF4-FFF2-40B4-BE49-F238E27FC236}">
                <a16:creationId xmlns:a16="http://schemas.microsoft.com/office/drawing/2014/main" id="{1F857004-3BCC-7CC6-7333-1023FE188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32410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DA4562E-ACD6-73E1-3E8A-63C7836A8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941" y="-108230"/>
            <a:ext cx="10681862" cy="7121241"/>
          </a:xfrm>
          <a:prstGeom prst="rect">
            <a:avLst/>
          </a:prstGeom>
          <a:ln>
            <a:noFill/>
          </a:ln>
        </p:spPr>
      </p:pic>
      <p:sp>
        <p:nvSpPr>
          <p:cNvPr id="3" name="Rektangel 2">
            <a:extLst>
              <a:ext uri="{FF2B5EF4-FFF2-40B4-BE49-F238E27FC236}">
                <a16:creationId xmlns:a16="http://schemas.microsoft.com/office/drawing/2014/main" id="{51F9103B-D0A8-5A6F-098F-4ADBDBA6A054}"/>
              </a:ext>
            </a:extLst>
          </p:cNvPr>
          <p:cNvSpPr/>
          <p:nvPr/>
        </p:nvSpPr>
        <p:spPr>
          <a:xfrm>
            <a:off x="-179882" y="-125226"/>
            <a:ext cx="5926111" cy="7108451"/>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C94A98D-EEA6-5D71-FA78-1CF5D984C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38" y="332462"/>
            <a:ext cx="6334392" cy="6179137"/>
          </a:xfrm>
          <a:prstGeom prst="rect">
            <a:avLst/>
          </a:prstGeom>
        </p:spPr>
      </p:pic>
      <p:sp>
        <p:nvSpPr>
          <p:cNvPr id="5" name="textruta 4">
            <a:extLst>
              <a:ext uri="{FF2B5EF4-FFF2-40B4-BE49-F238E27FC236}">
                <a16:creationId xmlns:a16="http://schemas.microsoft.com/office/drawing/2014/main" id="{9405FE49-C891-2B67-4D1E-3A2DDF671EFB}"/>
              </a:ext>
            </a:extLst>
          </p:cNvPr>
          <p:cNvSpPr txBox="1"/>
          <p:nvPr/>
        </p:nvSpPr>
        <p:spPr>
          <a:xfrm>
            <a:off x="1320095" y="2523961"/>
            <a:ext cx="5049078" cy="1754326"/>
          </a:xfrm>
          <a:prstGeom prst="rect">
            <a:avLst/>
          </a:prstGeom>
          <a:noFill/>
        </p:spPr>
        <p:txBody>
          <a:bodyPr wrap="square">
            <a:spAutoFit/>
          </a:bodyPr>
          <a:lstStyle/>
          <a:p>
            <a:r>
              <a:rPr lang="sv-SE" sz="1800" i="1">
                <a:latin typeface="Arial"/>
                <a:ea typeface="Segoe UI"/>
                <a:cs typeface="Segoe UI"/>
              </a:rPr>
              <a:t>"Från och med årskurs 7 i grundskolan och i gymnasieskolan har eleverna rätt att medverka i skolans arbetsmiljöarbete genom att utse elevskyddsombud. Elevskyddsombuden utses av alla elever, och representerar alla eleverna" </a:t>
            </a:r>
            <a:endParaRPr lang="sv-SE" sz="1800">
              <a:latin typeface="Arial"/>
              <a:ea typeface="Segoe UI"/>
              <a:cs typeface="Arial"/>
            </a:endParaRPr>
          </a:p>
          <a:p>
            <a:r>
              <a:rPr lang="sv-SE" sz="1800" b="1">
                <a:latin typeface="Arial"/>
                <a:ea typeface="Segoe UI"/>
                <a:cs typeface="Segoe UI"/>
              </a:rPr>
              <a:t>Arbetsmiljöverket </a:t>
            </a:r>
            <a:endParaRPr lang="sv-SE" sz="1800">
              <a:cs typeface="Arial"/>
            </a:endParaRPr>
          </a:p>
        </p:txBody>
      </p:sp>
    </p:spTree>
    <p:extLst>
      <p:ext uri="{BB962C8B-B14F-4D97-AF65-F5344CB8AC3E}">
        <p14:creationId xmlns:p14="http://schemas.microsoft.com/office/powerpoint/2010/main" val="14141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5881440" cy="1415772"/>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Bevara förtroenden</a:t>
            </a:r>
          </a:p>
          <a:p>
            <a:r>
              <a:rPr lang="sv-SE" sz="1400">
                <a:solidFill>
                  <a:schemeClr val="bg1"/>
                </a:solidFill>
                <a:ea typeface="Calibri"/>
                <a:cs typeface="Calibri"/>
              </a:rPr>
              <a:t>Om du får veta något i förtroende, sprid inte informationen till andra än dem som måste få veta, till exempel rektor eller elevhälsoteamet. </a:t>
            </a:r>
          </a:p>
          <a:p>
            <a:r>
              <a:rPr lang="sv-SE" sz="1400">
                <a:solidFill>
                  <a:schemeClr val="bg1"/>
                </a:solidFill>
                <a:ea typeface="Calibri"/>
                <a:cs typeface="Calibri"/>
              </a:rPr>
              <a:t>Respektera tystnadsplikten. Elevskyddsombuden ska inte vara med när sekretessbelagda saker behandlas, men om du ändå råkar höra något sådant har du tystnadsplikt. </a:t>
            </a:r>
          </a:p>
        </p:txBody>
      </p:sp>
      <p:pic>
        <p:nvPicPr>
          <p:cNvPr id="7" name="Bildobjekt 6">
            <a:extLst>
              <a:ext uri="{FF2B5EF4-FFF2-40B4-BE49-F238E27FC236}">
                <a16:creationId xmlns:a16="http://schemas.microsoft.com/office/drawing/2014/main" id="{7BA7267D-2383-B3B3-B7FA-D971229E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1363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a:extLst>
              <a:ext uri="{FF2B5EF4-FFF2-40B4-BE49-F238E27FC236}">
                <a16:creationId xmlns:a16="http://schemas.microsoft.com/office/drawing/2014/main" id="{94140CAB-2128-2FE2-9463-504750F604D5}"/>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F36A959-8174-4E08-B96F-CF13E6616D6A}"/>
              </a:ext>
            </a:extLst>
          </p:cNvPr>
          <p:cNvSpPr>
            <a:spLocks noGrp="1"/>
          </p:cNvSpPr>
          <p:nvPr>
            <p:ph type="title"/>
          </p:nvPr>
        </p:nvSpPr>
        <p:spPr>
          <a:xfrm>
            <a:off x="407988" y="404813"/>
            <a:ext cx="10298112" cy="736959"/>
          </a:xfrm>
        </p:spPr>
        <p:txBody>
          <a:bodyPr anchor="ctr">
            <a:normAutofit/>
          </a:bodyPr>
          <a:lstStyle/>
          <a:p>
            <a:r>
              <a:rPr lang="sv-SE" sz="2700" dirty="0">
                <a:solidFill>
                  <a:schemeClr val="bg1"/>
                </a:solidFill>
              </a:rPr>
              <a:t>Intyg Elevskyddsombudsutbildning</a:t>
            </a:r>
            <a:endParaRPr lang="sv-SE" dirty="0">
              <a:solidFill>
                <a:schemeClr val="bg1"/>
              </a:solidFill>
            </a:endParaRPr>
          </a:p>
        </p:txBody>
      </p:sp>
      <p:pic>
        <p:nvPicPr>
          <p:cNvPr id="4" name="Picture 4">
            <a:extLst>
              <a:ext uri="{FF2B5EF4-FFF2-40B4-BE49-F238E27FC236}">
                <a16:creationId xmlns:a16="http://schemas.microsoft.com/office/drawing/2014/main" id="{3B847F98-4A8E-84F5-4E3E-C941AE7F5AF0}"/>
              </a:ext>
            </a:extLst>
          </p:cNvPr>
          <p:cNvPicPr>
            <a:picLocks noChangeAspect="1"/>
          </p:cNvPicPr>
          <p:nvPr/>
        </p:nvPicPr>
        <p:blipFill>
          <a:blip r:embed="rId3"/>
          <a:stretch>
            <a:fillRect/>
          </a:stretch>
        </p:blipFill>
        <p:spPr>
          <a:xfrm>
            <a:off x="4562431" y="1339053"/>
            <a:ext cx="3331028" cy="4699862"/>
          </a:xfrm>
          <a:prstGeom prst="rect">
            <a:avLst/>
          </a:prstGeom>
          <a:noFill/>
        </p:spPr>
      </p:pic>
      <p:sp>
        <p:nvSpPr>
          <p:cNvPr id="3" name="textruta 2">
            <a:extLst>
              <a:ext uri="{FF2B5EF4-FFF2-40B4-BE49-F238E27FC236}">
                <a16:creationId xmlns:a16="http://schemas.microsoft.com/office/drawing/2014/main" id="{F723007D-24D8-4980-94F5-B0162015C9F6}"/>
              </a:ext>
            </a:extLst>
          </p:cNvPr>
          <p:cNvSpPr txBox="1"/>
          <p:nvPr/>
        </p:nvSpPr>
        <p:spPr>
          <a:xfrm>
            <a:off x="2257425" y="2143125"/>
            <a:ext cx="184731" cy="369332"/>
          </a:xfrm>
          <a:prstGeom prst="rect">
            <a:avLst/>
          </a:prstGeom>
          <a:noFill/>
        </p:spPr>
        <p:txBody>
          <a:bodyPr wrap="none" lIns="91440" tIns="45720" rIns="91440" bIns="45720" rtlCol="0" anchor="t">
            <a:spAutoFit/>
          </a:bodyPr>
          <a:lstStyle/>
          <a:p>
            <a:endParaRPr lang="sv-SE"/>
          </a:p>
        </p:txBody>
      </p:sp>
      <p:sp>
        <p:nvSpPr>
          <p:cNvPr id="6" name="Content Placeholder 5">
            <a:extLst>
              <a:ext uri="{FF2B5EF4-FFF2-40B4-BE49-F238E27FC236}">
                <a16:creationId xmlns:a16="http://schemas.microsoft.com/office/drawing/2014/main" id="{B1A27CCA-B331-53B9-C471-39644EDE5D62}"/>
              </a:ext>
            </a:extLst>
          </p:cNvPr>
          <p:cNvSpPr>
            <a:spLocks noGrp="1"/>
          </p:cNvSpPr>
          <p:nvPr>
            <p:ph sz="half" idx="1"/>
          </p:nvPr>
        </p:nvSpPr>
        <p:spPr>
          <a:xfrm>
            <a:off x="407988" y="1714643"/>
            <a:ext cx="3883622" cy="974879"/>
          </a:xfrm>
        </p:spPr>
        <p:txBody>
          <a:bodyPr vert="horz" lIns="0" tIns="0" rIns="0" bIns="0" rtlCol="0" anchor="t">
            <a:noAutofit/>
          </a:bodyPr>
          <a:lstStyle/>
          <a:p>
            <a:pPr marL="0" indent="0">
              <a:buNone/>
            </a:pPr>
            <a:r>
              <a:rPr lang="en-US" sz="1400" noProof="1">
                <a:solidFill>
                  <a:schemeClr val="bg1"/>
                </a:solidFill>
                <a:cs typeface="Arial" panose="020B0604020202020204"/>
              </a:rPr>
              <a:t>Elever som gått Elevskyddsombudsutbildningen får ett intyg på att de gått den. Detta intyg får de från den som håller utbildningen. </a:t>
            </a:r>
          </a:p>
          <a:p>
            <a:pPr marL="0" indent="0">
              <a:buNone/>
            </a:pPr>
            <a:endParaRPr lang="en-US" sz="1400" noProof="1">
              <a:solidFill>
                <a:schemeClr val="bg1"/>
              </a:solidFill>
              <a:cs typeface="Arial" panose="020B0604020202020204"/>
            </a:endParaRPr>
          </a:p>
          <a:p>
            <a:pPr marL="0" indent="0">
              <a:buNone/>
            </a:pPr>
            <a:endParaRPr lang="en-US" sz="1400" noProof="1">
              <a:solidFill>
                <a:schemeClr val="bg1"/>
              </a:solidFill>
              <a:cs typeface="Arial" panose="020B0604020202020204"/>
            </a:endParaRPr>
          </a:p>
        </p:txBody>
      </p:sp>
      <p:pic>
        <p:nvPicPr>
          <p:cNvPr id="7" name="Picture 7">
            <a:extLst>
              <a:ext uri="{FF2B5EF4-FFF2-40B4-BE49-F238E27FC236}">
                <a16:creationId xmlns:a16="http://schemas.microsoft.com/office/drawing/2014/main" id="{1F7C0CE9-3C8B-531E-0F15-D7F21D63D479}"/>
              </a:ext>
            </a:extLst>
          </p:cNvPr>
          <p:cNvPicPr>
            <a:picLocks noChangeAspect="1"/>
          </p:cNvPicPr>
          <p:nvPr/>
        </p:nvPicPr>
        <p:blipFill>
          <a:blip r:embed="rId4"/>
          <a:stretch>
            <a:fillRect/>
          </a:stretch>
        </p:blipFill>
        <p:spPr>
          <a:xfrm>
            <a:off x="7957457" y="1313573"/>
            <a:ext cx="3331028" cy="4731598"/>
          </a:xfrm>
          <a:prstGeom prst="rect">
            <a:avLst/>
          </a:prstGeom>
        </p:spPr>
      </p:pic>
      <p:pic>
        <p:nvPicPr>
          <p:cNvPr id="10" name="Bildobjekt 7">
            <a:extLst>
              <a:ext uri="{FF2B5EF4-FFF2-40B4-BE49-F238E27FC236}">
                <a16:creationId xmlns:a16="http://schemas.microsoft.com/office/drawing/2014/main" id="{575C71B7-6A9D-3A50-EA99-B42388041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0000">
            <a:off x="558167" y="4020598"/>
            <a:ext cx="2391739" cy="1740687"/>
          </a:xfrm>
          <a:prstGeom prst="rect">
            <a:avLst/>
          </a:prstGeom>
        </p:spPr>
      </p:pic>
    </p:spTree>
    <p:extLst>
      <p:ext uri="{BB962C8B-B14F-4D97-AF65-F5344CB8AC3E}">
        <p14:creationId xmlns:p14="http://schemas.microsoft.com/office/powerpoint/2010/main" val="89803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AF077F2-5136-D6BD-1AD2-E518C6C7AF9A}"/>
              </a:ext>
            </a:extLst>
          </p:cNvPr>
          <p:cNvSpPr>
            <a:spLocks noGrp="1"/>
          </p:cNvSpPr>
          <p:nvPr>
            <p:ph type="pic" sz="quarter" idx="10"/>
          </p:nvPr>
        </p:nvSpPr>
        <p:spPr/>
      </p:sp>
      <p:sp>
        <p:nvSpPr>
          <p:cNvPr id="3" name="Rektangel 2">
            <a:extLst>
              <a:ext uri="{FF2B5EF4-FFF2-40B4-BE49-F238E27FC236}">
                <a16:creationId xmlns:a16="http://schemas.microsoft.com/office/drawing/2014/main" id="{C49FE101-93AA-1720-52F1-03F4411BF3EE}"/>
              </a:ext>
            </a:extLst>
          </p:cNvPr>
          <p:cNvSpPr/>
          <p:nvPr/>
        </p:nvSpPr>
        <p:spPr>
          <a:xfrm>
            <a:off x="-121024" y="0"/>
            <a:ext cx="12313024" cy="6965576"/>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1C6C854F-19BB-0EB2-3AF7-E173A8A63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428" y="-2061844"/>
            <a:ext cx="15162823" cy="8701183"/>
          </a:xfrm>
          <a:prstGeom prst="rect">
            <a:avLst/>
          </a:prstGeom>
        </p:spPr>
      </p:pic>
      <p:sp>
        <p:nvSpPr>
          <p:cNvPr id="5" name="Rubrik 4">
            <a:extLst>
              <a:ext uri="{FF2B5EF4-FFF2-40B4-BE49-F238E27FC236}">
                <a16:creationId xmlns:a16="http://schemas.microsoft.com/office/drawing/2014/main" id="{3ECFE700-FE08-70FF-FB65-27E6463C6D75}"/>
              </a:ext>
            </a:extLst>
          </p:cNvPr>
          <p:cNvSpPr txBox="1">
            <a:spLocks/>
          </p:cNvSpPr>
          <p:nvPr/>
        </p:nvSpPr>
        <p:spPr>
          <a:xfrm>
            <a:off x="407988" y="404813"/>
            <a:ext cx="9170279"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a:solidFill>
                  <a:schemeClr val="tx1"/>
                </a:solidFill>
              </a:rPr>
              <a:t>Film – Vad gör ett elevskyddsombud?</a:t>
            </a:r>
          </a:p>
        </p:txBody>
      </p:sp>
      <p:sp>
        <p:nvSpPr>
          <p:cNvPr id="7" name="textruta 6">
            <a:extLst>
              <a:ext uri="{FF2B5EF4-FFF2-40B4-BE49-F238E27FC236}">
                <a16:creationId xmlns:a16="http://schemas.microsoft.com/office/drawing/2014/main" id="{888944C7-E3D4-A8B8-7FE5-86125BEBC43C}"/>
              </a:ext>
            </a:extLst>
          </p:cNvPr>
          <p:cNvSpPr txBox="1"/>
          <p:nvPr/>
        </p:nvSpPr>
        <p:spPr>
          <a:xfrm>
            <a:off x="428129" y="4273019"/>
            <a:ext cx="7549276" cy="369332"/>
          </a:xfrm>
          <a:prstGeom prst="rect">
            <a:avLst/>
          </a:prstGeom>
          <a:noFill/>
        </p:spPr>
        <p:txBody>
          <a:bodyPr wrap="square" lIns="91440" tIns="45720" rIns="91440" bIns="45720" rtlCol="0" anchor="t">
            <a:spAutoFit/>
          </a:bodyPr>
          <a:lstStyle/>
          <a:p>
            <a:r>
              <a:rPr lang="sv-SE">
                <a:solidFill>
                  <a:schemeClr val="tx1">
                    <a:lumMod val="95000"/>
                    <a:lumOff val="5000"/>
                  </a:schemeClr>
                </a:solidFill>
                <a:hlinkClick r:id="rId4">
                  <a:extLst>
                    <a:ext uri="{A12FA001-AC4F-418D-AE19-62706E023703}">
                      <ahyp:hlinkClr xmlns:ahyp="http://schemas.microsoft.com/office/drawing/2018/hyperlinkcolor" val="tx"/>
                    </a:ext>
                  </a:extLst>
                </a:hlinkClick>
              </a:rPr>
              <a:t>Uppdrag elevskyddsombud</a:t>
            </a:r>
            <a:endParaRPr lang="sv-SE">
              <a:solidFill>
                <a:schemeClr val="tx1">
                  <a:lumMod val="95000"/>
                  <a:lumOff val="5000"/>
                </a:schemeClr>
              </a:solidFill>
              <a:cs typeface="Arial"/>
              <a:hlinkClick r:id="rId4">
                <a:extLst>
                  <a:ext uri="{A12FA001-AC4F-418D-AE19-62706E023703}">
                    <ahyp:hlinkClr xmlns:ahyp="http://schemas.microsoft.com/office/drawing/2018/hyperlinkcolor" val="tx"/>
                  </a:ext>
                </a:extLst>
              </a:hlinkClick>
            </a:endParaRPr>
          </a:p>
        </p:txBody>
      </p:sp>
      <p:pic>
        <p:nvPicPr>
          <p:cNvPr id="6" name="Platshållare för innehåll 6">
            <a:hlinkClick r:id="rId4"/>
            <a:extLst>
              <a:ext uri="{FF2B5EF4-FFF2-40B4-BE49-F238E27FC236}">
                <a16:creationId xmlns:a16="http://schemas.microsoft.com/office/drawing/2014/main" id="{B7881862-136B-5085-9EA0-E8889ED43A3E}"/>
              </a:ext>
            </a:extLst>
          </p:cNvPr>
          <p:cNvPicPr>
            <a:picLocks noChangeAspect="1"/>
          </p:cNvPicPr>
          <p:nvPr/>
        </p:nvPicPr>
        <p:blipFill>
          <a:blip r:embed="rId5"/>
          <a:stretch>
            <a:fillRect/>
          </a:stretch>
        </p:blipFill>
        <p:spPr>
          <a:xfrm>
            <a:off x="478900" y="1766732"/>
            <a:ext cx="3865629" cy="2506287"/>
          </a:xfrm>
          <a:prstGeom prst="rect">
            <a:avLst/>
          </a:prstGeom>
        </p:spPr>
      </p:pic>
    </p:spTree>
    <p:extLst>
      <p:ext uri="{BB962C8B-B14F-4D97-AF65-F5344CB8AC3E}">
        <p14:creationId xmlns:p14="http://schemas.microsoft.com/office/powerpoint/2010/main" val="15262078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65DBBCD7-F3FE-652F-95A6-3919655E41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sp>
        <p:nvSpPr>
          <p:cNvPr id="3" name="Rektangel 2">
            <a:extLst>
              <a:ext uri="{FF2B5EF4-FFF2-40B4-BE49-F238E27FC236}">
                <a16:creationId xmlns:a16="http://schemas.microsoft.com/office/drawing/2014/main" id="{9A933AF6-38E5-88E6-9970-1AA3BFF392EC}"/>
              </a:ext>
            </a:extLst>
          </p:cNvPr>
          <p:cNvSpPr/>
          <p:nvPr/>
        </p:nvSpPr>
        <p:spPr>
          <a:xfrm>
            <a:off x="0" y="0"/>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CB69140-92DB-F2F7-7858-E92BD61BE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481" y="-2315772"/>
            <a:ext cx="21889248" cy="11867322"/>
          </a:xfrm>
          <a:prstGeom prst="rect">
            <a:avLst/>
          </a:prstGeom>
        </p:spPr>
      </p:pic>
      <p:sp>
        <p:nvSpPr>
          <p:cNvPr id="5" name="textruta 4">
            <a:extLst>
              <a:ext uri="{FF2B5EF4-FFF2-40B4-BE49-F238E27FC236}">
                <a16:creationId xmlns:a16="http://schemas.microsoft.com/office/drawing/2014/main" id="{3AF9A746-6D37-984C-0B2E-43EDE169B77F}"/>
              </a:ext>
            </a:extLst>
          </p:cNvPr>
          <p:cNvSpPr txBox="1"/>
          <p:nvPr/>
        </p:nvSpPr>
        <p:spPr>
          <a:xfrm>
            <a:off x="452579"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latin typeface="+mj-lt"/>
              </a:rPr>
              <a:t>Vad gör ett </a:t>
            </a:r>
          </a:p>
          <a:p>
            <a:pPr>
              <a:lnSpc>
                <a:spcPct val="90000"/>
              </a:lnSpc>
              <a:spcBef>
                <a:spcPct val="0"/>
              </a:spcBef>
              <a:spcAft>
                <a:spcPts val="600"/>
              </a:spcAft>
            </a:pPr>
            <a:r>
              <a:rPr lang="sv-SE" sz="3600">
                <a:latin typeface="+mj-lt"/>
              </a:rPr>
              <a:t>elevskyddsombud</a:t>
            </a:r>
          </a:p>
        </p:txBody>
      </p:sp>
      <p:sp>
        <p:nvSpPr>
          <p:cNvPr id="6" name="textruta 5">
            <a:extLst>
              <a:ext uri="{FF2B5EF4-FFF2-40B4-BE49-F238E27FC236}">
                <a16:creationId xmlns:a16="http://schemas.microsoft.com/office/drawing/2014/main" id="{6CEAAB74-2922-AD83-AD55-568B142EA21E}"/>
              </a:ext>
            </a:extLst>
          </p:cNvPr>
          <p:cNvSpPr txBox="1"/>
          <p:nvPr/>
        </p:nvSpPr>
        <p:spPr>
          <a:xfrm>
            <a:off x="450796" y="2244790"/>
            <a:ext cx="4900693" cy="1368131"/>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a:t>Från årskurs sju och uppåt </a:t>
            </a:r>
          </a:p>
          <a:p>
            <a:pPr marL="285750" indent="-285750">
              <a:lnSpc>
                <a:spcPct val="110000"/>
              </a:lnSpc>
              <a:spcBef>
                <a:spcPts val="600"/>
              </a:spcBef>
              <a:spcAft>
                <a:spcPts val="300"/>
              </a:spcAft>
              <a:buFont typeface="Arial"/>
              <a:buChar char="•"/>
            </a:pPr>
            <a:r>
              <a:rPr lang="sv-SE" sz="1400"/>
              <a:t>Representant</a:t>
            </a:r>
          </a:p>
          <a:p>
            <a:pPr marL="285750" indent="-285750">
              <a:lnSpc>
                <a:spcPct val="110000"/>
              </a:lnSpc>
              <a:spcBef>
                <a:spcPts val="600"/>
              </a:spcBef>
              <a:spcAft>
                <a:spcPts val="300"/>
              </a:spcAft>
              <a:buFont typeface="Arial"/>
              <a:buChar char="•"/>
            </a:pPr>
            <a:r>
              <a:rPr lang="sv-SE" sz="1400" noProof="1"/>
              <a:t>Arbetsmiljöronder</a:t>
            </a:r>
          </a:p>
          <a:p>
            <a:pPr marL="285750" indent="-285750">
              <a:lnSpc>
                <a:spcPct val="110000"/>
              </a:lnSpc>
              <a:spcBef>
                <a:spcPts val="600"/>
              </a:spcBef>
              <a:spcAft>
                <a:spcPts val="300"/>
              </a:spcAft>
              <a:buFont typeface="Arial"/>
              <a:buChar char="•"/>
            </a:pPr>
            <a:r>
              <a:rPr lang="sv-SE" sz="1400"/>
              <a:t>Samarbeta med övriga skyddsombud</a:t>
            </a:r>
          </a:p>
        </p:txBody>
      </p:sp>
      <p:pic>
        <p:nvPicPr>
          <p:cNvPr id="8" name="Bildobjekt 7">
            <a:extLst>
              <a:ext uri="{FF2B5EF4-FFF2-40B4-BE49-F238E27FC236}">
                <a16:creationId xmlns:a16="http://schemas.microsoft.com/office/drawing/2014/main" id="{0CD1FEB2-1F60-92BD-E6F8-9B661A76A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764" y="3731838"/>
            <a:ext cx="4120874" cy="4078391"/>
          </a:xfrm>
          <a:prstGeom prst="rect">
            <a:avLst/>
          </a:prstGeom>
        </p:spPr>
      </p:pic>
      <p:pic>
        <p:nvPicPr>
          <p:cNvPr id="12" name="Bildobjekt 11">
            <a:extLst>
              <a:ext uri="{FF2B5EF4-FFF2-40B4-BE49-F238E27FC236}">
                <a16:creationId xmlns:a16="http://schemas.microsoft.com/office/drawing/2014/main" id="{20B150A3-4B6D-A714-F493-BC9D49A9F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799" y="93511"/>
            <a:ext cx="3759200" cy="3759200"/>
          </a:xfrm>
          <a:prstGeom prst="rect">
            <a:avLst/>
          </a:prstGeom>
        </p:spPr>
      </p:pic>
    </p:spTree>
    <p:extLst>
      <p:ext uri="{BB962C8B-B14F-4D97-AF65-F5344CB8AC3E}">
        <p14:creationId xmlns:p14="http://schemas.microsoft.com/office/powerpoint/2010/main" val="89240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Vad ska du göra som </a:t>
            </a:r>
          </a:p>
          <a:p>
            <a:pPr>
              <a:lnSpc>
                <a:spcPct val="90000"/>
              </a:lnSpc>
              <a:spcBef>
                <a:spcPct val="0"/>
              </a:spcBef>
              <a:spcAft>
                <a:spcPts val="600"/>
              </a:spcAft>
            </a:pPr>
            <a:r>
              <a:rPr lang="sv-SE" sz="3600">
                <a:solidFill>
                  <a:schemeClr val="bg1"/>
                </a:solidFill>
                <a:latin typeface="+mj-lt"/>
              </a:rPr>
              <a:t>elevskyddsombud</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7047892" cy="2194512"/>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a:solidFill>
                  <a:schemeClr val="bg1"/>
                </a:solidFill>
              </a:rPr>
              <a:t>Ta reda på vad dina klasskompisar och andra elever tycker om sin arbetsmiljö. </a:t>
            </a:r>
          </a:p>
          <a:p>
            <a:pPr marL="285750" indent="-285750">
              <a:lnSpc>
                <a:spcPct val="110000"/>
              </a:lnSpc>
              <a:spcBef>
                <a:spcPts val="600"/>
              </a:spcBef>
              <a:spcAft>
                <a:spcPts val="300"/>
              </a:spcAft>
              <a:buFont typeface="Arial"/>
              <a:buChar char="•"/>
            </a:pPr>
            <a:r>
              <a:rPr lang="sv-SE" sz="1400">
                <a:solidFill>
                  <a:schemeClr val="bg1"/>
                </a:solidFill>
              </a:rPr>
              <a:t>Målet är att jobba för en bra arbetsmiljö på skolan tillsammans med skolledningen och skyddsombuden</a:t>
            </a:r>
            <a:endParaRPr lang="en-US" sz="1400">
              <a:solidFill>
                <a:schemeClr val="bg1"/>
              </a:solidFill>
            </a:endParaRPr>
          </a:p>
          <a:p>
            <a:pPr marL="285750" indent="-285750">
              <a:lnSpc>
                <a:spcPct val="110000"/>
              </a:lnSpc>
              <a:spcBef>
                <a:spcPts val="600"/>
              </a:spcBef>
              <a:spcAft>
                <a:spcPts val="300"/>
              </a:spcAft>
              <a:buFont typeface="Arial"/>
              <a:buChar char="•"/>
            </a:pPr>
            <a:r>
              <a:rPr lang="sv-SE" sz="1400">
                <a:solidFill>
                  <a:schemeClr val="bg1"/>
                </a:solidFill>
              </a:rPr>
              <a:t>För att nå målet behöver du samarbeta med eleverna på skolan, med skyddsombuden och med skolledningen. </a:t>
            </a:r>
            <a:endParaRPr lang="en-US" sz="1400">
              <a:solidFill>
                <a:schemeClr val="bg1"/>
              </a:solidFill>
            </a:endParaRPr>
          </a:p>
          <a:p>
            <a:pPr marL="285750" indent="-285750">
              <a:lnSpc>
                <a:spcPct val="110000"/>
              </a:lnSpc>
              <a:spcBef>
                <a:spcPts val="600"/>
              </a:spcBef>
              <a:spcAft>
                <a:spcPts val="300"/>
              </a:spcAft>
              <a:buFont typeface="Arial"/>
              <a:buChar char="•"/>
            </a:pPr>
            <a:r>
              <a:rPr lang="sv-SE" sz="1400">
                <a:solidFill>
                  <a:schemeClr val="bg1"/>
                </a:solidFill>
              </a:rPr>
              <a:t>Framför synpunkter på arbetsmiljön till skolledningen.</a:t>
            </a:r>
          </a:p>
          <a:p>
            <a:pPr marL="285750" indent="-285750">
              <a:lnSpc>
                <a:spcPct val="110000"/>
              </a:lnSpc>
              <a:spcBef>
                <a:spcPts val="600"/>
              </a:spcBef>
              <a:spcAft>
                <a:spcPts val="300"/>
              </a:spcAft>
              <a:buFont typeface="Arial"/>
              <a:buChar char="•"/>
            </a:pPr>
            <a:r>
              <a:rPr lang="sv-SE" sz="1400">
                <a:solidFill>
                  <a:schemeClr val="bg1"/>
                </a:solidFill>
              </a:rPr>
              <a:t>Delta i skolans </a:t>
            </a:r>
            <a:r>
              <a:rPr lang="sv-SE" sz="1400" noProof="1">
                <a:solidFill>
                  <a:schemeClr val="bg1"/>
                </a:solidFill>
              </a:rPr>
              <a:t>arbetsmiljöronder</a:t>
            </a:r>
            <a:r>
              <a:rPr lang="sv-SE" sz="1400">
                <a:solidFill>
                  <a:schemeClr val="bg1"/>
                </a:solidFill>
              </a:rPr>
              <a:t> och framför elevernas perspektiv och åsikter.</a:t>
            </a:r>
            <a:endParaRPr lang="en-US" sz="1400">
              <a:solidFill>
                <a:schemeClr val="bg1"/>
              </a:solidFill>
            </a:endParaRPr>
          </a:p>
        </p:txBody>
      </p:sp>
      <p:pic>
        <p:nvPicPr>
          <p:cNvPr id="6" name="Bildobjekt 5">
            <a:extLst>
              <a:ext uri="{FF2B5EF4-FFF2-40B4-BE49-F238E27FC236}">
                <a16:creationId xmlns:a16="http://schemas.microsoft.com/office/drawing/2014/main" id="{877DCC14-854D-63E1-D192-1EEE717D5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82076">
            <a:off x="-523026" y="4126520"/>
            <a:ext cx="14820169" cy="12607910"/>
          </a:xfrm>
          <a:prstGeom prst="rect">
            <a:avLst/>
          </a:prstGeom>
        </p:spPr>
      </p:pic>
      <p:pic>
        <p:nvPicPr>
          <p:cNvPr id="7" name="Bildobjekt 6">
            <a:extLst>
              <a:ext uri="{FF2B5EF4-FFF2-40B4-BE49-F238E27FC236}">
                <a16:creationId xmlns:a16="http://schemas.microsoft.com/office/drawing/2014/main" id="{7BA7267D-2383-B3B3-B7FA-D971229EB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2786">
            <a:off x="8518782" y="3073447"/>
            <a:ext cx="3408140" cy="2488735"/>
          </a:xfrm>
          <a:prstGeom prst="rect">
            <a:avLst/>
          </a:prstGeom>
        </p:spPr>
      </p:pic>
    </p:spTree>
    <p:extLst>
      <p:ext uri="{BB962C8B-B14F-4D97-AF65-F5344CB8AC3E}">
        <p14:creationId xmlns:p14="http://schemas.microsoft.com/office/powerpoint/2010/main" val="3949657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073E61C-B926-4DB1-1C79-EA93809B190B}"/>
              </a:ext>
            </a:extLst>
          </p:cNvPr>
          <p:cNvSpPr>
            <a:spLocks noGrp="1"/>
          </p:cNvSpPr>
          <p:nvPr>
            <p:ph type="pic" sz="quarter" idx="10"/>
          </p:nvPr>
        </p:nvSpPr>
        <p:spPr/>
      </p:sp>
      <p:sp>
        <p:nvSpPr>
          <p:cNvPr id="3" name="Rektangel 2">
            <a:extLst>
              <a:ext uri="{FF2B5EF4-FFF2-40B4-BE49-F238E27FC236}">
                <a16:creationId xmlns:a16="http://schemas.microsoft.com/office/drawing/2014/main" id="{BB45C43E-4F95-88EA-2D02-B0E3E9E16F7A}"/>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5096C65-5521-F8D4-99CB-4A97DB70E107}"/>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Vad ska du göra som </a:t>
            </a:r>
          </a:p>
          <a:p>
            <a:pPr>
              <a:lnSpc>
                <a:spcPct val="90000"/>
              </a:lnSpc>
              <a:spcBef>
                <a:spcPct val="0"/>
              </a:spcBef>
              <a:spcAft>
                <a:spcPts val="600"/>
              </a:spcAft>
            </a:pPr>
            <a:r>
              <a:rPr lang="sv-SE" sz="3600">
                <a:solidFill>
                  <a:schemeClr val="bg1"/>
                </a:solidFill>
                <a:latin typeface="+mj-lt"/>
              </a:rPr>
              <a:t>elevskyddsombud</a:t>
            </a:r>
          </a:p>
        </p:txBody>
      </p:sp>
      <p:sp>
        <p:nvSpPr>
          <p:cNvPr id="7" name="textruta 6">
            <a:extLst>
              <a:ext uri="{FF2B5EF4-FFF2-40B4-BE49-F238E27FC236}">
                <a16:creationId xmlns:a16="http://schemas.microsoft.com/office/drawing/2014/main" id="{B09EB4F9-4F92-942A-81C4-96D78B1E79F1}"/>
              </a:ext>
            </a:extLst>
          </p:cNvPr>
          <p:cNvSpPr txBox="1"/>
          <p:nvPr/>
        </p:nvSpPr>
        <p:spPr>
          <a:xfrm>
            <a:off x="1043796" y="2250850"/>
            <a:ext cx="5725972" cy="2650021"/>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dirty="0">
                <a:solidFill>
                  <a:schemeClr val="bg1"/>
                </a:solidFill>
              </a:rPr>
              <a:t>Ta del av anteckningar och protokoll från olika möten om arbetsmiljön, till exempel </a:t>
            </a:r>
            <a:r>
              <a:rPr lang="sv-SE" sz="1400" noProof="1">
                <a:solidFill>
                  <a:schemeClr val="bg1"/>
                </a:solidFill>
              </a:rPr>
              <a:t>arbetsmiljöronder</a:t>
            </a:r>
            <a:r>
              <a:rPr lang="sv-SE" sz="1400" dirty="0">
                <a:solidFill>
                  <a:schemeClr val="bg1"/>
                </a:solidFill>
              </a:rPr>
              <a:t>.</a:t>
            </a:r>
            <a:endParaRPr lang="en-US" sz="1400" dirty="0">
              <a:solidFill>
                <a:schemeClr val="bg1"/>
              </a:solidFill>
            </a:endParaRPr>
          </a:p>
          <a:p>
            <a:endParaRPr lang="sv-SE" dirty="0"/>
          </a:p>
          <a:p>
            <a:pPr marL="285750" indent="-285750">
              <a:buFont typeface="Arial" panose="020B0604020202020204" pitchFamily="34" charset="0"/>
              <a:buChar char="•"/>
            </a:pPr>
            <a:r>
              <a:rPr lang="sv-SE" sz="1400" dirty="0">
                <a:solidFill>
                  <a:schemeClr val="bg1"/>
                </a:solidFill>
              </a:rPr>
              <a:t>Känna till de planer och rutiner som skolan har i </a:t>
            </a:r>
            <a:br>
              <a:rPr lang="sv-SE" sz="1400" dirty="0">
                <a:solidFill>
                  <a:schemeClr val="bg1"/>
                </a:solidFill>
              </a:rPr>
            </a:br>
            <a:r>
              <a:rPr lang="sv-SE" sz="1400" dirty="0">
                <a:solidFill>
                  <a:schemeClr val="bg1"/>
                </a:solidFill>
              </a:rPr>
              <a:t>sitt systematiska arbetsmiljöarbete.</a:t>
            </a:r>
          </a:p>
          <a:p>
            <a:pPr marL="285750" indent="-285750">
              <a:buFont typeface="Arial" panose="020B0604020202020204" pitchFamily="34" charset="0"/>
              <a:buChar char="•"/>
            </a:pPr>
            <a:endParaRPr lang="sv-SE" sz="1400" dirty="0">
              <a:solidFill>
                <a:schemeClr val="bg1"/>
              </a:solidFill>
            </a:endParaRPr>
          </a:p>
          <a:p>
            <a:pPr marL="285750" indent="-285750">
              <a:lnSpc>
                <a:spcPct val="110000"/>
              </a:lnSpc>
              <a:spcBef>
                <a:spcPts val="600"/>
              </a:spcBef>
              <a:spcAft>
                <a:spcPts val="300"/>
              </a:spcAft>
              <a:buFont typeface="Arial"/>
              <a:buChar char="•"/>
            </a:pPr>
            <a:r>
              <a:rPr lang="sv-SE" sz="1400" dirty="0">
                <a:solidFill>
                  <a:schemeClr val="bg1"/>
                </a:solidFill>
              </a:rPr>
              <a:t>Delta i planering vid eventuell om- eller tillbyggnad av skolan.</a:t>
            </a:r>
          </a:p>
          <a:p>
            <a:pPr marL="285750" indent="-285750">
              <a:lnSpc>
                <a:spcPct val="110000"/>
              </a:lnSpc>
              <a:spcBef>
                <a:spcPts val="600"/>
              </a:spcBef>
              <a:spcAft>
                <a:spcPts val="300"/>
              </a:spcAft>
              <a:buFont typeface="Arial"/>
              <a:buChar char="•"/>
            </a:pPr>
            <a:r>
              <a:rPr lang="sv-SE" sz="1400" dirty="0">
                <a:solidFill>
                  <a:schemeClr val="bg1"/>
                </a:solidFill>
              </a:rPr>
              <a:t>Bevara förtroende – om du får veta något i förtroende, sprid inte informationen till andra än de som behöver veta till exempel rektor eller elevhälsoteam. Respektera tystnadsplikten. </a:t>
            </a:r>
            <a:endParaRPr lang="en-US" sz="1400" dirty="0">
              <a:solidFill>
                <a:schemeClr val="bg1"/>
              </a:solidFill>
            </a:endParaRPr>
          </a:p>
        </p:txBody>
      </p:sp>
      <p:pic>
        <p:nvPicPr>
          <p:cNvPr id="8" name="Bildobjekt 7">
            <a:extLst>
              <a:ext uri="{FF2B5EF4-FFF2-40B4-BE49-F238E27FC236}">
                <a16:creationId xmlns:a16="http://schemas.microsoft.com/office/drawing/2014/main" id="{75F9ABB4-83F7-D192-E3F5-20A8F9DA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82076">
            <a:off x="-493842" y="4126520"/>
            <a:ext cx="14820169" cy="12607910"/>
          </a:xfrm>
          <a:prstGeom prst="rect">
            <a:avLst/>
          </a:prstGeom>
        </p:spPr>
      </p:pic>
      <p:pic>
        <p:nvPicPr>
          <p:cNvPr id="5" name="Bildobjekt 4">
            <a:extLst>
              <a:ext uri="{FF2B5EF4-FFF2-40B4-BE49-F238E27FC236}">
                <a16:creationId xmlns:a16="http://schemas.microsoft.com/office/drawing/2014/main" id="{8B8D947C-DED3-0FAE-67CC-4521AD086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2786">
            <a:off x="8518782" y="3073447"/>
            <a:ext cx="3408140" cy="2488735"/>
          </a:xfrm>
          <a:prstGeom prst="rect">
            <a:avLst/>
          </a:prstGeom>
        </p:spPr>
      </p:pic>
    </p:spTree>
    <p:extLst>
      <p:ext uri="{BB962C8B-B14F-4D97-AF65-F5344CB8AC3E}">
        <p14:creationId xmlns:p14="http://schemas.microsoft.com/office/powerpoint/2010/main" val="23653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F6E648C-FEAE-E433-8CDE-A883A0DF4C63}"/>
              </a:ext>
            </a:extLst>
          </p:cNvPr>
          <p:cNvSpPr/>
          <p:nvPr/>
        </p:nvSpPr>
        <p:spPr>
          <a:xfrm>
            <a:off x="-82862" y="-188370"/>
            <a:ext cx="12357724" cy="7234740"/>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39" name="Bildobjekt 38">
            <a:extLst>
              <a:ext uri="{FF2B5EF4-FFF2-40B4-BE49-F238E27FC236}">
                <a16:creationId xmlns:a16="http://schemas.microsoft.com/office/drawing/2014/main" id="{9AB8678B-9565-9408-86B4-09E9133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69923">
            <a:off x="-10367097" y="3511452"/>
            <a:ext cx="25979590" cy="14908382"/>
          </a:xfrm>
          <a:prstGeom prst="rect">
            <a:avLst/>
          </a:prstGeom>
        </p:spPr>
      </p:pic>
      <p:sp>
        <p:nvSpPr>
          <p:cNvPr id="4" name="textruta 3">
            <a:extLst>
              <a:ext uri="{FF2B5EF4-FFF2-40B4-BE49-F238E27FC236}">
                <a16:creationId xmlns:a16="http://schemas.microsoft.com/office/drawing/2014/main" id="{F275B24A-B2CC-44B6-4C4B-63A02E33A376}"/>
              </a:ext>
            </a:extLst>
          </p:cNvPr>
          <p:cNvSpPr txBox="1"/>
          <p:nvPr/>
        </p:nvSpPr>
        <p:spPr>
          <a:xfrm>
            <a:off x="3286430" y="410005"/>
            <a:ext cx="8603189" cy="1520416"/>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solidFill>
                  <a:schemeClr val="bg1"/>
                </a:solidFill>
                <a:latin typeface="+mj-lt"/>
              </a:rPr>
              <a:t>Vad säger Arbetsmiljölagen </a:t>
            </a:r>
          </a:p>
          <a:p>
            <a:pPr>
              <a:lnSpc>
                <a:spcPct val="90000"/>
              </a:lnSpc>
              <a:spcBef>
                <a:spcPct val="0"/>
              </a:spcBef>
              <a:spcAft>
                <a:spcPts val="600"/>
              </a:spcAft>
            </a:pPr>
            <a:r>
              <a:rPr lang="sv-SE" sz="3600">
                <a:solidFill>
                  <a:schemeClr val="bg1"/>
                </a:solidFill>
                <a:latin typeface="+mj-lt"/>
              </a:rPr>
              <a:t>om elevskyddsombud?</a:t>
            </a:r>
          </a:p>
          <a:p>
            <a:endParaRPr lang="sv-SE" b="1">
              <a:cs typeface="Arial"/>
            </a:endParaRPr>
          </a:p>
        </p:txBody>
      </p:sp>
      <p:sp>
        <p:nvSpPr>
          <p:cNvPr id="6" name="textruta 5">
            <a:extLst>
              <a:ext uri="{FF2B5EF4-FFF2-40B4-BE49-F238E27FC236}">
                <a16:creationId xmlns:a16="http://schemas.microsoft.com/office/drawing/2014/main" id="{85ACC401-5424-27A2-A329-46D3EDF7F56C}"/>
              </a:ext>
            </a:extLst>
          </p:cNvPr>
          <p:cNvSpPr txBox="1"/>
          <p:nvPr/>
        </p:nvSpPr>
        <p:spPr>
          <a:xfrm>
            <a:off x="7758056" y="2225121"/>
            <a:ext cx="3388364" cy="2349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600"/>
              </a:spcBef>
              <a:spcAft>
                <a:spcPts val="300"/>
              </a:spcAft>
            </a:pPr>
            <a:r>
              <a:rPr lang="sv-SE" sz="1600" b="1">
                <a:solidFill>
                  <a:schemeClr val="bg1"/>
                </a:solidFill>
              </a:rPr>
              <a:t>Vad är arbetsmiljö?</a:t>
            </a:r>
          </a:p>
          <a:p>
            <a:pPr marL="285750" lvl="0" indent="-285750">
              <a:lnSpc>
                <a:spcPct val="110000"/>
              </a:lnSpc>
              <a:spcBef>
                <a:spcPts val="600"/>
              </a:spcBef>
              <a:spcAft>
                <a:spcPts val="300"/>
              </a:spcAft>
              <a:buFont typeface="Arial"/>
              <a:buChar char="•"/>
            </a:pPr>
            <a:r>
              <a:rPr lang="sv-SE" sz="1400">
                <a:solidFill>
                  <a:schemeClr val="bg1"/>
                </a:solidFill>
              </a:rPr>
              <a:t>Den fysiska miljön på en arbetsplats som till exempel på skolan. Exempel är luft, temperatur, lokaler och buller</a:t>
            </a:r>
            <a:r>
              <a:rPr lang="en-US" sz="1400">
                <a:solidFill>
                  <a:schemeClr val="bg1"/>
                </a:solidFill>
              </a:rPr>
              <a:t>.​</a:t>
            </a:r>
            <a:endParaRPr lang="sv-SE" sz="1400">
              <a:solidFill>
                <a:schemeClr val="bg1"/>
              </a:solidFill>
            </a:endParaRPr>
          </a:p>
          <a:p>
            <a:pPr marL="285750" lvl="0" indent="-285750">
              <a:lnSpc>
                <a:spcPct val="110000"/>
              </a:lnSpc>
              <a:spcBef>
                <a:spcPts val="600"/>
              </a:spcBef>
              <a:spcAft>
                <a:spcPts val="300"/>
              </a:spcAft>
              <a:buFont typeface="Arial"/>
              <a:buChar char="•"/>
            </a:pPr>
            <a:r>
              <a:rPr lang="sv-SE" sz="1400">
                <a:solidFill>
                  <a:schemeClr val="bg1"/>
                </a:solidFill>
              </a:rPr>
              <a:t>Den psykosociala arbetsmiljön är till exempel hur man trivs, trygghet, samarbete och relationer.</a:t>
            </a:r>
            <a:r>
              <a:rPr lang="en-US" sz="1400">
                <a:solidFill>
                  <a:schemeClr val="bg1"/>
                </a:solidFill>
              </a:rPr>
              <a:t>​</a:t>
            </a:r>
            <a:endParaRPr lang="sv-SE" sz="1400">
              <a:solidFill>
                <a:schemeClr val="bg1"/>
              </a:solidFill>
            </a:endParaRPr>
          </a:p>
          <a:p>
            <a:pPr marL="285750" lvl="0" indent="-285750">
              <a:lnSpc>
                <a:spcPct val="110000"/>
              </a:lnSpc>
              <a:spcBef>
                <a:spcPts val="600"/>
              </a:spcBef>
              <a:spcAft>
                <a:spcPts val="300"/>
              </a:spcAft>
              <a:buFont typeface="Arial"/>
              <a:buChar char="•"/>
            </a:pPr>
            <a:r>
              <a:rPr lang="sv-SE" sz="1400">
                <a:solidFill>
                  <a:schemeClr val="bg1"/>
                </a:solidFill>
              </a:rPr>
              <a:t> Kan du komma på fler exempel? </a:t>
            </a:r>
            <a:r>
              <a:rPr lang="en-US" sz="1400">
                <a:solidFill>
                  <a:schemeClr val="bg1"/>
                </a:solidFill>
              </a:rPr>
              <a:t>​​</a:t>
            </a:r>
            <a:endParaRPr lang="sv-SE" sz="1400">
              <a:solidFill>
                <a:schemeClr val="bg1"/>
              </a:solidFill>
            </a:endParaRPr>
          </a:p>
        </p:txBody>
      </p:sp>
      <p:sp>
        <p:nvSpPr>
          <p:cNvPr id="5" name="TextBox 6">
            <a:extLst>
              <a:ext uri="{FF2B5EF4-FFF2-40B4-BE49-F238E27FC236}">
                <a16:creationId xmlns:a16="http://schemas.microsoft.com/office/drawing/2014/main" id="{D91ADAA5-A7AA-8E03-BA6F-EE7DFF888A06}"/>
              </a:ext>
            </a:extLst>
          </p:cNvPr>
          <p:cNvSpPr txBox="1"/>
          <p:nvPr/>
        </p:nvSpPr>
        <p:spPr>
          <a:xfrm>
            <a:off x="3262249" y="2242497"/>
            <a:ext cx="3732109" cy="30623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0000"/>
              </a:lnSpc>
              <a:spcBef>
                <a:spcPts val="600"/>
              </a:spcBef>
              <a:spcAft>
                <a:spcPts val="300"/>
              </a:spcAft>
              <a:buFont typeface="Arial"/>
              <a:buChar char="•"/>
            </a:pPr>
            <a:r>
              <a:rPr lang="en-US" sz="1400" noProof="1">
                <a:solidFill>
                  <a:schemeClr val="bg1"/>
                </a:solidFill>
              </a:rPr>
              <a:t>Elevskyddsombuden utses av eleverna.​</a:t>
            </a:r>
          </a:p>
          <a:p>
            <a:pPr marL="285750" indent="-285750">
              <a:lnSpc>
                <a:spcPct val="110000"/>
              </a:lnSpc>
              <a:spcBef>
                <a:spcPts val="600"/>
              </a:spcBef>
              <a:spcAft>
                <a:spcPts val="300"/>
              </a:spcAft>
              <a:buFont typeface="Arial"/>
              <a:buChar char="•"/>
            </a:pPr>
            <a:r>
              <a:rPr lang="sv-SE" sz="1400" noProof="1">
                <a:solidFill>
                  <a:schemeClr val="bg1"/>
                </a:solidFill>
              </a:rPr>
              <a:t>Eleverna har rätt att utse två </a:t>
            </a:r>
            <a:br>
              <a:rPr lang="sv-SE" sz="1400" noProof="1">
                <a:solidFill>
                  <a:schemeClr val="bg1"/>
                </a:solidFill>
              </a:rPr>
            </a:br>
            <a:r>
              <a:rPr lang="sv-SE" sz="1400" noProof="1">
                <a:solidFill>
                  <a:schemeClr val="bg1"/>
                </a:solidFill>
              </a:rPr>
              <a:t>elevskyddsombud per årskurs </a:t>
            </a:r>
            <a:br>
              <a:rPr lang="sv-SE" sz="1400" noProof="1">
                <a:solidFill>
                  <a:schemeClr val="bg1"/>
                </a:solidFill>
              </a:rPr>
            </a:br>
            <a:r>
              <a:rPr lang="sv-SE" sz="1400" noProof="1">
                <a:solidFill>
                  <a:schemeClr val="bg1"/>
                </a:solidFill>
              </a:rPr>
              <a:t>på högstadiet.</a:t>
            </a:r>
            <a:endParaRPr lang="en-US" sz="1400" noProof="1">
              <a:solidFill>
                <a:schemeClr val="bg1"/>
              </a:solidFill>
            </a:endParaRPr>
          </a:p>
          <a:p>
            <a:pPr marL="285750" indent="-285750">
              <a:lnSpc>
                <a:spcPct val="110000"/>
              </a:lnSpc>
              <a:spcBef>
                <a:spcPts val="600"/>
              </a:spcBef>
              <a:spcAft>
                <a:spcPts val="300"/>
              </a:spcAft>
              <a:buFont typeface="Arial"/>
              <a:buChar char="•"/>
            </a:pPr>
            <a:r>
              <a:rPr lang="en-US" sz="1400" noProof="1">
                <a:solidFill>
                  <a:schemeClr val="bg1"/>
                </a:solidFill>
              </a:rPr>
              <a:t>Rektorn ska se till att elevskyddsombuden får den </a:t>
            </a:r>
            <a:br>
              <a:rPr lang="en-US" sz="1400" noProof="1">
                <a:solidFill>
                  <a:schemeClr val="bg1"/>
                </a:solidFill>
              </a:rPr>
            </a:br>
            <a:r>
              <a:rPr lang="en-US" sz="1400" noProof="1">
                <a:solidFill>
                  <a:schemeClr val="bg1"/>
                </a:solidFill>
              </a:rPr>
              <a:t>utbildning och den ledighet som </a:t>
            </a:r>
            <a:br>
              <a:rPr lang="en-US" sz="1400" noProof="1">
                <a:solidFill>
                  <a:schemeClr val="bg1"/>
                </a:solidFill>
              </a:rPr>
            </a:br>
            <a:r>
              <a:rPr lang="en-US" sz="1400" noProof="1">
                <a:solidFill>
                  <a:schemeClr val="bg1"/>
                </a:solidFill>
              </a:rPr>
              <a:t>behövs för uppdraget.</a:t>
            </a:r>
          </a:p>
          <a:p>
            <a:pPr marL="285750" indent="-285750">
              <a:lnSpc>
                <a:spcPct val="110000"/>
              </a:lnSpc>
              <a:spcBef>
                <a:spcPts val="600"/>
              </a:spcBef>
              <a:spcAft>
                <a:spcPts val="300"/>
              </a:spcAft>
              <a:buFont typeface="Arial"/>
              <a:buChar char="•"/>
            </a:pPr>
            <a:r>
              <a:rPr lang="en-US" sz="1400" noProof="1">
                <a:solidFill>
                  <a:schemeClr val="bg1"/>
                </a:solidFill>
              </a:rPr>
              <a:t>Elevskyddsombuden har rätt till den information som behövs för uppdraget.</a:t>
            </a:r>
            <a:r>
              <a:rPr lang="en-US" sz="1400">
                <a:solidFill>
                  <a:schemeClr val="bg1"/>
                </a:solidFill>
              </a:rPr>
              <a:t> </a:t>
            </a:r>
          </a:p>
          <a:p>
            <a:pPr marL="285750" indent="-285750">
              <a:buFont typeface="Arial"/>
              <a:buChar char="•"/>
            </a:pPr>
            <a:endParaRPr lang="en-US" sz="1400">
              <a:cs typeface="Arial"/>
            </a:endParaRPr>
          </a:p>
        </p:txBody>
      </p:sp>
      <p:pic>
        <p:nvPicPr>
          <p:cNvPr id="35" name="Bildobjekt 34">
            <a:extLst>
              <a:ext uri="{FF2B5EF4-FFF2-40B4-BE49-F238E27FC236}">
                <a16:creationId xmlns:a16="http://schemas.microsoft.com/office/drawing/2014/main" id="{92C2CFC6-7CCD-435F-8FF0-D0B5B0A9D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47" y="498019"/>
            <a:ext cx="4980141" cy="4980141"/>
          </a:xfrm>
          <a:prstGeom prst="rect">
            <a:avLst/>
          </a:prstGeom>
        </p:spPr>
      </p:pic>
    </p:spTree>
    <p:extLst>
      <p:ext uri="{BB962C8B-B14F-4D97-AF65-F5344CB8AC3E}">
        <p14:creationId xmlns:p14="http://schemas.microsoft.com/office/powerpoint/2010/main" val="373126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docProps/app.xml><?xml version="1.0" encoding="utf-8"?>
<Properties xmlns="http://schemas.openxmlformats.org/officeDocument/2006/extended-properties" xmlns:vt="http://schemas.openxmlformats.org/officeDocument/2006/docPropsVTypes">
  <Template/>
  <TotalTime>0</TotalTime>
  <Words>4002</Words>
  <Application>Microsoft Office PowerPoint</Application>
  <PresentationFormat>Bredbild</PresentationFormat>
  <Paragraphs>417</Paragraphs>
  <Slides>41</Slides>
  <Notes>33</Notes>
  <HiddenSlides>0</HiddenSlides>
  <MMClips>0</MMClips>
  <ScaleCrop>false</ScaleCrop>
  <HeadingPairs>
    <vt:vector size="6" baseType="variant">
      <vt:variant>
        <vt:lpstr>Använt teckensnitt</vt:lpstr>
      </vt:variant>
      <vt:variant>
        <vt:i4>4</vt:i4>
      </vt:variant>
      <vt:variant>
        <vt:lpstr>Tema</vt:lpstr>
      </vt:variant>
      <vt:variant>
        <vt:i4>9</vt:i4>
      </vt:variant>
      <vt:variant>
        <vt:lpstr>Bildrubriker</vt:lpstr>
      </vt:variant>
      <vt:variant>
        <vt:i4>41</vt:i4>
      </vt:variant>
    </vt:vector>
  </HeadingPairs>
  <TitlesOfParts>
    <vt:vector size="54"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Intyg Elevskyddsombudsutbildning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Fredrika Ideblad</cp:lastModifiedBy>
  <cp:revision>38</cp:revision>
  <dcterms:created xsi:type="dcterms:W3CDTF">2020-02-27T10:02:57Z</dcterms:created>
  <dcterms:modified xsi:type="dcterms:W3CDTF">2023-09-25T08:57:06Z</dcterms:modified>
</cp:coreProperties>
</file>