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 id="2147484529" r:id="rId12"/>
  </p:sldMasterIdLst>
  <p:notesMasterIdLst>
    <p:notesMasterId r:id="rId22"/>
  </p:notesMasterIdLst>
  <p:handoutMasterIdLst>
    <p:handoutMasterId r:id="rId23"/>
  </p:handoutMasterIdLst>
  <p:sldIdLst>
    <p:sldId id="434" r:id="rId13"/>
    <p:sldId id="500" r:id="rId14"/>
    <p:sldId id="432" r:id="rId15"/>
    <p:sldId id="422" r:id="rId16"/>
    <p:sldId id="342" r:id="rId17"/>
    <p:sldId id="344" r:id="rId18"/>
    <p:sldId id="495" r:id="rId19"/>
    <p:sldId id="498" r:id="rId20"/>
    <p:sldId id="49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ADD"/>
    <a:srgbClr val="BCD7DA"/>
    <a:srgbClr val="B5D3D7"/>
    <a:srgbClr val="A3C8CD"/>
    <a:srgbClr val="3F5564"/>
    <a:srgbClr val="0077BC"/>
    <a:srgbClr val="D53878"/>
    <a:srgbClr val="008391"/>
    <a:srgbClr val="FBF2B4"/>
    <a:srgbClr val="F0CD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8DE8A2-FEA6-438E-B243-F4DFD7BB412B}" v="20" dt="2023-08-18T07:12:11.76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1" autoAdjust="0"/>
    <p:restoredTop sz="76622" autoAdjust="0"/>
  </p:normalViewPr>
  <p:slideViewPr>
    <p:cSldViewPr snapToGrid="0">
      <p:cViewPr varScale="1">
        <p:scale>
          <a:sx n="51" d="100"/>
          <a:sy n="51" d="100"/>
        </p:scale>
        <p:origin x="1120" y="24"/>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72" d="100"/>
        <a:sy n="72" d="100"/>
      </p:scale>
      <p:origin x="0" y="0"/>
    </p:cViewPr>
  </p:sorter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2023-08-17</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2023-08-17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Arial"/>
              </a:rPr>
              <a:t>Upplägg som med fördel hålls med gruppledare ABC i skolområdet eller stadsområdet</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2023-08-17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a:p>
        </p:txBody>
      </p:sp>
    </p:spTree>
    <p:extLst>
      <p:ext uri="{BB962C8B-B14F-4D97-AF65-F5344CB8AC3E}">
        <p14:creationId xmlns:p14="http://schemas.microsoft.com/office/powerpoint/2010/main" val="170560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Dold bild, för information och tips i planeringen</a:t>
            </a:r>
          </a:p>
        </p:txBody>
      </p:sp>
      <p:sp>
        <p:nvSpPr>
          <p:cNvPr id="4" name="Platshållare för datum 3"/>
          <p:cNvSpPr>
            <a:spLocks noGrp="1"/>
          </p:cNvSpPr>
          <p:nvPr>
            <p:ph type="dt" idx="1"/>
          </p:nvPr>
        </p:nvSpPr>
        <p:spPr/>
        <p:txBody>
          <a:bodyPr/>
          <a:lstStyle/>
          <a:p>
            <a:fld id="{F995FFDC-F934-4037-B505-500B08CD3B8C}" type="datetime1">
              <a:rPr lang="sv-SE" smtClean="0"/>
              <a:t>2023-08-17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a:t>
            </a:fld>
            <a:endParaRPr lang="sv-SE"/>
          </a:p>
        </p:txBody>
      </p:sp>
    </p:spTree>
    <p:extLst>
      <p:ext uri="{BB962C8B-B14F-4D97-AF65-F5344CB8AC3E}">
        <p14:creationId xmlns:p14="http://schemas.microsoft.com/office/powerpoint/2010/main" val="225839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av er själva samt koppling till Alla Barn i Centrum.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algn="l"/>
            <a:r>
              <a:rPr lang="sv-SE" b="1" dirty="0"/>
              <a:t>Skydds- och riskfaktorer: </a:t>
            </a:r>
            <a:r>
              <a:rPr lang="sv-SE" b="0" dirty="0"/>
              <a:t>en god relationen</a:t>
            </a:r>
            <a:r>
              <a:rPr lang="sv-SE" b="0" baseline="0" dirty="0"/>
              <a:t> mellan förälder och barn har i forskning visat sig fungera som en viktig skyddsfaktor som främjar barns utveckling och skyddar mot påfrestningar. </a:t>
            </a:r>
            <a:r>
              <a:rPr lang="sv-SE" sz="1200" b="0" baseline="0" dirty="0"/>
              <a:t>Viktig att hjälpa b</a:t>
            </a:r>
            <a:r>
              <a:rPr lang="sv-SE" sz="1200" dirty="0"/>
              <a:t>arns positiva utveckling är </a:t>
            </a:r>
            <a:r>
              <a:rPr lang="sv-SE" sz="1200" i="1" dirty="0"/>
              <a:t>genom att </a:t>
            </a:r>
            <a:r>
              <a:rPr lang="sv-SE" sz="1200" dirty="0"/>
              <a:t>stärka relationen mellan föräldrar och barn</a:t>
            </a:r>
          </a:p>
          <a:p>
            <a:endParaRPr lang="sv-SE" dirty="0"/>
          </a:p>
          <a:p>
            <a:r>
              <a:rPr lang="sv-SE" dirty="0"/>
              <a:t>Trappan illustrerar vikten av att ta ett steg i taget och börja med att bygga fundamentet. Utan de första stegen är det svårt att minska konflikter och bråk.</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2023-08-17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a:t>
            </a:fld>
            <a:endParaRPr lang="sv-SE"/>
          </a:p>
        </p:txBody>
      </p:sp>
    </p:spTree>
    <p:extLst>
      <p:ext uri="{BB962C8B-B14F-4D97-AF65-F5344CB8AC3E}">
        <p14:creationId xmlns:p14="http://schemas.microsoft.com/office/powerpoint/2010/main" val="3922456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dirty="0"/>
              <a:t>Forskning:</a:t>
            </a:r>
            <a:r>
              <a:rPr lang="sv-SE" dirty="0"/>
              <a:t> Området</a:t>
            </a:r>
            <a:r>
              <a:rPr lang="sv-SE" baseline="0" dirty="0"/>
              <a:t> generellt föräldrastöd  och relationen mellan barn och föräldrar har genomsökts med fokus på att hitta komponenter med forskningsstöd. Detta arbete har gjorts tillsammans med </a:t>
            </a:r>
            <a:r>
              <a:rPr lang="sv-SE" sz="1200" dirty="0"/>
              <a:t>Karolinska Institutet. </a:t>
            </a: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a:t>Barnperspektivet</a:t>
            </a:r>
            <a:r>
              <a:rPr lang="sv-SE" baseline="0" dirty="0"/>
              <a:t> har varit viktigt och genomsyrar programmet. För det första har det varit helt avgörande att komponenter som förespråkas i ABC är sådana som har visat sig främja barns utveckling. För det andra har det varit viktigt att i formuleringar och innehåll sätta barnets bästa i främsta rummet.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a:p>
          <a:p>
            <a:pPr>
              <a:buNone/>
            </a:pPr>
            <a:r>
              <a:rPr lang="sv-SE" sz="1200" b="1" dirty="0"/>
              <a:t>Föräldrars behov</a:t>
            </a:r>
            <a:r>
              <a:rPr lang="sv-SE" sz="1200" dirty="0"/>
              <a:t>: Flera tusen</a:t>
            </a:r>
            <a:r>
              <a:rPr lang="sv-SE" sz="1200" baseline="0" dirty="0"/>
              <a:t> </a:t>
            </a:r>
            <a:r>
              <a:rPr lang="sv-SE" sz="1200" dirty="0"/>
              <a:t>telefonintervjuer har gjorts</a:t>
            </a:r>
            <a:r>
              <a:rPr lang="sv-SE" sz="1200" baseline="0" dirty="0"/>
              <a:t> med föräldrar. Det föräldrarna svarade att de önskade var</a:t>
            </a:r>
            <a:r>
              <a:rPr lang="sv-SE" sz="1200" dirty="0"/>
              <a:t>:</a:t>
            </a:r>
          </a:p>
          <a:p>
            <a:pPr>
              <a:buFont typeface="Arial" pitchFamily="34" charset="0"/>
              <a:buChar char="•"/>
            </a:pPr>
            <a:r>
              <a:rPr lang="sv-SE" sz="1050" baseline="0" dirty="0"/>
              <a:t>        </a:t>
            </a:r>
            <a:r>
              <a:rPr lang="sv-SE" sz="1200" dirty="0"/>
              <a:t>Utbyta erfarenhet med andra föräldrar</a:t>
            </a:r>
          </a:p>
          <a:p>
            <a:pPr marL="457200" indent="-457200">
              <a:buFontTx/>
              <a:buChar char="•"/>
            </a:pPr>
            <a:r>
              <a:rPr lang="sv-SE" sz="1200" dirty="0"/>
              <a:t>Stärka föräldrakompetensen</a:t>
            </a:r>
          </a:p>
          <a:p>
            <a:pPr marL="457200" indent="-457200">
              <a:buFontTx/>
              <a:buChar char="•"/>
            </a:pPr>
            <a:r>
              <a:rPr lang="sv-SE" sz="1200" dirty="0"/>
              <a:t>Få information &amp; kunskap</a:t>
            </a:r>
          </a:p>
          <a:p>
            <a:pPr marL="457200" indent="-457200">
              <a:buFontTx/>
              <a:buChar char="•"/>
            </a:pPr>
            <a:r>
              <a:rPr lang="sv-SE" sz="1200" dirty="0"/>
              <a:t>Socialt stöd</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2023-08-17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3456711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013325" y="3543300"/>
            <a:ext cx="17002125" cy="9564688"/>
          </a:xfrm>
        </p:spPr>
      </p:sp>
      <p:sp>
        <p:nvSpPr>
          <p:cNvPr id="3" name="Platshållare för anteckningar 2"/>
          <p:cNvSpPr>
            <a:spLocks noGrp="1"/>
          </p:cNvSpPr>
          <p:nvPr>
            <p:ph type="body" idx="1"/>
          </p:nvPr>
        </p:nvSpPr>
        <p:spPr/>
        <p:txBody>
          <a:bodyPr>
            <a:normAutofit/>
          </a:bodyPr>
          <a:lstStyle/>
          <a:p>
            <a:r>
              <a:rPr lang="sv-SE" dirty="0"/>
              <a:t>Föräldrafaktorerna</a:t>
            </a:r>
            <a:r>
              <a:rPr lang="sv-SE" baseline="0" dirty="0"/>
              <a:t> utgör grunden till hela ABC-materialet. Förklarar </a:t>
            </a:r>
            <a:r>
              <a:rPr lang="sv-SE" dirty="0"/>
              <a:t>hur barn lär sig av sina föräldrar.</a:t>
            </a:r>
          </a:p>
        </p:txBody>
      </p:sp>
      <p:sp>
        <p:nvSpPr>
          <p:cNvPr id="4" name="Platshållare för bildnummer 3"/>
          <p:cNvSpPr>
            <a:spLocks noGrp="1"/>
          </p:cNvSpPr>
          <p:nvPr>
            <p:ph type="sldNum" sz="quarter" idx="10"/>
          </p:nvPr>
        </p:nvSpPr>
        <p:spPr/>
        <p:txBody>
          <a:bodyPr/>
          <a:lstStyle/>
          <a:p>
            <a:fld id="{7BC1C438-3EE9-490E-96D7-7917980799CF}"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013325" y="3543300"/>
            <a:ext cx="17002125" cy="9564688"/>
          </a:xfrm>
        </p:spPr>
      </p:sp>
      <p:sp>
        <p:nvSpPr>
          <p:cNvPr id="3" name="Platshållare för anteckningar 2"/>
          <p:cNvSpPr>
            <a:spLocks noGrp="1"/>
          </p:cNvSpPr>
          <p:nvPr>
            <p:ph type="body" idx="1"/>
          </p:nvPr>
        </p:nvSpPr>
        <p:spPr/>
        <p:txBody>
          <a:bodyPr>
            <a:normAutofit/>
          </a:bodyPr>
          <a:lstStyle/>
          <a:p>
            <a:r>
              <a:rPr lang="sv-SE" dirty="0"/>
              <a:t>Fokus på det</a:t>
            </a:r>
            <a:r>
              <a:rPr lang="sv-SE" baseline="0" dirty="0"/>
              <a:t> som fungerar leder till Goda cirklar, med mer av det som fungerar och god stämning.</a:t>
            </a:r>
            <a:endParaRPr lang="sv-SE" dirty="0"/>
          </a:p>
          <a:p>
            <a:endParaRPr lang="sv-SE" dirty="0"/>
          </a:p>
          <a:p>
            <a:r>
              <a:rPr lang="sv-SE" dirty="0"/>
              <a:t>Dialog - När det fungerar,</a:t>
            </a:r>
            <a:r>
              <a:rPr lang="sv-SE" baseline="0" dirty="0"/>
              <a:t> hur gör jag då? Vad gör mitt barn? Vad gör vi (vilken aktivitet?).</a:t>
            </a:r>
            <a:endParaRPr lang="sv-SE" dirty="0"/>
          </a:p>
        </p:txBody>
      </p:sp>
      <p:sp>
        <p:nvSpPr>
          <p:cNvPr id="4" name="Platshållare för bildnummer 3"/>
          <p:cNvSpPr>
            <a:spLocks noGrp="1"/>
          </p:cNvSpPr>
          <p:nvPr>
            <p:ph type="sldNum" sz="quarter" idx="10"/>
          </p:nvPr>
        </p:nvSpPr>
        <p:spPr/>
        <p:txBody>
          <a:bodyPr/>
          <a:lstStyle/>
          <a:p>
            <a:fld id="{7BC1C438-3EE9-490E-96D7-7917980799CF}"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a:r>
              <a:rPr lang="sv-SE" sz="1800" dirty="0">
                <a:effectLst/>
                <a:latin typeface="Calibri" panose="020F0502020204030204" pitchFamily="34" charset="0"/>
                <a:ea typeface="Calibri" panose="020F0502020204030204" pitchFamily="34" charset="0"/>
              </a:rPr>
              <a:t>Fråga till gruppen att reflektera </a:t>
            </a:r>
            <a:r>
              <a:rPr lang="sv-SE" sz="1800">
                <a:effectLst/>
                <a:latin typeface="Calibri" panose="020F0502020204030204" pitchFamily="34" charset="0"/>
                <a:ea typeface="Calibri" panose="020F0502020204030204" pitchFamily="34" charset="0"/>
              </a:rPr>
              <a:t>kring hemma</a:t>
            </a:r>
          </a:p>
          <a:p>
            <a:pPr marL="457200"/>
            <a:r>
              <a:rPr lang="sv-SE" sz="1800">
                <a:effectLst/>
                <a:latin typeface="Calibri" panose="020F0502020204030204" pitchFamily="34" charset="0"/>
                <a:ea typeface="Calibri" panose="020F0502020204030204" pitchFamily="34" charset="0"/>
              </a:rPr>
              <a:t>Vad </a:t>
            </a:r>
            <a:r>
              <a:rPr lang="sv-SE" sz="1800" dirty="0">
                <a:effectLst/>
                <a:latin typeface="Calibri" panose="020F0502020204030204" pitchFamily="34" charset="0"/>
                <a:ea typeface="Calibri" panose="020F0502020204030204" pitchFamily="34" charset="0"/>
              </a:rPr>
              <a:t>gör jag redan idag som jag kan göra mer av för att få den beskrivningen?  Finns det något jag gör idag som jag kan göra mindre av, för att få den beskrivningen?</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2023-08-17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2723575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dirty="0"/>
              <a:t>Material:</a:t>
            </a:r>
            <a:r>
              <a:rPr lang="sv-SE" baseline="0" dirty="0"/>
              <a:t> Föräldrarna får ett material som delvis utformas gemensamt under träffarna och som de kan välja att arbeta vidare med hemma.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Som förälder ska man känna sig stärkt när</a:t>
            </a:r>
            <a:r>
              <a:rPr lang="sv-SE" baseline="0" dirty="0"/>
              <a:t> man går från ABC-träffarna. Inga pekpinnar.</a:t>
            </a:r>
            <a:endParaRPr lang="sv-SE" dirty="0"/>
          </a:p>
          <a:p>
            <a:endParaRPr lang="sv-SE" sz="1200" dirty="0"/>
          </a:p>
          <a:p>
            <a:r>
              <a:rPr lang="sv-SE" sz="1200" dirty="0"/>
              <a:t>Diskutera och utbyta erfarenheter med andra föräldrar</a:t>
            </a:r>
          </a:p>
          <a:p>
            <a:pPr marL="0" indent="0">
              <a:buNone/>
            </a:pPr>
            <a:endParaRPr lang="sv-SE" sz="1200" dirty="0"/>
          </a:p>
          <a:p>
            <a:r>
              <a:rPr lang="sv-SE" sz="1200" dirty="0"/>
              <a:t>Ta del av forskning om föräldraskap och barns utveckling</a:t>
            </a:r>
          </a:p>
          <a:p>
            <a:endParaRPr lang="sv-SE" sz="1200" dirty="0"/>
          </a:p>
          <a:p>
            <a:r>
              <a:rPr lang="sv-SE" sz="1200" dirty="0"/>
              <a:t>Verktyg för att bygga/bevara goda relationer och minska konflikter</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2023-08-17</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400671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20984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180546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950102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578064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559338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330564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163867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088262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1821410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386264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69039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2796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224257726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808827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39313353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3821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8B37F74-4D54-4959-9B50-5FEC06E374A8}" type="datetimeFigureOut">
              <a:rPr lang="sv-SE" smtClean="0"/>
              <a:pPr/>
              <a:t>2023-08-17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61DA879-439C-476B-9040-2E4FE7E9CC48}" type="slidenum">
              <a:rPr lang="sv-SE" smtClean="0"/>
              <a:pPr/>
              <a:t>‹#›</a:t>
            </a:fld>
            <a:endParaRPr lang="sv-SE"/>
          </a:p>
        </p:txBody>
      </p:sp>
    </p:spTree>
    <p:extLst>
      <p:ext uri="{BB962C8B-B14F-4D97-AF65-F5344CB8AC3E}">
        <p14:creationId xmlns:p14="http://schemas.microsoft.com/office/powerpoint/2010/main" val="49712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image" Target="../media/image1.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heme" Target="../theme/theme7.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image" Target="../media/image1.pn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theme" Target="../theme/theme9.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 id="2147484546" r:id="rId17"/>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65123871"/>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D29CF3B-5839-4242-AE80-9CB25117C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ruta 7">
            <a:extLst>
              <a:ext uri="{FF2B5EF4-FFF2-40B4-BE49-F238E27FC236}">
                <a16:creationId xmlns:a16="http://schemas.microsoft.com/office/drawing/2014/main" id="{293F466C-0F62-4B66-9DBC-310B487C9A13}"/>
              </a:ext>
            </a:extLst>
          </p:cNvPr>
          <p:cNvSpPr txBox="1"/>
          <p:nvPr/>
        </p:nvSpPr>
        <p:spPr>
          <a:xfrm>
            <a:off x="454089" y="719315"/>
            <a:ext cx="11286841" cy="3108543"/>
          </a:xfrm>
          <a:prstGeom prst="rect">
            <a:avLst/>
          </a:prstGeom>
          <a:solidFill>
            <a:schemeClr val="accent1">
              <a:alpha val="0"/>
            </a:schemeClr>
          </a:solidFill>
        </p:spPr>
        <p:txBody>
          <a:bodyPr wrap="square" lIns="91440" tIns="45720" rIns="91440" bIns="45720" rtlCol="0" anchor="t">
            <a:spAutoFit/>
          </a:bodyPr>
          <a:lstStyle/>
          <a:p>
            <a:r>
              <a:rPr lang="sv-SE" sz="4000" dirty="0">
                <a:solidFill>
                  <a:schemeClr val="bg1"/>
                </a:solidFill>
                <a:latin typeface="+mj-lt"/>
              </a:rPr>
              <a:t>Att vara förälder kan både vara </a:t>
            </a:r>
            <a:br>
              <a:rPr lang="sv-SE" sz="4000" dirty="0">
                <a:solidFill>
                  <a:schemeClr val="bg1"/>
                </a:solidFill>
                <a:latin typeface="+mj-lt"/>
              </a:rPr>
            </a:br>
            <a:r>
              <a:rPr lang="sv-SE" sz="4000" dirty="0">
                <a:solidFill>
                  <a:schemeClr val="bg1"/>
                </a:solidFill>
                <a:latin typeface="+mj-lt"/>
              </a:rPr>
              <a:t>glädje </a:t>
            </a:r>
            <a:r>
              <a:rPr lang="sv-SE" sz="4000" dirty="0">
                <a:solidFill>
                  <a:schemeClr val="bg1"/>
                </a:solidFill>
                <a:latin typeface="Arial Black"/>
              </a:rPr>
              <a:t>och utmaningar</a:t>
            </a:r>
            <a:br>
              <a:rPr lang="sv-SE" sz="3600" dirty="0">
                <a:solidFill>
                  <a:schemeClr val="bg1"/>
                </a:solidFill>
              </a:rPr>
            </a:br>
            <a:endParaRPr lang="sv-SE" sz="3600" dirty="0">
              <a:solidFill>
                <a:schemeClr val="bg1"/>
              </a:solidFill>
            </a:endParaRPr>
          </a:p>
          <a:p>
            <a:r>
              <a:rPr lang="sv-SE" sz="2000" dirty="0">
                <a:solidFill>
                  <a:schemeClr val="bg1"/>
                </a:solidFill>
              </a:rPr>
              <a:t>2023-00-00</a:t>
            </a:r>
            <a:br>
              <a:rPr lang="sv-SE" sz="2000" dirty="0">
                <a:solidFill>
                  <a:schemeClr val="bg1"/>
                </a:solidFill>
              </a:rPr>
            </a:br>
            <a:r>
              <a:rPr lang="sv-SE" sz="2000" dirty="0">
                <a:solidFill>
                  <a:schemeClr val="bg1"/>
                </a:solidFill>
              </a:rPr>
              <a:t>Föredragshållare</a:t>
            </a:r>
            <a:endParaRPr lang="sv-SE" sz="2000" dirty="0">
              <a:solidFill>
                <a:schemeClr val="bg1"/>
              </a:solidFill>
              <a:cs typeface="Arial"/>
            </a:endParaRPr>
          </a:p>
          <a:p>
            <a:endParaRPr lang="sv-SE" sz="4000" dirty="0">
              <a:solidFill>
                <a:schemeClr val="bg1"/>
              </a:solidFill>
              <a:latin typeface="+mj-lt"/>
            </a:endParaRPr>
          </a:p>
        </p:txBody>
      </p:sp>
      <p:pic>
        <p:nvPicPr>
          <p:cNvPr id="10" name="Bildobjekt 9">
            <a:extLst>
              <a:ext uri="{FF2B5EF4-FFF2-40B4-BE49-F238E27FC236}">
                <a16:creationId xmlns:a16="http://schemas.microsoft.com/office/drawing/2014/main" id="{123B48FD-DE05-E74B-BFA6-4D0053B3C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01648">
            <a:off x="507450" y="3918125"/>
            <a:ext cx="4878308" cy="3131753"/>
          </a:xfrm>
          <a:prstGeom prst="rect">
            <a:avLst/>
          </a:prstGeom>
        </p:spPr>
      </p:pic>
    </p:spTree>
    <p:extLst>
      <p:ext uri="{BB962C8B-B14F-4D97-AF65-F5344CB8AC3E}">
        <p14:creationId xmlns:p14="http://schemas.microsoft.com/office/powerpoint/2010/main" val="208064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latshållare för bild 3">
            <a:extLst>
              <a:ext uri="{FF2B5EF4-FFF2-40B4-BE49-F238E27FC236}">
                <a16:creationId xmlns:a16="http://schemas.microsoft.com/office/drawing/2014/main" id="{4F3EBAC6-9FA8-6046-9593-3CA315F65D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dirty="0"/>
              <a:t>Planeringstips till dig som lärare</a:t>
            </a: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sp>
        <p:nvSpPr>
          <p:cNvPr id="18" name="Platshållare för innehåll 17">
            <a:extLst>
              <a:ext uri="{FF2B5EF4-FFF2-40B4-BE49-F238E27FC236}">
                <a16:creationId xmlns:a16="http://schemas.microsoft.com/office/drawing/2014/main" id="{4A0092DC-7A21-564A-B5B9-7A2440F255B1}"/>
              </a:ext>
            </a:extLst>
          </p:cNvPr>
          <p:cNvSpPr>
            <a:spLocks noGrp="1"/>
          </p:cNvSpPr>
          <p:nvPr>
            <p:ph sz="half" idx="10"/>
          </p:nvPr>
        </p:nvSpPr>
        <p:spPr>
          <a:xfrm>
            <a:off x="417075" y="1415742"/>
            <a:ext cx="8050520" cy="4020555"/>
          </a:xfrm>
        </p:spPr>
        <p:txBody>
          <a:bodyPr vert="horz" lIns="0" tIns="0" rIns="0" bIns="0" rtlCol="0" anchor="t">
            <a:normAutofit/>
          </a:bodyPr>
          <a:lstStyle/>
          <a:p>
            <a:pPr marL="229870" indent="-229870"/>
            <a:r>
              <a:rPr lang="sv-SE" sz="2400" i="1" dirty="0">
                <a:cs typeface="Arial"/>
              </a:rPr>
              <a:t>Beräknad tid för temat är 30 minuter</a:t>
            </a:r>
          </a:p>
          <a:p>
            <a:pPr marL="229870" indent="-229870"/>
            <a:r>
              <a:rPr lang="sv-SE" sz="2400" i="1" dirty="0">
                <a:cs typeface="Arial"/>
              </a:rPr>
              <a:t>Ta hjälp av skolans kurator i planeringen av detta tema då det med primärt ska hållas av gruppledare inom ABC (Alla barn i centrum)</a:t>
            </a:r>
          </a:p>
          <a:p>
            <a:pPr marL="229870" indent="-229870"/>
            <a:r>
              <a:rPr lang="sv-SE" sz="2400" i="1" dirty="0">
                <a:cs typeface="Arial"/>
              </a:rPr>
              <a:t>Gruppledare för föräldraskapsprogrammet Alla barn i centrum (ABC) kan finnas på skolan och/eller annars i andra verksamheter i stadsområdet. </a:t>
            </a:r>
          </a:p>
          <a:p>
            <a:pPr marL="229870" indent="-229870"/>
            <a:r>
              <a:rPr lang="sv-SE" sz="2400" i="1" dirty="0">
                <a:cs typeface="Arial"/>
              </a:rPr>
              <a:t>Skolans kurator kan hjälpa dig att komma i kontakt med gruppledare för att boka att hålla detta tema. </a:t>
            </a:r>
          </a:p>
          <a:p>
            <a:pPr marL="0" indent="0">
              <a:buNone/>
            </a:pPr>
            <a:endParaRPr lang="sv-SE" i="1" dirty="0">
              <a:cs typeface="Arial"/>
            </a:endParaRPr>
          </a:p>
        </p:txBody>
      </p:sp>
      <p:pic>
        <p:nvPicPr>
          <p:cNvPr id="21" name="Platshållare för innehåll 16">
            <a:extLst>
              <a:ext uri="{FF2B5EF4-FFF2-40B4-BE49-F238E27FC236}">
                <a16:creationId xmlns:a16="http://schemas.microsoft.com/office/drawing/2014/main" id="{91A33FE8-8C48-514B-BA19-50FAAA49E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7539">
            <a:off x="7634310" y="4025614"/>
            <a:ext cx="4411081" cy="3093745"/>
          </a:xfrm>
          <a:prstGeom prst="rect">
            <a:avLst/>
          </a:prstGeom>
        </p:spPr>
      </p:pic>
      <p:pic>
        <p:nvPicPr>
          <p:cNvPr id="2" name="Picture 3" descr="\\ad.stockholm.se\cli-sd\cc2sd002\003871\Precens\Brottsprevention\KOMET\Föräldrastöd\Loggor\ABC Logo ...-filer\image001.jpg">
            <a:extLst>
              <a:ext uri="{FF2B5EF4-FFF2-40B4-BE49-F238E27FC236}">
                <a16:creationId xmlns:a16="http://schemas.microsoft.com/office/drawing/2014/main" id="{57B379ED-53C9-6C95-FA0E-B231BB4DB8BF}"/>
              </a:ext>
            </a:extLst>
          </p:cNvPr>
          <p:cNvPicPr>
            <a:picLocks noChangeAspect="1" noChangeArrowheads="1"/>
          </p:cNvPicPr>
          <p:nvPr/>
        </p:nvPicPr>
        <p:blipFill>
          <a:blip r:embed="rId5" cstate="print"/>
          <a:srcRect/>
          <a:stretch>
            <a:fillRect/>
          </a:stretch>
        </p:blipFill>
        <p:spPr bwMode="auto">
          <a:xfrm>
            <a:off x="9578267" y="1736728"/>
            <a:ext cx="2154235" cy="1546699"/>
          </a:xfrm>
          <a:prstGeom prst="rect">
            <a:avLst/>
          </a:prstGeom>
          <a:noFill/>
        </p:spPr>
      </p:pic>
    </p:spTree>
    <p:extLst>
      <p:ext uri="{BB962C8B-B14F-4D97-AF65-F5344CB8AC3E}">
        <p14:creationId xmlns:p14="http://schemas.microsoft.com/office/powerpoint/2010/main" val="80494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3">
            <a:extLst>
              <a:ext uri="{FF2B5EF4-FFF2-40B4-BE49-F238E27FC236}">
                <a16:creationId xmlns:a16="http://schemas.microsoft.com/office/drawing/2014/main" id="{AC3E7C69-B5AF-1843-9BD8-D8D7AB01B8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dirty="0" err="1"/>
              <a:t>Grundstegen</a:t>
            </a:r>
            <a:r>
              <a:rPr lang="sv-SE" dirty="0"/>
              <a:t> i föräldraskapet</a:t>
            </a: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pic>
        <p:nvPicPr>
          <p:cNvPr id="10" name="Bildobjekt 9">
            <a:extLst>
              <a:ext uri="{FF2B5EF4-FFF2-40B4-BE49-F238E27FC236}">
                <a16:creationId xmlns:a16="http://schemas.microsoft.com/office/drawing/2014/main" id="{8E0A3D9F-52E7-A14E-80DD-82BDADC57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7538">
            <a:off x="9607138" y="3944822"/>
            <a:ext cx="2115044" cy="3060795"/>
          </a:xfrm>
          <a:prstGeom prst="rect">
            <a:avLst/>
          </a:prstGeom>
        </p:spPr>
      </p:pic>
      <p:pic>
        <p:nvPicPr>
          <p:cNvPr id="2" name="Platshållare för innehåll 3" descr="Trappan komprimerad.jpg">
            <a:extLst>
              <a:ext uri="{FF2B5EF4-FFF2-40B4-BE49-F238E27FC236}">
                <a16:creationId xmlns:a16="http://schemas.microsoft.com/office/drawing/2014/main" id="{C3E5762F-A54C-82C2-E72E-4E338A8B6E64}"/>
              </a:ext>
            </a:extLst>
          </p:cNvPr>
          <p:cNvPicPr>
            <a:picLocks noGrp="1" noChangeAspect="1"/>
          </p:cNvPicPr>
          <p:nvPr>
            <p:ph sz="half" idx="10"/>
          </p:nvPr>
        </p:nvPicPr>
        <p:blipFill>
          <a:blip r:embed="rId5" cstate="print"/>
          <a:stretch>
            <a:fillRect/>
          </a:stretch>
        </p:blipFill>
        <p:spPr>
          <a:xfrm>
            <a:off x="2156070" y="1255595"/>
            <a:ext cx="6469375" cy="4346810"/>
          </a:xfrm>
        </p:spPr>
      </p:pic>
      <p:pic>
        <p:nvPicPr>
          <p:cNvPr id="3" name="Picture 3" descr="\\ad.stockholm.se\cli-sd\cc2sd002\003871\Precens\Brottsprevention\KOMET\Föräldrastöd\Loggor\ABC Logo ...-filer\image001.jpg">
            <a:extLst>
              <a:ext uri="{FF2B5EF4-FFF2-40B4-BE49-F238E27FC236}">
                <a16:creationId xmlns:a16="http://schemas.microsoft.com/office/drawing/2014/main" id="{7835804C-73B0-809D-D9DC-A4410EA71894}"/>
              </a:ext>
            </a:extLst>
          </p:cNvPr>
          <p:cNvPicPr>
            <a:picLocks noChangeAspect="1" noChangeArrowheads="1"/>
          </p:cNvPicPr>
          <p:nvPr/>
        </p:nvPicPr>
        <p:blipFill>
          <a:blip r:embed="rId6" cstate="print"/>
          <a:srcRect/>
          <a:stretch>
            <a:fillRect/>
          </a:stretch>
        </p:blipFill>
        <p:spPr bwMode="auto">
          <a:xfrm>
            <a:off x="407988" y="1546585"/>
            <a:ext cx="2154235" cy="1546699"/>
          </a:xfrm>
          <a:prstGeom prst="rect">
            <a:avLst/>
          </a:prstGeom>
          <a:noFill/>
        </p:spPr>
      </p:pic>
    </p:spTree>
    <p:extLst>
      <p:ext uri="{BB962C8B-B14F-4D97-AF65-F5344CB8AC3E}">
        <p14:creationId xmlns:p14="http://schemas.microsoft.com/office/powerpoint/2010/main" val="2798793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3">
            <a:extLst>
              <a:ext uri="{FF2B5EF4-FFF2-40B4-BE49-F238E27FC236}">
                <a16:creationId xmlns:a16="http://schemas.microsoft.com/office/drawing/2014/main" id="{4F3EBAC6-9FA8-6046-9593-3CA315F65D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dirty="0"/>
              <a:t>Utgångspunkter för ABC föräldraträffar</a:t>
            </a: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sp>
        <p:nvSpPr>
          <p:cNvPr id="18" name="Platshållare för innehåll 17">
            <a:extLst>
              <a:ext uri="{FF2B5EF4-FFF2-40B4-BE49-F238E27FC236}">
                <a16:creationId xmlns:a16="http://schemas.microsoft.com/office/drawing/2014/main" id="{4A0092DC-7A21-564A-B5B9-7A2440F255B1}"/>
              </a:ext>
            </a:extLst>
          </p:cNvPr>
          <p:cNvSpPr>
            <a:spLocks noGrp="1"/>
          </p:cNvSpPr>
          <p:nvPr>
            <p:ph sz="half" idx="10"/>
          </p:nvPr>
        </p:nvSpPr>
        <p:spPr/>
        <p:txBody>
          <a:bodyPr vert="horz" lIns="0" tIns="0" rIns="0" bIns="0" rtlCol="0" anchor="t">
            <a:normAutofit/>
          </a:bodyPr>
          <a:lstStyle/>
          <a:p>
            <a:pPr marL="229870" indent="-229870"/>
            <a:r>
              <a:rPr lang="sv-SE" sz="2400" dirty="0"/>
              <a:t>Forskning</a:t>
            </a:r>
            <a:endParaRPr lang="sv-SE" sz="2400" dirty="0">
              <a:cs typeface="Arial"/>
            </a:endParaRPr>
          </a:p>
          <a:p>
            <a:pPr marL="229870" indent="-229870"/>
            <a:endParaRPr lang="sv-SE" sz="2400" dirty="0">
              <a:cs typeface="Arial"/>
            </a:endParaRPr>
          </a:p>
          <a:p>
            <a:pPr marL="229870" indent="-229870"/>
            <a:r>
              <a:rPr lang="sv-SE" sz="2400" dirty="0"/>
              <a:t>Barnperspektivet</a:t>
            </a:r>
            <a:endParaRPr lang="sv-SE" sz="2400" dirty="0">
              <a:cs typeface="Arial"/>
            </a:endParaRPr>
          </a:p>
          <a:p>
            <a:pPr marL="229870" indent="-229870"/>
            <a:endParaRPr lang="sv-SE" sz="2400" dirty="0">
              <a:cs typeface="Arial"/>
            </a:endParaRPr>
          </a:p>
          <a:p>
            <a:pPr marL="229870" indent="-229870"/>
            <a:r>
              <a:rPr lang="sv-SE" sz="2400" dirty="0"/>
              <a:t>Föräldrars behov</a:t>
            </a:r>
            <a:endParaRPr lang="sv-SE" sz="2400" dirty="0">
              <a:cs typeface="Arial"/>
            </a:endParaRPr>
          </a:p>
          <a:p>
            <a:pPr marL="229870" indent="-229870"/>
            <a:endParaRPr lang="sv-SE" dirty="0">
              <a:cs typeface="Arial"/>
            </a:endParaRPr>
          </a:p>
        </p:txBody>
      </p:sp>
      <p:pic>
        <p:nvPicPr>
          <p:cNvPr id="21" name="Platshållare för innehåll 16">
            <a:extLst>
              <a:ext uri="{FF2B5EF4-FFF2-40B4-BE49-F238E27FC236}">
                <a16:creationId xmlns:a16="http://schemas.microsoft.com/office/drawing/2014/main" id="{91A33FE8-8C48-514B-BA19-50FAAA49E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7539">
            <a:off x="7634310" y="4025614"/>
            <a:ext cx="4411081" cy="3093745"/>
          </a:xfrm>
          <a:prstGeom prst="rect">
            <a:avLst/>
          </a:prstGeom>
        </p:spPr>
      </p:pic>
      <p:pic>
        <p:nvPicPr>
          <p:cNvPr id="2" name="Picture 3" descr="\\ad.stockholm.se\cli-sd\cc2sd002\003871\Precens\Brottsprevention\KOMET\Föräldrastöd\Loggor\ABC Logo ...-filer\image001.jpg">
            <a:extLst>
              <a:ext uri="{FF2B5EF4-FFF2-40B4-BE49-F238E27FC236}">
                <a16:creationId xmlns:a16="http://schemas.microsoft.com/office/drawing/2014/main" id="{57B379ED-53C9-6C95-FA0E-B231BB4DB8BF}"/>
              </a:ext>
            </a:extLst>
          </p:cNvPr>
          <p:cNvPicPr>
            <a:picLocks noChangeAspect="1" noChangeArrowheads="1"/>
          </p:cNvPicPr>
          <p:nvPr/>
        </p:nvPicPr>
        <p:blipFill>
          <a:blip r:embed="rId5" cstate="print"/>
          <a:srcRect/>
          <a:stretch>
            <a:fillRect/>
          </a:stretch>
        </p:blipFill>
        <p:spPr bwMode="auto">
          <a:xfrm>
            <a:off x="9578267" y="1736728"/>
            <a:ext cx="2154235" cy="1546699"/>
          </a:xfrm>
          <a:prstGeom prst="rect">
            <a:avLst/>
          </a:prstGeom>
          <a:noFill/>
        </p:spPr>
      </p:pic>
    </p:spTree>
    <p:extLst>
      <p:ext uri="{BB962C8B-B14F-4D97-AF65-F5344CB8AC3E}">
        <p14:creationId xmlns:p14="http://schemas.microsoft.com/office/powerpoint/2010/main" val="136365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Förebildsfaktorn komprimerad.jpg"/>
          <p:cNvPicPr>
            <a:picLocks noGrp="1" noChangeAspect="1"/>
          </p:cNvPicPr>
          <p:nvPr>
            <p:ph idx="1"/>
          </p:nvPr>
        </p:nvPicPr>
        <p:blipFill>
          <a:blip r:embed="rId3" cstate="print"/>
          <a:stretch>
            <a:fillRect/>
          </a:stretch>
        </p:blipFill>
        <p:spPr>
          <a:xfrm>
            <a:off x="1989488" y="1738510"/>
            <a:ext cx="3099816" cy="2084832"/>
          </a:xfrm>
        </p:spPr>
      </p:pic>
      <p:pic>
        <p:nvPicPr>
          <p:cNvPr id="5" name="Bildobjekt 4" descr="Uppmärksamhetsfaktorn Du kan bygga du komprimerad.jpg"/>
          <p:cNvPicPr>
            <a:picLocks noChangeAspect="1"/>
          </p:cNvPicPr>
          <p:nvPr/>
        </p:nvPicPr>
        <p:blipFill>
          <a:blip r:embed="rId4" cstate="print"/>
          <a:srcRect t="5014"/>
          <a:stretch>
            <a:fillRect/>
          </a:stretch>
        </p:blipFill>
        <p:spPr>
          <a:xfrm>
            <a:off x="7543037" y="1738510"/>
            <a:ext cx="3458439" cy="4092255"/>
          </a:xfrm>
          <a:prstGeom prst="rect">
            <a:avLst/>
          </a:prstGeom>
        </p:spPr>
      </p:pic>
      <p:sp>
        <p:nvSpPr>
          <p:cNvPr id="6" name="textruta 5"/>
          <p:cNvSpPr txBox="1"/>
          <p:nvPr/>
        </p:nvSpPr>
        <p:spPr>
          <a:xfrm>
            <a:off x="1984906" y="3997009"/>
            <a:ext cx="3765877" cy="830997"/>
          </a:xfrm>
          <a:prstGeom prst="rect">
            <a:avLst/>
          </a:prstGeom>
          <a:noFill/>
        </p:spPr>
        <p:txBody>
          <a:bodyPr wrap="square" lIns="91440" tIns="45720" rIns="91440" bIns="45720" rtlCol="0" anchor="t">
            <a:spAutoFit/>
          </a:bodyPr>
          <a:lstStyle/>
          <a:p>
            <a:r>
              <a:rPr lang="sv-SE" sz="2400" dirty="0"/>
              <a:t>Förebildsfaktorn –</a:t>
            </a:r>
            <a:br>
              <a:rPr lang="sv-SE" sz="2400" dirty="0"/>
            </a:br>
            <a:r>
              <a:rPr lang="sv-SE" sz="2400" dirty="0"/>
              <a:t>Ditt barn gör som du</a:t>
            </a:r>
            <a:endParaRPr lang="sv-SE" sz="2400"/>
          </a:p>
        </p:txBody>
      </p:sp>
      <p:sp>
        <p:nvSpPr>
          <p:cNvPr id="7" name="textruta 6"/>
          <p:cNvSpPr txBox="1"/>
          <p:nvPr/>
        </p:nvSpPr>
        <p:spPr>
          <a:xfrm>
            <a:off x="7395201" y="5242407"/>
            <a:ext cx="3982835" cy="1200329"/>
          </a:xfrm>
          <a:prstGeom prst="rect">
            <a:avLst/>
          </a:prstGeom>
          <a:noFill/>
        </p:spPr>
        <p:txBody>
          <a:bodyPr wrap="square" lIns="91440" tIns="45720" rIns="91440" bIns="45720" rtlCol="0" anchor="t">
            <a:spAutoFit/>
          </a:bodyPr>
          <a:lstStyle/>
          <a:p>
            <a:r>
              <a:rPr lang="sv-SE" sz="2400" dirty="0"/>
              <a:t>Uppmärksamhetsfaktorn – </a:t>
            </a:r>
            <a:endParaRPr lang="sv-SE" sz="2400" dirty="0">
              <a:cs typeface="Arial"/>
            </a:endParaRPr>
          </a:p>
          <a:p>
            <a:r>
              <a:rPr lang="sv-SE" sz="2400" dirty="0"/>
              <a:t>Ditt barn gör mer av det du uppmärksammar</a:t>
            </a:r>
            <a:endParaRPr lang="sv-SE" sz="2400" dirty="0">
              <a:cs typeface="Arial"/>
            </a:endParaRPr>
          </a:p>
        </p:txBody>
      </p:sp>
      <p:sp>
        <p:nvSpPr>
          <p:cNvPr id="8" name="Rubrik 7">
            <a:extLst>
              <a:ext uri="{FF2B5EF4-FFF2-40B4-BE49-F238E27FC236}">
                <a16:creationId xmlns:a16="http://schemas.microsoft.com/office/drawing/2014/main" id="{E23618C1-AC92-8D0C-F690-605E228B219F}"/>
              </a:ext>
            </a:extLst>
          </p:cNvPr>
          <p:cNvSpPr>
            <a:spLocks noGrp="1"/>
          </p:cNvSpPr>
          <p:nvPr>
            <p:ph type="title"/>
          </p:nvPr>
        </p:nvSpPr>
        <p:spPr/>
        <p:txBody>
          <a:bodyPr/>
          <a:lstStyle/>
          <a:p>
            <a:r>
              <a:rPr lang="sv-SE" dirty="0"/>
              <a:t>Föräldrafaktorer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a:buNone/>
            </a:pPr>
            <a:endParaRPr lang="sv-SE" dirty="0"/>
          </a:p>
          <a:p>
            <a:pPr>
              <a:buNone/>
            </a:pPr>
            <a:endParaRPr lang="sv-SE" dirty="0"/>
          </a:p>
          <a:p>
            <a:endParaRPr lang="sv-SE" dirty="0"/>
          </a:p>
        </p:txBody>
      </p:sp>
      <p:pic>
        <p:nvPicPr>
          <p:cNvPr id="4" name="Bildobjekt 3" descr="Fokus på det som fungerar koja komprimerad.jpg"/>
          <p:cNvPicPr>
            <a:picLocks noChangeAspect="1"/>
          </p:cNvPicPr>
          <p:nvPr/>
        </p:nvPicPr>
        <p:blipFill>
          <a:blip r:embed="rId3" cstate="print"/>
          <a:stretch>
            <a:fillRect/>
          </a:stretch>
        </p:blipFill>
        <p:spPr>
          <a:xfrm>
            <a:off x="599038" y="1465489"/>
            <a:ext cx="5179761" cy="4110874"/>
          </a:xfrm>
          <a:prstGeom prst="rect">
            <a:avLst/>
          </a:prstGeom>
        </p:spPr>
      </p:pic>
      <p:sp>
        <p:nvSpPr>
          <p:cNvPr id="6" name="Rubrik 5">
            <a:extLst>
              <a:ext uri="{FF2B5EF4-FFF2-40B4-BE49-F238E27FC236}">
                <a16:creationId xmlns:a16="http://schemas.microsoft.com/office/drawing/2014/main" id="{674251C4-0030-B36F-44B7-B87EED2AB6C7}"/>
              </a:ext>
            </a:extLst>
          </p:cNvPr>
          <p:cNvSpPr>
            <a:spLocks noGrp="1"/>
          </p:cNvSpPr>
          <p:nvPr>
            <p:ph type="title"/>
          </p:nvPr>
        </p:nvSpPr>
        <p:spPr/>
        <p:txBody>
          <a:bodyPr/>
          <a:lstStyle/>
          <a:p>
            <a:r>
              <a:rPr lang="sv-SE" dirty="0"/>
              <a:t>Fokus på det som fungerar...</a:t>
            </a:r>
          </a:p>
        </p:txBody>
      </p:sp>
      <p:sp>
        <p:nvSpPr>
          <p:cNvPr id="2" name="textruta 1">
            <a:extLst>
              <a:ext uri="{FF2B5EF4-FFF2-40B4-BE49-F238E27FC236}">
                <a16:creationId xmlns:a16="http://schemas.microsoft.com/office/drawing/2014/main" id="{F5AC661E-9F96-F758-9308-C5B3A47E5A48}"/>
              </a:ext>
            </a:extLst>
          </p:cNvPr>
          <p:cNvSpPr txBox="1"/>
          <p:nvPr/>
        </p:nvSpPr>
        <p:spPr>
          <a:xfrm>
            <a:off x="7738241" y="2417380"/>
            <a:ext cx="320565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u="sng" dirty="0">
                <a:cs typeface="Arial"/>
              </a:rPr>
              <a:t>Dialogfråga i gruppen:</a:t>
            </a:r>
            <a:endParaRPr lang="sv-SE" sz="2400" u="sng" dirty="0"/>
          </a:p>
          <a:p>
            <a:endParaRPr lang="sv-SE" dirty="0">
              <a:cs typeface="Arial"/>
            </a:endParaRPr>
          </a:p>
          <a:p>
            <a:pPr marL="342900" indent="-342900">
              <a:buFont typeface="Arial"/>
              <a:buChar char="•"/>
            </a:pPr>
            <a:r>
              <a:rPr lang="sv-SE" sz="2400" dirty="0">
                <a:cs typeface="Arial"/>
              </a:rPr>
              <a:t>När det fungerar, hur gör jag då? </a:t>
            </a:r>
          </a:p>
          <a:p>
            <a:pPr marL="342900" indent="-342900">
              <a:buFont typeface="Arial"/>
              <a:buChar char="•"/>
            </a:pPr>
            <a:r>
              <a:rPr lang="sv-SE" sz="2400" dirty="0">
                <a:cs typeface="Arial"/>
              </a:rPr>
              <a:t>Vad gör mitt barn? </a:t>
            </a:r>
            <a:endParaRPr lang="sv-SE">
              <a:cs typeface="Arial"/>
            </a:endParaRPr>
          </a:p>
          <a:p>
            <a:pPr marL="342900" indent="-342900">
              <a:buFont typeface="Arial"/>
              <a:buChar char="•"/>
            </a:pPr>
            <a:r>
              <a:rPr lang="sv-SE" sz="2400" dirty="0">
                <a:cs typeface="Arial"/>
              </a:rPr>
              <a:t>Vad gör vi? (vilken aktivitet?)</a:t>
            </a:r>
            <a:endParaRPr lang="sv-SE" dirty="0">
              <a:cs typeface="Arial"/>
            </a:endParaRPr>
          </a:p>
        </p:txBody>
      </p:sp>
      <p:sp>
        <p:nvSpPr>
          <p:cNvPr id="7" name="Rubrik 5">
            <a:extLst>
              <a:ext uri="{FF2B5EF4-FFF2-40B4-BE49-F238E27FC236}">
                <a16:creationId xmlns:a16="http://schemas.microsoft.com/office/drawing/2014/main" id="{28FACDD0-EC26-9B72-CA09-9FF8BC4D4F37}"/>
              </a:ext>
            </a:extLst>
          </p:cNvPr>
          <p:cNvSpPr txBox="1">
            <a:spLocks/>
          </p:cNvSpPr>
          <p:nvPr/>
        </p:nvSpPr>
        <p:spPr>
          <a:xfrm>
            <a:off x="4737350" y="5914789"/>
            <a:ext cx="7160175" cy="736959"/>
          </a:xfrm>
          <a:prstGeom prst="rect">
            <a:avLst/>
          </a:prstGeom>
        </p:spPr>
        <p:txBody>
          <a:bodyPr vert="horz" lIns="0" tIns="45720" rIns="0" bIns="45720" rtlCol="0" anchor="ctr">
            <a:normAutofit fontScale="92500"/>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r>
              <a:rPr lang="sv-SE" dirty="0"/>
              <a:t>… leder till mer av det som fungerar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2E7FC80-C6D3-012B-9DFF-3102331FCE9C}"/>
              </a:ext>
            </a:extLst>
          </p:cNvPr>
          <p:cNvSpPr>
            <a:spLocks noGrp="1"/>
          </p:cNvSpPr>
          <p:nvPr>
            <p:ph sz="half" idx="1"/>
          </p:nvPr>
        </p:nvSpPr>
        <p:spPr>
          <a:xfrm>
            <a:off x="407988" y="1736729"/>
            <a:ext cx="5400000" cy="4176710"/>
          </a:xfrm>
        </p:spPr>
        <p:txBody>
          <a:bodyPr vert="horz" lIns="0" tIns="0" rIns="0" bIns="0" rtlCol="0" anchor="t">
            <a:normAutofit/>
          </a:bodyPr>
          <a:lstStyle/>
          <a:p>
            <a:pPr marL="0" indent="0" algn="ctr">
              <a:buNone/>
            </a:pPr>
            <a:endParaRPr lang="sv-SE" sz="3600" dirty="0">
              <a:latin typeface="Arial"/>
              <a:cs typeface="Arial"/>
            </a:endParaRPr>
          </a:p>
          <a:p>
            <a:pPr marL="0" indent="0" algn="ctr">
              <a:buNone/>
            </a:pPr>
            <a:r>
              <a:rPr lang="sv-SE" sz="3600" dirty="0">
                <a:latin typeface="Arial"/>
                <a:cs typeface="Arial"/>
              </a:rPr>
              <a:t>Hur vill jag att mitt barn ska beskriva mig som förälder om 20 år?</a:t>
            </a:r>
            <a:endParaRPr lang="en-US" sz="3600">
              <a:latin typeface="Arial"/>
              <a:cs typeface="Arial"/>
            </a:endParaRPr>
          </a:p>
        </p:txBody>
      </p:sp>
      <p:pic>
        <p:nvPicPr>
          <p:cNvPr id="6" name="Platshållare för innehåll 5">
            <a:extLst>
              <a:ext uri="{FF2B5EF4-FFF2-40B4-BE49-F238E27FC236}">
                <a16:creationId xmlns:a16="http://schemas.microsoft.com/office/drawing/2014/main" id="{C0175214-3F6B-4374-9928-968277118E8B}"/>
              </a:ext>
            </a:extLst>
          </p:cNvPr>
          <p:cNvPicPr>
            <a:picLocks noGrp="1" noChangeAspect="1"/>
          </p:cNvPicPr>
          <p:nvPr>
            <p:ph sz="half" idx="2"/>
          </p:nvPr>
        </p:nvPicPr>
        <p:blipFill>
          <a:blip r:embed="rId3"/>
          <a:stretch>
            <a:fillRect/>
          </a:stretch>
        </p:blipFill>
        <p:spPr>
          <a:xfrm>
            <a:off x="6444235" y="1736725"/>
            <a:ext cx="5269355" cy="4176713"/>
          </a:xfrm>
          <a:noFill/>
        </p:spPr>
      </p:pic>
      <p:sp>
        <p:nvSpPr>
          <p:cNvPr id="3" name="Rubrik 5">
            <a:extLst>
              <a:ext uri="{FF2B5EF4-FFF2-40B4-BE49-F238E27FC236}">
                <a16:creationId xmlns:a16="http://schemas.microsoft.com/office/drawing/2014/main" id="{F8BC4978-D53E-9A99-21E0-5008FC057F57}"/>
              </a:ext>
            </a:extLst>
          </p:cNvPr>
          <p:cNvSpPr>
            <a:spLocks noGrp="1"/>
          </p:cNvSpPr>
          <p:nvPr>
            <p:ph type="title"/>
          </p:nvPr>
        </p:nvSpPr>
        <p:spPr>
          <a:xfrm>
            <a:off x="407988" y="404813"/>
            <a:ext cx="9170279" cy="736959"/>
          </a:xfrm>
        </p:spPr>
        <p:txBody>
          <a:bodyPr/>
          <a:lstStyle/>
          <a:p>
            <a:r>
              <a:rPr lang="sv-SE" dirty="0"/>
              <a:t>Reflektion att ta med hem: </a:t>
            </a:r>
          </a:p>
        </p:txBody>
      </p:sp>
    </p:spTree>
    <p:extLst>
      <p:ext uri="{BB962C8B-B14F-4D97-AF65-F5344CB8AC3E}">
        <p14:creationId xmlns:p14="http://schemas.microsoft.com/office/powerpoint/2010/main" val="4032397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3">
            <a:extLst>
              <a:ext uri="{FF2B5EF4-FFF2-40B4-BE49-F238E27FC236}">
                <a16:creationId xmlns:a16="http://schemas.microsoft.com/office/drawing/2014/main" id="{AC3E7C69-B5AF-1843-9BD8-D8D7AB01B8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normAutofit fontScale="90000"/>
          </a:bodyPr>
          <a:lstStyle/>
          <a:p>
            <a:r>
              <a:rPr lang="sv-SE" dirty="0"/>
              <a:t>Få verktyg för att bygga relationer och minska konflikter med ABC föräldraträffar</a:t>
            </a:r>
          </a:p>
        </p:txBody>
      </p:sp>
      <p:sp>
        <p:nvSpPr>
          <p:cNvPr id="7" name="Platshållare för innehåll 6">
            <a:extLst>
              <a:ext uri="{FF2B5EF4-FFF2-40B4-BE49-F238E27FC236}">
                <a16:creationId xmlns:a16="http://schemas.microsoft.com/office/drawing/2014/main" id="{00382BCE-E218-49FF-9C35-8AF8EFF762DD}"/>
              </a:ext>
            </a:extLst>
          </p:cNvPr>
          <p:cNvSpPr>
            <a:spLocks noGrp="1"/>
          </p:cNvSpPr>
          <p:nvPr>
            <p:ph sz="half" idx="10"/>
          </p:nvPr>
        </p:nvSpPr>
        <p:spPr>
          <a:xfrm>
            <a:off x="653559" y="1710453"/>
            <a:ext cx="8372199" cy="4220904"/>
          </a:xfrm>
        </p:spPr>
        <p:txBody>
          <a:bodyPr vert="horz" lIns="0" tIns="0" rIns="0" bIns="0" rtlCol="0" anchor="t">
            <a:normAutofit/>
          </a:bodyPr>
          <a:lstStyle/>
          <a:p>
            <a:pPr marL="229870" indent="-229870"/>
            <a:r>
              <a:rPr lang="sv-SE" sz="2400" dirty="0"/>
              <a:t>4 föräldraträffar à 2,5 timme</a:t>
            </a:r>
            <a:endParaRPr lang="sv-SE" sz="2400" dirty="0">
              <a:cs typeface="Arial"/>
            </a:endParaRPr>
          </a:p>
          <a:p>
            <a:pPr marL="229870" indent="-229870"/>
            <a:r>
              <a:rPr lang="sv-SE" sz="2400" dirty="0"/>
              <a:t>1 återträff</a:t>
            </a:r>
            <a:endParaRPr lang="sv-SE" sz="2400" dirty="0">
              <a:cs typeface="Arial"/>
            </a:endParaRPr>
          </a:p>
          <a:p>
            <a:pPr marL="229870" indent="-229870"/>
            <a:r>
              <a:rPr lang="sv-SE" sz="2400" dirty="0"/>
              <a:t>Diskussioner, filmexempel och tips att pröva hemma </a:t>
            </a:r>
            <a:endParaRPr lang="sv-SE" sz="2400" dirty="0">
              <a:cs typeface="Arial"/>
            </a:endParaRPr>
          </a:p>
          <a:p>
            <a:pPr marL="229870" indent="-229870"/>
            <a:endParaRPr lang="sv-SE" sz="2400" dirty="0">
              <a:cs typeface="Arial"/>
            </a:endParaRPr>
          </a:p>
          <a:p>
            <a:pPr marL="229870" indent="-229870"/>
            <a:r>
              <a:rPr lang="sv-SE" sz="2400" dirty="0"/>
              <a:t>Upp till 10 föräldrar/grupp</a:t>
            </a:r>
            <a:endParaRPr lang="sv-SE" sz="2400" dirty="0">
              <a:cs typeface="Arial"/>
            </a:endParaRPr>
          </a:p>
          <a:p>
            <a:pPr marL="229870" indent="-229870"/>
            <a:r>
              <a:rPr lang="sv-SE" sz="2400" dirty="0"/>
              <a:t>Riktar sig till ALLA föräldrar med barn i åldrarna 3-12 år.</a:t>
            </a:r>
            <a:endParaRPr lang="sv-SE" sz="2400" dirty="0">
              <a:cs typeface="Arial"/>
            </a:endParaRPr>
          </a:p>
          <a:p>
            <a:pPr marL="229870" indent="-229870"/>
            <a:endParaRPr lang="sv-SE" dirty="0">
              <a:cs typeface="Arial"/>
            </a:endParaRP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pic>
        <p:nvPicPr>
          <p:cNvPr id="10" name="Bildobjekt 9">
            <a:extLst>
              <a:ext uri="{FF2B5EF4-FFF2-40B4-BE49-F238E27FC236}">
                <a16:creationId xmlns:a16="http://schemas.microsoft.com/office/drawing/2014/main" id="{8E0A3D9F-52E7-A14E-80DD-82BDADC575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67538">
            <a:off x="9607138" y="3944822"/>
            <a:ext cx="2115044" cy="3060795"/>
          </a:xfrm>
          <a:prstGeom prst="rect">
            <a:avLst/>
          </a:prstGeom>
        </p:spPr>
      </p:pic>
    </p:spTree>
    <p:extLst>
      <p:ext uri="{BB962C8B-B14F-4D97-AF65-F5344CB8AC3E}">
        <p14:creationId xmlns:p14="http://schemas.microsoft.com/office/powerpoint/2010/main" val="51277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3">
            <a:extLst>
              <a:ext uri="{FF2B5EF4-FFF2-40B4-BE49-F238E27FC236}">
                <a16:creationId xmlns:a16="http://schemas.microsoft.com/office/drawing/2014/main" id="{4F3EBAC6-9FA8-6046-9593-3CA315F65D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p:txBody>
          <a:bodyPr/>
          <a:lstStyle/>
          <a:p>
            <a:r>
              <a:rPr lang="sv-SE" dirty="0"/>
              <a:t>Hitta rätt på goteborg.se/</a:t>
            </a:r>
            <a:r>
              <a:rPr lang="sv-SE" dirty="0" err="1"/>
              <a:t>foraldrastod</a:t>
            </a:r>
            <a:endParaRPr lang="sv-SE" dirty="0"/>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a:p>
        </p:txBody>
      </p:sp>
      <p:sp>
        <p:nvSpPr>
          <p:cNvPr id="18" name="Platshållare för innehåll 17">
            <a:extLst>
              <a:ext uri="{FF2B5EF4-FFF2-40B4-BE49-F238E27FC236}">
                <a16:creationId xmlns:a16="http://schemas.microsoft.com/office/drawing/2014/main" id="{4A0092DC-7A21-564A-B5B9-7A2440F255B1}"/>
              </a:ext>
            </a:extLst>
          </p:cNvPr>
          <p:cNvSpPr>
            <a:spLocks noGrp="1"/>
          </p:cNvSpPr>
          <p:nvPr>
            <p:ph sz="half" idx="10"/>
          </p:nvPr>
        </p:nvSpPr>
        <p:spPr>
          <a:xfrm>
            <a:off x="407988" y="1828800"/>
            <a:ext cx="6887614" cy="3507601"/>
          </a:xfrm>
        </p:spPr>
        <p:txBody>
          <a:bodyPr vert="horz" lIns="0" tIns="0" rIns="0" bIns="0" rtlCol="0" anchor="t">
            <a:normAutofit/>
          </a:bodyPr>
          <a:lstStyle/>
          <a:p>
            <a:pPr marL="229870" indent="-229870"/>
            <a:r>
              <a:rPr lang="sv-SE" sz="2400" dirty="0"/>
              <a:t>Anmäl er till ABC föräldraträffar</a:t>
            </a:r>
            <a:endParaRPr lang="sv-SE" sz="2400" dirty="0">
              <a:cs typeface="Arial"/>
            </a:endParaRPr>
          </a:p>
          <a:p>
            <a:pPr marL="229870" indent="-229870"/>
            <a:r>
              <a:rPr lang="sv-SE" sz="2400" dirty="0"/>
              <a:t>Kalendarium för aktiviteter för familjer och aktiviteter för föräldrar själva (föräldraföreläsningar)</a:t>
            </a:r>
            <a:endParaRPr lang="sv-SE" sz="2400" dirty="0">
              <a:cs typeface="Arial"/>
            </a:endParaRPr>
          </a:p>
          <a:p>
            <a:pPr marL="229870" indent="-229870"/>
            <a:r>
              <a:rPr lang="sv-SE" sz="2400" dirty="0"/>
              <a:t>Tips och inspiration</a:t>
            </a:r>
            <a:endParaRPr lang="sv-SE" sz="2400" dirty="0">
              <a:cs typeface="Arial"/>
            </a:endParaRPr>
          </a:p>
          <a:p>
            <a:pPr marL="229870" indent="-229870"/>
            <a:r>
              <a:rPr lang="sv-SE" sz="2400" dirty="0"/>
              <a:t>Kontaktuppgifter och lokala föräldraguider</a:t>
            </a:r>
            <a:endParaRPr lang="sv-SE" sz="2400" dirty="0">
              <a:cs typeface="Arial"/>
            </a:endParaRPr>
          </a:p>
          <a:p>
            <a:pPr marL="229870" indent="-229870"/>
            <a:endParaRPr lang="sv-SE" dirty="0">
              <a:cs typeface="Arial"/>
            </a:endParaRPr>
          </a:p>
        </p:txBody>
      </p:sp>
      <p:pic>
        <p:nvPicPr>
          <p:cNvPr id="21" name="Platshållare för innehåll 16">
            <a:extLst>
              <a:ext uri="{FF2B5EF4-FFF2-40B4-BE49-F238E27FC236}">
                <a16:creationId xmlns:a16="http://schemas.microsoft.com/office/drawing/2014/main" id="{91A33FE8-8C48-514B-BA19-50FAAA49E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97539">
            <a:off x="7634310" y="4025614"/>
            <a:ext cx="4411081" cy="3093745"/>
          </a:xfrm>
          <a:prstGeom prst="rect">
            <a:avLst/>
          </a:prstGeom>
        </p:spPr>
      </p:pic>
      <p:pic>
        <p:nvPicPr>
          <p:cNvPr id="4" name="Bildobjekt 3">
            <a:extLst>
              <a:ext uri="{FF2B5EF4-FFF2-40B4-BE49-F238E27FC236}">
                <a16:creationId xmlns:a16="http://schemas.microsoft.com/office/drawing/2014/main" id="{C2CB94D5-7E47-9016-7658-AE1587AF800A}"/>
              </a:ext>
            </a:extLst>
          </p:cNvPr>
          <p:cNvPicPr>
            <a:picLocks noChangeAspect="1"/>
          </p:cNvPicPr>
          <p:nvPr/>
        </p:nvPicPr>
        <p:blipFill>
          <a:blip r:embed="rId4">
            <a:duotone>
              <a:schemeClr val="bg2">
                <a:shade val="45000"/>
                <a:satMod val="135000"/>
              </a:schemeClr>
              <a:prstClr val="white"/>
            </a:duotone>
          </a:blip>
          <a:stretch>
            <a:fillRect/>
          </a:stretch>
        </p:blipFill>
        <p:spPr>
          <a:xfrm>
            <a:off x="8717367" y="1828800"/>
            <a:ext cx="1936470" cy="1936470"/>
          </a:xfrm>
          <a:prstGeom prst="rect">
            <a:avLst/>
          </a:prstGeom>
        </p:spPr>
      </p:pic>
      <p:sp>
        <p:nvSpPr>
          <p:cNvPr id="6" name="textruta 5">
            <a:extLst>
              <a:ext uri="{FF2B5EF4-FFF2-40B4-BE49-F238E27FC236}">
                <a16:creationId xmlns:a16="http://schemas.microsoft.com/office/drawing/2014/main" id="{9D161570-3C96-7867-261F-CE12C661CD3F}"/>
              </a:ext>
            </a:extLst>
          </p:cNvPr>
          <p:cNvSpPr txBox="1"/>
          <p:nvPr/>
        </p:nvSpPr>
        <p:spPr>
          <a:xfrm>
            <a:off x="8726367" y="3945392"/>
            <a:ext cx="1038225" cy="369332"/>
          </a:xfrm>
          <a:prstGeom prst="rect">
            <a:avLst/>
          </a:prstGeom>
          <a:noFill/>
        </p:spPr>
        <p:txBody>
          <a:bodyPr wrap="square" rtlCol="0">
            <a:spAutoFit/>
          </a:bodyPr>
          <a:lstStyle/>
          <a:p>
            <a:r>
              <a:rPr lang="sv-SE" dirty="0"/>
              <a:t>QR kod</a:t>
            </a:r>
          </a:p>
        </p:txBody>
      </p:sp>
    </p:spTree>
    <p:extLst>
      <p:ext uri="{BB962C8B-B14F-4D97-AF65-F5344CB8AC3E}">
        <p14:creationId xmlns:p14="http://schemas.microsoft.com/office/powerpoint/2010/main" val="1019014430"/>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AEA8C36-1629-4393-8C1F-15E548965D2F}"/>
    </a:ext>
  </a:extLst>
</a:theme>
</file>

<file path=ppt/theme/theme10.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01E7CED-BACA-4324-B813-9039F460DD62}"/>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201E687-68B9-42E4-B809-179270DC564E}"/>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CE1CCE11-F66C-436D-AA54-D0E22B15157A}"/>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3F3BBC89-DD14-4EBC-94B6-237A86D5538A}"/>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2BA8ED4B-7057-49DE-B003-1CB363CCAC0C}"/>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101314E0-0E69-4C4F-8067-B0DB906FC4E4}"/>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small 16-9 (Grundskolaförvaltningen).sv-SE.potx" id="{D1029896-A537-4CD0-BA2F-B78AEFDCB02B}" vid="{0F4BBFC5-7792-47DC-B0A0-7616BB1015BD}"/>
    </a:ext>
  </a:extLst>
</a:theme>
</file>

<file path=ppt/theme/theme9.xml><?xml version="1.0" encoding="utf-8"?>
<a:theme xmlns:a="http://schemas.openxmlformats.org/drawingml/2006/main" name="1_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örvaltningen mall 2022.potx" id="{71B80625-70DF-475D-AB64-EF8C25D33190}" vid="{88485CE6-2284-41F7-9760-41171B08CE9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8313d91-c9cd-4678-aab0-31dd667a6bba" xsi:nil="true"/>
    <lcf76f155ced4ddcb4097134ff3c332f xmlns="8bc1610d-66a5-447d-950c-449522c1f5a9">
      <Terms xmlns="http://schemas.microsoft.com/office/infopath/2007/PartnerControls"/>
    </lcf76f155ced4ddcb4097134ff3c332f>
    <Enhetsm_x00f6_te xmlns="8bc1610d-66a5-447d-950c-449522c1f5a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56EDA4A46351E4892B380D4B6532465" ma:contentTypeVersion="18" ma:contentTypeDescription="Skapa ett nytt dokument." ma:contentTypeScope="" ma:versionID="ce9ca855428d0e0c21ffb575fa020822">
  <xsd:schema xmlns:xsd="http://www.w3.org/2001/XMLSchema" xmlns:xs="http://www.w3.org/2001/XMLSchema" xmlns:p="http://schemas.microsoft.com/office/2006/metadata/properties" xmlns:ns2="8bc1610d-66a5-447d-950c-449522c1f5a9" xmlns:ns3="68313d91-c9cd-4678-aab0-31dd667a6bba" targetNamespace="http://schemas.microsoft.com/office/2006/metadata/properties" ma:root="true" ma:fieldsID="99830a124dc2f3ba2940fade4634fa25" ns2:_="" ns3:_="">
    <xsd:import namespace="8bc1610d-66a5-447d-950c-449522c1f5a9"/>
    <xsd:import namespace="68313d91-c9cd-4678-aab0-31dd667a6b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Enhetsm_x00f6_te" minOccurs="0"/>
                <xsd:element ref="ns2:MediaServiceAutoKeyPoints" minOccurs="0"/>
                <xsd:element ref="ns2:MediaServiceKeyPoints" minOccurs="0"/>
                <xsd:element ref="ns3:TaxCatchAll" minOccurs="0"/>
                <xsd:element ref="ns2:MediaServiceDateTaken"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1610d-66a5-447d-950c-449522c1f5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Enhetsm_x00f6_te" ma:index="16" nillable="true" ma:displayName="Enhetsmöte" ma:format="Dropdown" ma:list="e995e142-87b7-4f65-bbe5-0274c4709e7c" ma:internalName="Enhetsm_x00f6_te" ma:showField="Title">
      <xsd:simpleType>
        <xsd:restriction base="dms:Lookup"/>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313d91-c9cd-4678-aab0-31dd667a6bba"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f400efcf-0890-4895-9372-7851d03a7a4d}" ma:internalName="TaxCatchAll" ma:showField="CatchAllData" ma:web="68313d91-c9cd-4678-aab0-31dd667a6b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72AEC-B071-4332-B4DF-A2285F0B23BC}">
  <ds:schemaRefs>
    <ds:schemaRef ds:uri="http://schemas.microsoft.com/sharepoint/v3/contenttype/forms"/>
  </ds:schemaRefs>
</ds:datastoreItem>
</file>

<file path=customXml/itemProps2.xml><?xml version="1.0" encoding="utf-8"?>
<ds:datastoreItem xmlns:ds="http://schemas.openxmlformats.org/officeDocument/2006/customXml" ds:itemID="{3F2258B6-22F2-4374-AB5C-66E403C864BD}">
  <ds:schemaRefs>
    <ds:schemaRef ds:uri="68313d91-c9cd-4678-aab0-31dd667a6bba"/>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8bc1610d-66a5-447d-950c-449522c1f5a9"/>
    <ds:schemaRef ds:uri="http://www.w3.org/XML/1998/namespace"/>
    <ds:schemaRef ds:uri="http://purl.org/dc/dcmitype/"/>
  </ds:schemaRefs>
</ds:datastoreItem>
</file>

<file path=customXml/itemProps3.xml><?xml version="1.0" encoding="utf-8"?>
<ds:datastoreItem xmlns:ds="http://schemas.openxmlformats.org/officeDocument/2006/customXml" ds:itemID="{363D4174-F35E-45DF-A74E-BAF0DB627B4E}">
  <ds:schemaRefs>
    <ds:schemaRef ds:uri="68313d91-c9cd-4678-aab0-31dd667a6bba"/>
    <ds:schemaRef ds:uri="8bc1610d-66a5-447d-950c-449522c1f5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671</Words>
  <Application>Microsoft Office PowerPoint</Application>
  <PresentationFormat>Bredbild</PresentationFormat>
  <Paragraphs>86</Paragraphs>
  <Slides>9</Slides>
  <Notes>8</Notes>
  <HiddenSlides>1</HiddenSlides>
  <MMClips>0</MMClips>
  <ScaleCrop>false</ScaleCrop>
  <HeadingPairs>
    <vt:vector size="6" baseType="variant">
      <vt:variant>
        <vt:lpstr>Använt teckensnitt</vt:lpstr>
      </vt:variant>
      <vt:variant>
        <vt:i4>4</vt:i4>
      </vt:variant>
      <vt:variant>
        <vt:lpstr>Tema</vt:lpstr>
      </vt:variant>
      <vt:variant>
        <vt:i4>9</vt:i4>
      </vt:variant>
      <vt:variant>
        <vt:lpstr>Bildrubriker</vt:lpstr>
      </vt:variant>
      <vt:variant>
        <vt:i4>9</vt:i4>
      </vt:variant>
    </vt:vector>
  </HeadingPairs>
  <TitlesOfParts>
    <vt:vector size="22" baseType="lpstr">
      <vt:lpstr>Arial</vt:lpstr>
      <vt:lpstr>Arial Black</vt:lpstr>
      <vt:lpstr>Calibri</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1_Göteborgs Stad – Blå dekor</vt:lpstr>
      <vt:lpstr>PowerPoint-presentation</vt:lpstr>
      <vt:lpstr>Planeringstips till dig som lärare</vt:lpstr>
      <vt:lpstr>Grundstegen i föräldraskapet</vt:lpstr>
      <vt:lpstr>Utgångspunkter för ABC föräldraträffar</vt:lpstr>
      <vt:lpstr>Föräldrafaktorer</vt:lpstr>
      <vt:lpstr>Fokus på det som fungerar...</vt:lpstr>
      <vt:lpstr>Reflektion att ta med hem: </vt:lpstr>
      <vt:lpstr>Få verktyg för att bygga relationer och minska konflikter med ABC föräldraträffar</vt:lpstr>
      <vt:lpstr>Hitta rätt på goteborg.se/foraldrastod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Presentationsmall 16-9 (Grundskolaförvaltningen)</dc:title>
  <dc:creator>aneta.purwin@grundskola.goteborg.se</dc:creator>
  <cp:lastModifiedBy>Felicia Yeh Nortoft</cp:lastModifiedBy>
  <cp:revision>99</cp:revision>
  <dcterms:created xsi:type="dcterms:W3CDTF">2020-02-27T10:02:57Z</dcterms:created>
  <dcterms:modified xsi:type="dcterms:W3CDTF">2023-08-18T07:12:11Z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0x010100356EDA4A46351E4892B380D4B6532465</vt:lpwstr>
  </property>
  <property fmtid="{D5CDD505-2E9C-101B-9397-08002B2CF9AE}" pid="3" name="MediaServiceImageTags">
    <vt:lpwstr/>
  </property>
</Properties>
</file>