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Lst>
  <p:notesMasterIdLst>
    <p:notesMasterId r:id="rId23"/>
  </p:notesMasterIdLst>
  <p:handoutMasterIdLst>
    <p:handoutMasterId r:id="rId24"/>
  </p:handoutMasterIdLst>
  <p:sldIdLst>
    <p:sldId id="439" r:id="rId13"/>
    <p:sldId id="422" r:id="rId14"/>
    <p:sldId id="446" r:id="rId15"/>
    <p:sldId id="256" r:id="rId16"/>
    <p:sldId id="397" r:id="rId17"/>
    <p:sldId id="440" r:id="rId18"/>
    <p:sldId id="436" r:id="rId19"/>
    <p:sldId id="458" r:id="rId20"/>
    <p:sldId id="492" r:id="rId21"/>
    <p:sldId id="35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8CD"/>
    <a:srgbClr val="B5D3D7"/>
    <a:srgbClr val="C0DADD"/>
    <a:srgbClr val="BCD7DA"/>
    <a:srgbClr val="3F5564"/>
    <a:srgbClr val="0077BC"/>
    <a:srgbClr val="D53878"/>
    <a:srgbClr val="008391"/>
    <a:srgbClr val="FBF2B4"/>
    <a:srgbClr val="F0C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1" autoAdjust="0"/>
    <p:restoredTop sz="87662" autoAdjust="0"/>
  </p:normalViewPr>
  <p:slideViewPr>
    <p:cSldViewPr snapToGrid="0">
      <p:cViewPr varScale="1">
        <p:scale>
          <a:sx n="58" d="100"/>
          <a:sy n="58" d="100"/>
        </p:scale>
        <p:origin x="852" y="5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2" d="100"/>
        <a:sy n="72" d="100"/>
      </p:scale>
      <p:origin x="0" y="0"/>
    </p:cViewPr>
  </p:sorter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2023-08-18</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2023-08-18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teborg.se/wps/portal/start/forskola-och-utbildning/grundskola/sa-fungerar-grundskolan/samverkan-mellan-skola-och-he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vad vi ska göra idag:</a:t>
            </a:r>
          </a:p>
          <a:p>
            <a:r>
              <a:rPr lang="sv-SE" dirty="0"/>
              <a:t>Vi ska prata om samarbetet mellan skola och hem, mellan oss och er vårdnadshavare. Varför vi behöver samarbeta och varför det är viktigt att vårdnadshavare är delaktiga i barnens skolgång och hur det kan gå till.</a:t>
            </a:r>
          </a:p>
          <a:p>
            <a:endParaRPr lang="sv-SE" dirty="0"/>
          </a:p>
          <a:p>
            <a:r>
              <a:rPr lang="sv-SE" dirty="0"/>
              <a:t>Vi ska också prata om att det ibland kan bli krockar i mötet mellan skola och hem och vi ska prata om vad vi har för olika ansvar. </a:t>
            </a:r>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116781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Vi vill idag fokusera på hur vi kan samarbeta med er föräldrar och hur ni kan samarbeta med varandra och med oss i skolan.</a:t>
            </a:r>
            <a:endParaRPr lang="en-US" dirty="0"/>
          </a:p>
          <a:p>
            <a:pPr marL="171450" indent="-171450">
              <a:buFont typeface="Arial"/>
              <a:buChar char="•"/>
            </a:pPr>
            <a:r>
              <a:rPr lang="sv-SE" dirty="0"/>
              <a:t>Det är bestämt att skolan ska samarbete med elevernas vårdnadshavare, det står i läroplanen. Och det är för att vi vet genom forskning och erfarenhet att om skola och hem samarbetar bra och är överens så blir det bäst för barnen. De lär sig mer då, kan utvecklas bättre. Föräldrars engagemang i sina barns skolgång har positiva effekter på barnens lärande. </a:t>
            </a:r>
            <a:endParaRPr lang="en-US" dirty="0"/>
          </a:p>
          <a:p>
            <a:pPr marL="171450" indent="-171450">
              <a:buFont typeface="Arial"/>
              <a:buChar char="•"/>
            </a:pPr>
            <a:r>
              <a:rPr lang="sv-SE" dirty="0"/>
              <a:t>Vi hoppas därför kunna samarbeta mer och bättre med er föräldrar framöver. Tanken är att dagens samtal inte är det enda samtalet, utan att vi blir inspirerade och vill träffas och prata mer med varandra.</a:t>
            </a:r>
            <a:endParaRPr lang="en-US" dirty="0"/>
          </a:p>
          <a:p>
            <a:endParaRPr lang="sv-SE" dirty="0"/>
          </a:p>
          <a:p>
            <a:endParaRPr lang="en-US" dirty="0">
              <a:latin typeface="Calibri"/>
              <a:cs typeface="Calibri"/>
            </a:endParaRPr>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99086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ska vi då samarbeta med varandra?</a:t>
            </a:r>
          </a:p>
          <a:p>
            <a:endParaRPr lang="sv-SE" dirty="0"/>
          </a:p>
          <a:p>
            <a:r>
              <a:rPr lang="sv-SE" dirty="0"/>
              <a:t>Det finns olika typer av möten som skolan bjuder in till och som det är viktigt att du som vårdnadshavare går på, det är ett sätt för dig att engagera dig i ditt barns skolgång och utveckling.</a:t>
            </a:r>
          </a:p>
          <a:p>
            <a:endParaRPr lang="sv-SE" dirty="0"/>
          </a:p>
          <a:p>
            <a:r>
              <a:rPr lang="sv-SE" dirty="0"/>
              <a:t>Föräldramöte – det är när alla vårdnadshavare med barn i samma klass träffas. Du kan få information du behöver för att kunna hjälpa ditt barn med skolan men du kan också få prata med lärare och andra föräldrar på dessa möten.</a:t>
            </a:r>
          </a:p>
          <a:p>
            <a:endParaRPr lang="sv-SE" dirty="0"/>
          </a:p>
          <a:p>
            <a:r>
              <a:rPr lang="sv-SE" dirty="0"/>
              <a:t>Utvecklingssamtal – </a:t>
            </a:r>
            <a:r>
              <a:rPr lang="sv-SE" b="0" i="0" dirty="0">
                <a:solidFill>
                  <a:srgbClr val="262626"/>
                </a:solidFill>
                <a:effectLst/>
                <a:latin typeface="source sans pro" panose="020B0503030403020204" pitchFamily="34" charset="0"/>
              </a:rPr>
              <a:t>Samtalet handlar både om ditt barns utveckling vad gäller kunskap men också hur det går för ditt barn socialt i skolan. Under samtalet ska man prata om hur skolan kan hjälpa ditt barns utveckling. Samtalet ger eleven och dig som förälder en möjlighet att påverka och ta ansvar för ditt barns skolgång. I förskoleklassen ska man ha utvecklingssamtal en gång om året och från 1-9 en gång per termin.</a:t>
            </a:r>
          </a:p>
          <a:p>
            <a:endParaRPr lang="sv-SE" b="0" i="0" dirty="0">
              <a:solidFill>
                <a:srgbClr val="262626"/>
              </a:solidFill>
              <a:effectLst/>
              <a:latin typeface="source sans pro" panose="020B0503030403020204" pitchFamily="34" charset="0"/>
            </a:endParaRPr>
          </a:p>
          <a:p>
            <a:r>
              <a:rPr lang="sv-SE" b="0" i="0" dirty="0">
                <a:solidFill>
                  <a:srgbClr val="262626"/>
                </a:solidFill>
                <a:effectLst/>
                <a:latin typeface="source sans pro" panose="020B0503030403020204" pitchFamily="34" charset="0"/>
              </a:rPr>
              <a:t>På de flesta skolor finns ett råd där föräldrar från varje klass väljs ut att vara med. Här ska man prata om frågor som rör hela skolan inte bara det egna barnets klass. Rektor brukar vara med och det står i skollagen att rektor ska samarbeta med föräldrar och prata om skolans utveckling med dem.</a:t>
            </a:r>
          </a:p>
          <a:p>
            <a:endParaRPr lang="sv-SE" b="0" i="0" dirty="0">
              <a:solidFill>
                <a:srgbClr val="262626"/>
              </a:solidFill>
              <a:effectLst/>
              <a:latin typeface="source sans pro" panose="020B0503030403020204" pitchFamily="34" charset="0"/>
            </a:endParaRPr>
          </a:p>
          <a:p>
            <a:r>
              <a:rPr lang="sv-SE" b="0" i="0" dirty="0">
                <a:solidFill>
                  <a:srgbClr val="262626"/>
                </a:solidFill>
                <a:effectLst/>
                <a:latin typeface="source sans pro" panose="020B0503030403020204" pitchFamily="34" charset="0"/>
              </a:rPr>
              <a:t>Ibland hör ditt barns lärare av sig till dig och ibland hör du av dig till ditt barns lärare eller andra vuxna på skolan. Det kan vara när du har en fråga, om det har hänt något under skoldagen som du behöver veta eller om du bara är nyfiken på hur det går för ditt barn. Du som förälder kan alltid höra av dig till skolan. Om man pratar när man hämtar sitt barn, ringer, mejlar eller skickar sms det är olika.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baseline="0" dirty="0"/>
              <a:t>Du har rätt till tolk i möten och kontakt med skolan. </a:t>
            </a:r>
            <a:br>
              <a:rPr lang="sv-SE" b="0" i="0" u="none" strike="noStrike" baseline="0" dirty="0"/>
            </a:br>
            <a:r>
              <a:rPr lang="sv-SE" b="0" i="0" u="none" strike="noStrike" baseline="0" dirty="0"/>
              <a:t>Meddela skolans personal om du har behov av tolk, det är alltid deras ansvar att boka tolk på rätt språk.</a:t>
            </a:r>
          </a:p>
          <a:p>
            <a:endParaRPr lang="sv-SE" b="0" i="0" dirty="0">
              <a:solidFill>
                <a:srgbClr val="262626"/>
              </a:solidFill>
              <a:effectLst/>
              <a:latin typeface="source sans pro" panose="020B0503030403020204" pitchFamily="34" charset="0"/>
            </a:endParaRPr>
          </a:p>
          <a:p>
            <a:r>
              <a:rPr lang="sv-SE" b="0" i="1" dirty="0">
                <a:solidFill>
                  <a:srgbClr val="262626"/>
                </a:solidFill>
                <a:effectLst/>
                <a:latin typeface="source sans pro" panose="020B0503030403020204" pitchFamily="34" charset="0"/>
              </a:rPr>
              <a:t>Bra här att berätta hur ni vill att skola och  vårdnadshavare ska kommunicera med varandra på </a:t>
            </a:r>
            <a:r>
              <a:rPr lang="sv-SE" b="1" i="1" dirty="0">
                <a:solidFill>
                  <a:srgbClr val="262626"/>
                </a:solidFill>
                <a:effectLst/>
                <a:latin typeface="source sans pro" panose="020B0503030403020204" pitchFamily="34" charset="0"/>
              </a:rPr>
              <a:t>er </a:t>
            </a:r>
            <a:r>
              <a:rPr lang="sv-SE" b="0" i="1" dirty="0">
                <a:solidFill>
                  <a:srgbClr val="262626"/>
                </a:solidFill>
                <a:effectLst/>
                <a:latin typeface="source sans pro" panose="020B0503030403020204" pitchFamily="34" charset="0"/>
              </a:rPr>
              <a:t>skola då det ser olika ut på olika skolor. </a:t>
            </a:r>
          </a:p>
          <a:p>
            <a:endParaRPr lang="sv-SE" b="0" i="1" dirty="0">
              <a:solidFill>
                <a:srgbClr val="262626"/>
              </a:solidFill>
              <a:effectLst/>
              <a:latin typeface="source sans pro" panose="020B0503030403020204" pitchFamily="34" charset="0"/>
            </a:endParaRPr>
          </a:p>
          <a:p>
            <a:r>
              <a:rPr lang="sv-SE" b="0" i="0" dirty="0">
                <a:solidFill>
                  <a:srgbClr val="262626"/>
                </a:solidFill>
                <a:effectLst/>
                <a:latin typeface="source sans pro" panose="020B0503030403020204" pitchFamily="34" charset="0"/>
              </a:rPr>
              <a:t>I Vklass finns information som är viktig för dig som förälder. Skolan använder Vklass för att tex skicka ut månadsbrev men också viktig information om utvecklingssamtal och schema bland annat. Du behöver logga in på Vklass varje vecka för att ha koll. </a:t>
            </a:r>
          </a:p>
          <a:p>
            <a:r>
              <a:rPr lang="sv-SE" b="0" i="1" dirty="0">
                <a:solidFill>
                  <a:srgbClr val="262626"/>
                </a:solidFill>
                <a:effectLst/>
                <a:latin typeface="source sans pro" panose="020B0503030403020204" pitchFamily="34" charset="0"/>
              </a:rPr>
              <a:t>Ge vårdnadshavare på skolan den information och hjälp de behöver för att kunna använda Vklass på rätt sätt. </a:t>
            </a:r>
            <a:endParaRPr lang="sv-SE" i="1"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40998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latin typeface="ACaslonPro-Regular"/>
              </a:rPr>
              <a:t>Ibland kan det som förälder vara svårt att förstå eller veta på vilket sätt du kan engagera dig som förälder och vad som förväntas av dig i samarbetet med skolan. Särskilt om man själv inte gått i svensk skola.</a:t>
            </a:r>
            <a:br>
              <a:rPr lang="sv-SE" sz="1200" b="0" i="0" u="none" strike="noStrike" baseline="0" dirty="0">
                <a:latin typeface="ACaslonPro-Regular"/>
              </a:rPr>
            </a:br>
            <a:r>
              <a:rPr lang="sv-SE" sz="1200" b="0" i="0" u="none" strike="noStrike" baseline="0" dirty="0">
                <a:latin typeface="ACaslonPro-Regular"/>
              </a:rPr>
              <a:t>-Här är några </a:t>
            </a:r>
            <a:r>
              <a:rPr lang="sv-SE" sz="1200" b="0" i="0" u="none" strike="noStrike" baseline="0" dirty="0">
                <a:latin typeface="Gotham-MediumItalic"/>
              </a:rPr>
              <a:t>citat från föräldrar ifrån Göteborg som handlar om deras relation till skolan. </a:t>
            </a:r>
            <a:r>
              <a:rPr lang="sv-SE" sz="1200" b="0" i="1" u="none" strike="noStrike" baseline="0" dirty="0">
                <a:latin typeface="Gotham-MediumItalic"/>
              </a:rPr>
              <a:t>Läs högt. </a:t>
            </a:r>
          </a:p>
          <a:p>
            <a:pPr algn="l"/>
            <a:endParaRPr lang="sv-SE" sz="1200" b="0" i="0" u="none" strike="noStrike" baseline="0" dirty="0">
              <a:latin typeface="Gotham-MediumItalic"/>
            </a:endParaRPr>
          </a:p>
          <a:p>
            <a:pPr algn="l"/>
            <a:r>
              <a:rPr lang="sv-SE" sz="1200" b="1" i="1" u="none" strike="noStrike" baseline="0" dirty="0">
                <a:latin typeface="Gotham-Black"/>
              </a:rPr>
              <a:t>Instruktion</a:t>
            </a:r>
            <a:br>
              <a:rPr lang="sv-SE" sz="1200" b="1" i="1" u="none" strike="noStrike" baseline="0" dirty="0">
                <a:latin typeface="Gotham-Black"/>
              </a:rPr>
            </a:br>
            <a:r>
              <a:rPr lang="sv-SE" sz="1200" b="0" i="1" u="none" strike="noStrike" baseline="0" dirty="0">
                <a:latin typeface="Gotham-MediumItalic"/>
              </a:rPr>
              <a:t>Reflektera tillsammans i helgrupp eller mindre grupper beroende på antal deltagare:</a:t>
            </a:r>
          </a:p>
          <a:p>
            <a:pPr marL="285750" indent="-285750" algn="l">
              <a:buFont typeface="Arial" panose="020B0604020202020204" pitchFamily="34" charset="0"/>
              <a:buChar char="•"/>
            </a:pPr>
            <a:r>
              <a:rPr lang="sv-SE" sz="1200" b="0" i="0" u="none" strike="noStrike" baseline="0" dirty="0">
                <a:latin typeface="ACaslonPro-Regular"/>
              </a:rPr>
              <a:t>Känner du igen dig i det föräldrarna beskriver? Vad har ni upplevt för krockar i mötet med skolan? Finns det exempel på detta? </a:t>
            </a:r>
            <a:br>
              <a:rPr lang="sv-SE" sz="1200" b="0" i="0" u="none" strike="noStrike" baseline="0" dirty="0">
                <a:latin typeface="ACaslonPro-Regular"/>
              </a:rPr>
            </a:br>
            <a:endParaRPr lang="sv-SE" sz="1200" b="0" i="0" u="none" strike="noStrike" baseline="0" dirty="0">
              <a:latin typeface="ACaslonPro-Regular"/>
            </a:endParaRPr>
          </a:p>
          <a:p>
            <a:pPr marL="0" indent="0" algn="l">
              <a:buFont typeface="Arial" panose="020B0604020202020204" pitchFamily="34" charset="0"/>
              <a:buNone/>
            </a:pPr>
            <a:r>
              <a:rPr lang="sv-SE" sz="1200" b="0" i="1" u="none" strike="noStrike" baseline="0" dirty="0">
                <a:latin typeface="ACaslonPro-Regular"/>
              </a:rPr>
              <a:t>Fråga gruppen:</a:t>
            </a:r>
          </a:p>
          <a:p>
            <a:pPr marL="285750" indent="-285750" algn="l">
              <a:buFont typeface="Arial" panose="020B0604020202020204" pitchFamily="34" charset="0"/>
              <a:buChar char="•"/>
            </a:pPr>
            <a:r>
              <a:rPr lang="sv-SE" sz="1200" b="0" i="0" u="none" strike="noStrike" baseline="0" dirty="0">
                <a:latin typeface="ACaslonPro-Regular"/>
              </a:rPr>
              <a:t>Vad finns det för fler risker med att </a:t>
            </a:r>
            <a:r>
              <a:rPr lang="sv-SE" sz="1200" b="0" i="0" u="sng" strike="noStrike" baseline="0" dirty="0">
                <a:latin typeface="ACaslonPro-Regular"/>
              </a:rPr>
              <a:t>inte</a:t>
            </a:r>
            <a:r>
              <a:rPr lang="sv-SE" sz="1200" b="0" i="0" u="none" strike="noStrike" baseline="0" dirty="0">
                <a:latin typeface="ACaslonPro-Regular"/>
              </a:rPr>
              <a:t> vara delaktig i sina barns skolgång? Har ni upplevt några såna?</a:t>
            </a:r>
          </a:p>
          <a:p>
            <a:pPr marL="285750" indent="-285750" algn="l">
              <a:buFont typeface="Arial" panose="020B0604020202020204" pitchFamily="34" charset="0"/>
              <a:buChar char="•"/>
            </a:pPr>
            <a:endParaRPr lang="sv-SE" sz="1200" b="0" i="0" u="none" strike="noStrike" baseline="0" dirty="0">
              <a:latin typeface="ACaslonPro-Regular"/>
            </a:endParaRPr>
          </a:p>
          <a:p>
            <a:pPr marL="0" indent="0" algn="l">
              <a:buFont typeface="Arial" panose="020B0604020202020204" pitchFamily="34" charset="0"/>
              <a:buNone/>
            </a:pPr>
            <a:r>
              <a:rPr lang="sv-SE" sz="1200" b="0" i="1" u="none" strike="noStrike" baseline="0" dirty="0">
                <a:latin typeface="ACaslonPro-Regular"/>
              </a:rPr>
              <a:t>Fyll på samtalet om det lämpar sin i din föräldragrupp: </a:t>
            </a:r>
          </a:p>
          <a:p>
            <a:pPr marL="285750" indent="-285750" algn="l">
              <a:buFont typeface="Arial" panose="020B0604020202020204" pitchFamily="34" charset="0"/>
              <a:buChar char="•"/>
            </a:pPr>
            <a:r>
              <a:rPr lang="sv-SE" sz="1200" b="0" i="0" u="none" strike="noStrike" baseline="0" dirty="0">
                <a:latin typeface="ACaslonPro-Regular"/>
              </a:rPr>
              <a:t>Barn som känner att föräldrarna inte håller med om det som skolan lär ut, och samtidigt upplever att föräldrarnas kultur och språk inte värderas i samhället, kan få känslor av ”dubbel ensamhet”. Om föräldrar och skolans personal har en bra kommunikation minskar barnets oro och känslor av ”dubbel ensamhet”.</a:t>
            </a:r>
          </a:p>
          <a:p>
            <a:pPr algn="l"/>
            <a:endParaRPr lang="sv-SE" sz="1200" b="0" i="0" u="none" strike="noStrike" baseline="0" dirty="0">
              <a:latin typeface="ACaslonPro-Regular"/>
            </a:endParaRPr>
          </a:p>
          <a:p>
            <a:pPr algn="l"/>
            <a:r>
              <a:rPr lang="sv-SE" sz="1200" b="0" i="1" u="none" strike="noStrike" baseline="0" dirty="0">
                <a:latin typeface="Gotham-Black"/>
              </a:rPr>
              <a:t>Fråga gruppen:</a:t>
            </a:r>
            <a:endParaRPr lang="sv-SE" sz="1200" b="0" i="1" u="none" strike="noStrike" baseline="0" dirty="0">
              <a:latin typeface="Gotham-MediumItalic"/>
            </a:endParaRPr>
          </a:p>
          <a:p>
            <a:pPr marL="285750" indent="-285750" algn="l">
              <a:buFont typeface="Arial" panose="020B0604020202020204" pitchFamily="34" charset="0"/>
              <a:buChar char="•"/>
            </a:pPr>
            <a:r>
              <a:rPr lang="sv-SE" sz="1200" b="0" i="0" u="none" strike="noStrike" baseline="0" dirty="0">
                <a:latin typeface="ACaslonPro-Regular"/>
              </a:rPr>
              <a:t>På vilket sätt kan du som förälder vara delaktig i skolan? Vad kan man göra om man inte förstår? Hur kan vi i skolan bli bättre på att göra föräldrar delaktiga?</a:t>
            </a:r>
            <a:br>
              <a:rPr lang="sv-SE" sz="1200" b="0" i="0" u="none" strike="noStrike" baseline="0" dirty="0">
                <a:latin typeface="ACaslonPro-Regular"/>
              </a:rPr>
            </a:br>
            <a:endParaRPr lang="sv-SE" sz="1200" b="0" i="0" u="none" strike="noStrike" baseline="0" dirty="0">
              <a:latin typeface="ACaslonPro-Regular"/>
            </a:endParaRPr>
          </a:p>
          <a:p>
            <a:pPr marL="0" indent="0" algn="l">
              <a:buFont typeface="Arial" panose="020B0604020202020204" pitchFamily="34" charset="0"/>
              <a:buNone/>
            </a:pPr>
            <a:r>
              <a:rPr lang="sv-SE" sz="1200" b="0" i="1" u="none" strike="noStrike" baseline="0" dirty="0">
                <a:latin typeface="Gotham-MediumItalic"/>
              </a:rPr>
              <a:t>Fyll på samtalet med följande exempel:</a:t>
            </a:r>
          </a:p>
          <a:p>
            <a:pPr marL="285750" indent="-285750" algn="l">
              <a:buFont typeface="Arial" panose="020B0604020202020204" pitchFamily="34" charset="0"/>
              <a:buChar char="•"/>
            </a:pPr>
            <a:r>
              <a:rPr lang="sv-SE" sz="1200" b="0" i="0" u="none" strike="noStrike" baseline="0" dirty="0">
                <a:latin typeface="ACaslonPro-Regular"/>
              </a:rPr>
              <a:t>Stötta och uppmuntra, till exempel genom att lyssna på barnen och ställa frågor: ”Hur var din dag?” ”Vad kan jag hjälpa dig med?”</a:t>
            </a:r>
          </a:p>
          <a:p>
            <a:pPr marL="285750" indent="-285750" algn="l">
              <a:buFont typeface="Arial" panose="020B0604020202020204" pitchFamily="34" charset="0"/>
              <a:buChar char="•"/>
            </a:pPr>
            <a:r>
              <a:rPr lang="sv-SE" sz="1200" b="0" i="0" u="none" strike="noStrike" baseline="0" dirty="0">
                <a:latin typeface="ACaslonPro-Regular"/>
              </a:rPr>
              <a:t>Visa att du vill ha en bra och öppen dialog med skolan.</a:t>
            </a:r>
          </a:p>
          <a:p>
            <a:pPr marL="285750" indent="-285750" algn="l">
              <a:buFont typeface="Arial" panose="020B0604020202020204" pitchFamily="34" charset="0"/>
              <a:buChar char="•"/>
            </a:pPr>
            <a:r>
              <a:rPr lang="sv-SE" sz="1200" b="0" i="0" u="none" strike="noStrike" baseline="0" dirty="0">
                <a:latin typeface="ACaslonPro-Regular"/>
              </a:rPr>
              <a:t>Gå på föräldramöten och utvecklingssamtal.</a:t>
            </a:r>
          </a:p>
          <a:p>
            <a:pPr marL="285750" indent="-285750" algn="l">
              <a:buFont typeface="Arial" panose="020B0604020202020204" pitchFamily="34" charset="0"/>
              <a:buChar char="•"/>
            </a:pPr>
            <a:r>
              <a:rPr lang="sv-SE" sz="1200" b="0" i="0" u="none" strike="noStrike" baseline="0" dirty="0">
                <a:latin typeface="ACaslonPro-Regular"/>
              </a:rPr>
              <a:t>Våga fråga om det är något som du inte förstår, be om tolk om det behövs.</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95225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I skolan får barnen utbildning, det står i läroplan och kursplaner vad man ska lära sig i skolan. Kunskaper i olika ämnen men också lära sig om demokrati och mänskliga rättigheter.</a:t>
            </a:r>
          </a:p>
          <a:p>
            <a:r>
              <a:rPr lang="sv-SE" dirty="0"/>
              <a:t>Skolan ska hjälpa varje elev att nå så långt som den kan. Skolan ska ge rätt stöd och hjälp för att eleven ska klara skolan.</a:t>
            </a:r>
          </a:p>
          <a:p>
            <a:endParaRPr lang="sv-SE" dirty="0"/>
          </a:p>
          <a:p>
            <a:pPr marL="171450" indent="-171450">
              <a:buFont typeface="Arial" panose="020B0604020202020204" pitchFamily="34" charset="0"/>
              <a:buChar char="•"/>
            </a:pPr>
            <a:r>
              <a:rPr lang="sv-SE" dirty="0"/>
              <a:t>Skolan ansvarar för eleverna under skoltid, från att man lämnar sitt barn tills man hämtar eller till det går hem själv.</a:t>
            </a:r>
          </a:p>
          <a:p>
            <a:endParaRPr lang="sv-SE" dirty="0"/>
          </a:p>
          <a:p>
            <a:pPr marL="171450" indent="-171450">
              <a:buFont typeface="Arial" panose="020B0604020202020204" pitchFamily="34" charset="0"/>
              <a:buChar char="•"/>
            </a:pPr>
            <a:r>
              <a:rPr lang="sv-SE" dirty="0"/>
              <a:t>Skolan har ett ansvar att samarbeta med vårdnadshavare och ge dig ett gott bemötande. Skola och föräldrar behöver lita på varandra och får man ett gott bemötande, att man är trevliga och respektfulla mot varandra så gör det att vi kan lita mer på varandra. Här behöver skolan ta stort ansvar bland annat genom att vara tydliga mot föräldrar på vilka sätt man kan samarbeta.</a:t>
            </a:r>
            <a:endParaRPr lang="sv-SE" dirty="0">
              <a:cs typeface="Arial"/>
            </a:endParaRPr>
          </a:p>
          <a:p>
            <a:endParaRPr lang="sv-SE" dirty="0"/>
          </a:p>
          <a:p>
            <a:pPr marL="171450" indent="-171450">
              <a:buFont typeface="Arial" panose="020B0604020202020204" pitchFamily="34" charset="0"/>
              <a:buChar char="•"/>
            </a:pPr>
            <a:r>
              <a:rPr lang="sv-SE" dirty="0"/>
              <a:t>Skolan ska ge den information ni behöver, både om hur det går för ditt barn men också om vad det finns för mål och regler i skolan.</a:t>
            </a:r>
          </a:p>
          <a:p>
            <a:endParaRPr lang="sv-SE" dirty="0"/>
          </a:p>
          <a:p>
            <a:r>
              <a:rPr lang="sv-SE" dirty="0"/>
              <a:t>Så kan man sammanfatta skolans ansvar ungefär.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 mån </a:t>
            </a:r>
            <a:r>
              <a:rPr lang="sv-SE" b="1"/>
              <a:t>om tid - samtal </a:t>
            </a:r>
            <a:r>
              <a:rPr lang="sv-SE" b="1" dirty="0"/>
              <a:t>i mindre grupper om ca tre personer </a:t>
            </a:r>
          </a:p>
          <a:p>
            <a:r>
              <a:rPr lang="sv-SE" dirty="0"/>
              <a:t>Så vad är hemmets ansvar för då? Vad behöver ni som vårdnadshavare göra för att samarbeta med skolan och hjälpa era barn klara skolan?</a:t>
            </a:r>
          </a:p>
          <a:p>
            <a:endParaRPr lang="sv-SE"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1" u="none" strike="noStrike" baseline="0" dirty="0">
                <a:latin typeface="Gotham-MediumItalic"/>
              </a:rPr>
              <a:t>Samla ihop gruppen och be om exempel från gruppsamtalen under några minuter.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u="none" strike="noStrike" baseline="0" dirty="0">
                <a:latin typeface="Gotham-MediumItalic"/>
              </a:rPr>
              <a:t>Vad sa ni i era grupper?</a:t>
            </a:r>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83871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 till att barnet kommer till skolan - </a:t>
            </a:r>
            <a:r>
              <a:rPr lang="sv-SE" b="0" i="0" dirty="0">
                <a:solidFill>
                  <a:srgbClr val="262626"/>
                </a:solidFill>
                <a:effectLst/>
                <a:latin typeface="source sans pro" panose="020B0503030403020204" pitchFamily="34" charset="0"/>
              </a:rPr>
              <a:t>Skolplikt betyder att barn måste gå i skolan och det är du som vårdnadshavare som ska se till att barnet kommer till skolan. För att inte behöva gå till skolan ska barnet ha ett giltigt skäl att vara frånvarande, till exempel sjukdom eller beviljad ledighet. </a:t>
            </a:r>
          </a:p>
          <a:p>
            <a:endParaRPr lang="sv-SE" b="0" i="0" dirty="0">
              <a:solidFill>
                <a:srgbClr val="262626"/>
              </a:solidFill>
              <a:effectLst/>
              <a:latin typeface="source sans pro" panose="020B0503030403020204" pitchFamily="34" charset="0"/>
            </a:endParaRPr>
          </a:p>
          <a:p>
            <a:r>
              <a:rPr lang="sv-SE" b="0" i="0" dirty="0">
                <a:solidFill>
                  <a:srgbClr val="262626"/>
                </a:solidFill>
                <a:effectLst/>
                <a:latin typeface="source sans pro" panose="020B0503030403020204" pitchFamily="34" charset="0"/>
              </a:rPr>
              <a:t>Se till att barnet kommer i tid till skolan. Viktigt att ha sovit ordentligt och ätit så man orkar med skoldagen. </a:t>
            </a:r>
          </a:p>
          <a:p>
            <a:endParaRPr lang="sv-SE" b="0" i="0" dirty="0">
              <a:solidFill>
                <a:srgbClr val="262626"/>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 del av information som du får från skolan. Gå in på Vklass och läs så du vet när det är tex föräldramöte eller utvecklingssamtal eller om ditt barn kanske ska göra en utflykt och behöver kläder till 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Engagera dig på olika sätt I ditt barns liv och skolgång. Fråga hur ditt barn har haft det I skolan och var nyfiken på hur ditt barn mår och vad som händer i skolan.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63586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Open Sans" panose="020B0606030504020204" pitchFamily="34" charset="0"/>
              </a:rPr>
              <a:t>För att hjälpa till i samarbetet mellan skola och hem har det tagits fram en text som handlar om vilka förväntningar de som arbetar i skolan, elever och vårdnadshavare kan ha på varandra. Det kallas förväntansdokument och gäller på alla kommunala grundskolor och i anpassad grundskola i Göteborg. Det finns på flera språk via länken nedan.</a:t>
            </a:r>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3"/>
              </a:rPr>
              <a:t>https://goteborg.se/wps/portal/start/forskola-och-utbildning/grundskola/sa-fungerar-grundskolan/samverkan-mellan-skola-och-hem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Länken leder till goteborg.se och visar alltså den publika sida där vårdnadshavare och andra kan ta del av innehållet. Där finns även dokumentet att skriva ut på flertal olika språk.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En god idé kan vara att inför mötet, ha skrivit ut förväntansdokumentet på de språk som talas.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761903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intranat.goteborg.se/wps/wcm/myconnect/5d90b0ce-49dc-4f65-95ee-41fe383dc766/220214-gf-forvantansdokument-a4-korr03+%28003%29.pdf?MOD=AJPERE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5DED419-46EC-4260-B5E3-72C79029FFF0}"/>
              </a:ext>
            </a:extLst>
          </p:cNvPr>
          <p:cNvPicPr>
            <a:picLocks noChangeAspect="1"/>
          </p:cNvPicPr>
          <p:nvPr/>
        </p:nvPicPr>
        <p:blipFill>
          <a:blip r:embed="rId2"/>
          <a:stretch>
            <a:fillRect/>
          </a:stretch>
        </p:blipFill>
        <p:spPr>
          <a:xfrm>
            <a:off x="5908876" y="-9439"/>
            <a:ext cx="6867439" cy="6867439"/>
          </a:xfrm>
          <a:prstGeom prst="rect">
            <a:avLst/>
          </a:prstGeom>
        </p:spPr>
      </p:pic>
      <p:pic>
        <p:nvPicPr>
          <p:cNvPr id="22" name="Bildobjekt 21">
            <a:extLst>
              <a:ext uri="{FF2B5EF4-FFF2-40B4-BE49-F238E27FC236}">
                <a16:creationId xmlns:a16="http://schemas.microsoft.com/office/drawing/2014/main" id="{0A8FF8EC-EEAF-406B-97B2-04BC8A189736}"/>
              </a:ext>
            </a:extLst>
          </p:cNvPr>
          <p:cNvPicPr>
            <a:picLocks noChangeAspect="1"/>
          </p:cNvPicPr>
          <p:nvPr/>
        </p:nvPicPr>
        <p:blipFill rotWithShape="1">
          <a:blip r:embed="rId3">
            <a:extLst>
              <a:ext uri="{28A0092B-C50C-407E-A947-70E740481C1C}">
                <a14:useLocalDpi xmlns:a14="http://schemas.microsoft.com/office/drawing/2010/main" val="0"/>
              </a:ext>
            </a:extLst>
          </a:blip>
          <a:srcRect r="31949"/>
          <a:stretch/>
        </p:blipFill>
        <p:spPr>
          <a:xfrm>
            <a:off x="-1" y="0"/>
            <a:ext cx="8296836" cy="6858000"/>
          </a:xfrm>
          <a:prstGeom prst="rect">
            <a:avLst/>
          </a:prstGeom>
        </p:spPr>
      </p:pic>
      <p:sp>
        <p:nvSpPr>
          <p:cNvPr id="23" name="textruta 22">
            <a:extLst>
              <a:ext uri="{FF2B5EF4-FFF2-40B4-BE49-F238E27FC236}">
                <a16:creationId xmlns:a16="http://schemas.microsoft.com/office/drawing/2014/main" id="{4FFD7400-8875-45AF-827D-E0F370BAC1E4}"/>
              </a:ext>
            </a:extLst>
          </p:cNvPr>
          <p:cNvSpPr txBox="1"/>
          <p:nvPr/>
        </p:nvSpPr>
        <p:spPr>
          <a:xfrm>
            <a:off x="452579" y="806638"/>
            <a:ext cx="11286841" cy="3539430"/>
          </a:xfrm>
          <a:prstGeom prst="rect">
            <a:avLst/>
          </a:prstGeom>
          <a:solidFill>
            <a:schemeClr val="accent1">
              <a:alpha val="0"/>
            </a:schemeClr>
          </a:solidFill>
        </p:spPr>
        <p:txBody>
          <a:bodyPr wrap="square" rtlCol="0">
            <a:spAutoFit/>
          </a:bodyPr>
          <a:lstStyle/>
          <a:p>
            <a:r>
              <a:rPr lang="sv-SE" sz="5400" b="1" kern="0" spc="0" baseline="0" dirty="0">
                <a:latin typeface="+mj-lt"/>
                <a:ea typeface="+mj-ea"/>
                <a:cs typeface="+mj-cs"/>
              </a:rPr>
              <a:t>Samarbete mellan skolan och hemmet</a:t>
            </a:r>
            <a:br>
              <a:rPr lang="sv-SE" sz="3600" dirty="0"/>
            </a:br>
            <a:endParaRPr lang="sv-SE" sz="3600" dirty="0"/>
          </a:p>
          <a:p>
            <a:r>
              <a:rPr lang="sv-SE" sz="2000" dirty="0"/>
              <a:t>2022-00-00</a:t>
            </a:r>
            <a:br>
              <a:rPr lang="sv-SE" sz="2000" dirty="0"/>
            </a:br>
            <a:r>
              <a:rPr lang="sv-SE" sz="2000" dirty="0"/>
              <a:t>Föredragshållare</a:t>
            </a:r>
          </a:p>
          <a:p>
            <a:endParaRPr lang="sv-SE" sz="4000" dirty="0">
              <a:latin typeface="+mj-lt"/>
            </a:endParaRPr>
          </a:p>
        </p:txBody>
      </p:sp>
    </p:spTree>
    <p:extLst>
      <p:ext uri="{BB962C8B-B14F-4D97-AF65-F5344CB8AC3E}">
        <p14:creationId xmlns:p14="http://schemas.microsoft.com/office/powerpoint/2010/main" val="93430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85B437D-29D6-B842-9579-B5A0923158C5}"/>
              </a:ext>
            </a:extLst>
          </p:cNvPr>
          <p:cNvPicPr>
            <a:picLocks noChangeAspect="1"/>
          </p:cNvPicPr>
          <p:nvPr/>
        </p:nvPicPr>
        <p:blipFill rotWithShape="1">
          <a:blip r:embed="rId2">
            <a:extLst>
              <a:ext uri="{28A0092B-C50C-407E-A947-70E740481C1C}">
                <a14:useLocalDpi xmlns:a14="http://schemas.microsoft.com/office/drawing/2010/main" val="0"/>
              </a:ext>
            </a:extLst>
          </a:blip>
          <a:srcRect t="20433" r="10293"/>
          <a:stretch/>
        </p:blipFill>
        <p:spPr>
          <a:xfrm>
            <a:off x="470388" y="1122809"/>
            <a:ext cx="10981593" cy="5124125"/>
          </a:xfrm>
          <a:prstGeom prst="rect">
            <a:avLst/>
          </a:prstGeom>
        </p:spPr>
      </p:pic>
      <p:sp>
        <p:nvSpPr>
          <p:cNvPr id="7" name="Platshållare för text 2">
            <a:extLst>
              <a:ext uri="{FF2B5EF4-FFF2-40B4-BE49-F238E27FC236}">
                <a16:creationId xmlns:a16="http://schemas.microsoft.com/office/drawing/2014/main" id="{676C483F-5404-C841-963C-D878EBA959BD}"/>
              </a:ext>
            </a:extLst>
          </p:cNvPr>
          <p:cNvSpPr txBox="1">
            <a:spLocks/>
          </p:cNvSpPr>
          <p:nvPr/>
        </p:nvSpPr>
        <p:spPr>
          <a:xfrm>
            <a:off x="1285454" y="2499857"/>
            <a:ext cx="6294600" cy="2370028"/>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dirty="0">
                <a:ln>
                  <a:noFill/>
                </a:ln>
                <a:solidFill>
                  <a:prstClr val="white"/>
                </a:solidFill>
                <a:effectLst/>
                <a:uLnTx/>
                <a:uFillTx/>
                <a:latin typeface="Arial Black"/>
                <a:ea typeface="+mn-ea"/>
                <a:cs typeface="+mn-cs"/>
              </a:rPr>
              <a:t>Kontakt</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dirty="0">
                <a:ln>
                  <a:noFill/>
                </a:ln>
                <a:solidFill>
                  <a:prstClr val="white"/>
                </a:solidFill>
                <a:effectLst/>
                <a:uLnTx/>
                <a:uFillTx/>
                <a:latin typeface="Arial"/>
                <a:ea typeface="+mn-ea"/>
                <a:cs typeface="+mn-cs"/>
              </a:rPr>
              <a:t>Avdelning</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dirty="0">
                <a:ln>
                  <a:noFill/>
                </a:ln>
                <a:solidFill>
                  <a:prstClr val="white"/>
                </a:solidFill>
                <a:effectLst/>
                <a:uLnTx/>
                <a:uFillTx/>
                <a:latin typeface="Arial"/>
                <a:ea typeface="+mn-ea"/>
                <a:cs typeface="+mn-cs"/>
              </a:rPr>
              <a:t>Område, Göteborgs Stad</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dirty="0">
                <a:ln>
                  <a:noFill/>
                </a:ln>
                <a:solidFill>
                  <a:prstClr val="white"/>
                </a:solidFill>
                <a:effectLst/>
                <a:uLnTx/>
                <a:uFillTx/>
                <a:latin typeface="Arial"/>
                <a:ea typeface="+mn-ea"/>
                <a:cs typeface="+mn-cs"/>
              </a:rPr>
              <a:t>Namn</a:t>
            </a:r>
          </a:p>
          <a:p>
            <a:pPr marL="0" marR="0" lvl="0" indent="0" algn="l" defTabSz="914332"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sv-SE" sz="1600" b="1" i="0" u="none" strike="noStrike" kern="1200" cap="none" spc="0" normalizeH="0" baseline="0" noProof="0" dirty="0" err="1">
                <a:ln>
                  <a:noFill/>
                </a:ln>
                <a:solidFill>
                  <a:prstClr val="white"/>
                </a:solidFill>
                <a:effectLst/>
                <a:uLnTx/>
                <a:uFillTx/>
                <a:latin typeface="Arial"/>
                <a:ea typeface="+mn-ea"/>
                <a:cs typeface="+mn-cs"/>
              </a:rPr>
              <a:t>namn@namn.se</a:t>
            </a:r>
            <a:endParaRPr kumimoji="0" lang="sv-SE" sz="16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7641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Det här ska vi prata om idag</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p:txBody>
          <a:bodyPr/>
          <a:lstStyle/>
          <a:p>
            <a:pPr>
              <a:buFontTx/>
              <a:buChar char="-"/>
            </a:pPr>
            <a:r>
              <a:rPr lang="sv-SE" dirty="0"/>
              <a:t>Samarbete mellan skolan och hemmet</a:t>
            </a:r>
          </a:p>
          <a:p>
            <a:pPr>
              <a:buFontTx/>
              <a:buChar char="-"/>
            </a:pPr>
            <a:r>
              <a:rPr lang="sv-SE" dirty="0"/>
              <a:t>Hur skola och hem möts</a:t>
            </a:r>
          </a:p>
          <a:p>
            <a:pPr>
              <a:buFontTx/>
              <a:buChar char="-"/>
            </a:pPr>
            <a:r>
              <a:rPr lang="sv-SE" dirty="0"/>
              <a:t>Kan det bli krockar i mötet med skolan?</a:t>
            </a:r>
          </a:p>
          <a:p>
            <a:pPr>
              <a:buFontTx/>
              <a:buChar char="-"/>
            </a:pPr>
            <a:r>
              <a:rPr lang="sv-SE" dirty="0"/>
              <a:t>Vad har skola och hem för olika ansvar? </a:t>
            </a:r>
          </a:p>
          <a:p>
            <a:endParaRPr lang="sv-SE" dirty="0"/>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spTree>
    <p:extLst>
      <p:ext uri="{BB962C8B-B14F-4D97-AF65-F5344CB8AC3E}">
        <p14:creationId xmlns:p14="http://schemas.microsoft.com/office/powerpoint/2010/main" val="136365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00A949-E91B-462A-A7EF-37E18382AC07}"/>
              </a:ext>
            </a:extLst>
          </p:cNvPr>
          <p:cNvSpPr>
            <a:spLocks noGrp="1"/>
          </p:cNvSpPr>
          <p:nvPr>
            <p:ph type="title"/>
          </p:nvPr>
        </p:nvSpPr>
        <p:spPr/>
        <p:txBody>
          <a:bodyPr>
            <a:normAutofit fontScale="90000"/>
          </a:bodyPr>
          <a:lstStyle/>
          <a:p>
            <a:br>
              <a:rPr lang="sv-SE" sz="2500" b="0" dirty="0">
                <a:solidFill>
                  <a:srgbClr val="000000"/>
                </a:solidFill>
              </a:rPr>
            </a:br>
            <a:r>
              <a:rPr lang="sv-SE" sz="2500" dirty="0"/>
              <a:t>Samarbete mellan skolan och hemmet</a:t>
            </a:r>
            <a:br>
              <a:rPr lang="sv-SE" sz="2500" dirty="0"/>
            </a:br>
            <a:endParaRPr lang="sv-SE" sz="2700" b="0"/>
          </a:p>
          <a:p>
            <a:endParaRPr lang="sv-SE" dirty="0"/>
          </a:p>
        </p:txBody>
      </p:sp>
      <p:pic>
        <p:nvPicPr>
          <p:cNvPr id="10" name="Platshållare för bild 9" descr="En bild som visar träd, utomhus, person, gräs&#10;&#10;Automatiskt genererad beskrivning">
            <a:extLst>
              <a:ext uri="{FF2B5EF4-FFF2-40B4-BE49-F238E27FC236}">
                <a16:creationId xmlns:a16="http://schemas.microsoft.com/office/drawing/2014/main" id="{6B357572-5B78-46D8-84D7-C96FC1FF8D42}"/>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7598925" y="1738313"/>
            <a:ext cx="4176000" cy="4175125"/>
          </a:xfrm>
        </p:spPr>
      </p:pic>
      <p:sp>
        <p:nvSpPr>
          <p:cNvPr id="6" name="Platshållare för innehåll 5">
            <a:extLst>
              <a:ext uri="{FF2B5EF4-FFF2-40B4-BE49-F238E27FC236}">
                <a16:creationId xmlns:a16="http://schemas.microsoft.com/office/drawing/2014/main" id="{F7F4EF08-34E9-701B-1400-71D6E035855E}"/>
              </a:ext>
            </a:extLst>
          </p:cNvPr>
          <p:cNvSpPr>
            <a:spLocks noGrp="1"/>
          </p:cNvSpPr>
          <p:nvPr>
            <p:ph sz="half" idx="10"/>
          </p:nvPr>
        </p:nvSpPr>
        <p:spPr/>
        <p:txBody>
          <a:bodyPr vert="horz" lIns="0" tIns="0" rIns="0" bIns="0" rtlCol="0" anchor="t">
            <a:normAutofit/>
          </a:bodyPr>
          <a:lstStyle/>
          <a:p>
            <a:pPr marL="229870" indent="-229870"/>
            <a:r>
              <a:rPr lang="sv-SE" dirty="0">
                <a:cs typeface="Arial"/>
              </a:rPr>
              <a:t>Skolan och hemmet har ett gemensamt ansvar för att hjälpa eleverna utvecklas och lära. </a:t>
            </a:r>
            <a:endParaRPr lang="en-US" dirty="0">
              <a:cs typeface="Arial"/>
            </a:endParaRPr>
          </a:p>
          <a:p>
            <a:pPr marL="229870" indent="-229870"/>
            <a:r>
              <a:rPr lang="sv-SE" dirty="0">
                <a:cs typeface="Arial"/>
              </a:rPr>
              <a:t>Det står i läroplanen.</a:t>
            </a:r>
            <a:endParaRPr lang="en-US" dirty="0">
              <a:cs typeface="Arial"/>
            </a:endParaRPr>
          </a:p>
          <a:p>
            <a:pPr marL="229870" indent="-229870"/>
            <a:r>
              <a:rPr lang="sv-SE" dirty="0">
                <a:cs typeface="Arial"/>
              </a:rPr>
              <a:t>När vi samarbetar bra så blir det bäst för barnen, de utvecklas bättre. </a:t>
            </a:r>
            <a:endParaRPr lang="sv-SE" dirty="0"/>
          </a:p>
        </p:txBody>
      </p:sp>
    </p:spTree>
    <p:extLst>
      <p:ext uri="{BB962C8B-B14F-4D97-AF65-F5344CB8AC3E}">
        <p14:creationId xmlns:p14="http://schemas.microsoft.com/office/powerpoint/2010/main" val="222961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61BEBA5E-C3E3-F44F-99AF-C48D60E27B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8" name="textruta 7">
            <a:extLst>
              <a:ext uri="{FF2B5EF4-FFF2-40B4-BE49-F238E27FC236}">
                <a16:creationId xmlns:a16="http://schemas.microsoft.com/office/drawing/2014/main" id="{293F466C-0F62-4B66-9DBC-310B487C9A13}"/>
              </a:ext>
            </a:extLst>
          </p:cNvPr>
          <p:cNvSpPr txBox="1"/>
          <p:nvPr/>
        </p:nvSpPr>
        <p:spPr>
          <a:xfrm>
            <a:off x="787999" y="745000"/>
            <a:ext cx="11286841" cy="553998"/>
          </a:xfrm>
          <a:prstGeom prst="rect">
            <a:avLst/>
          </a:prstGeom>
          <a:solidFill>
            <a:schemeClr val="accent1">
              <a:alpha val="0"/>
            </a:schemeClr>
          </a:solidFill>
        </p:spPr>
        <p:txBody>
          <a:bodyPr wrap="square" rtlCol="0">
            <a:spAutoFit/>
          </a:bodyPr>
          <a:lstStyle/>
          <a:p>
            <a:r>
              <a:rPr lang="sv-SE" sz="3000" b="1" dirty="0"/>
              <a:t>Skola och hem möts</a:t>
            </a:r>
            <a:endParaRPr lang="sv-SE" sz="3000" b="1" dirty="0">
              <a:latin typeface="+mj-lt"/>
            </a:endParaRPr>
          </a:p>
        </p:txBody>
      </p:sp>
      <p:pic>
        <p:nvPicPr>
          <p:cNvPr id="23" name="Bildobjekt 22">
            <a:extLst>
              <a:ext uri="{FF2B5EF4-FFF2-40B4-BE49-F238E27FC236}">
                <a16:creationId xmlns:a16="http://schemas.microsoft.com/office/drawing/2014/main" id="{18BE1A07-539D-D746-A1EC-6D716ED37894}"/>
              </a:ext>
            </a:extLst>
          </p:cNvPr>
          <p:cNvPicPr>
            <a:picLocks noChangeAspect="1"/>
          </p:cNvPicPr>
          <p:nvPr/>
        </p:nvPicPr>
        <p:blipFill rotWithShape="1">
          <a:blip r:embed="rId4">
            <a:extLst>
              <a:ext uri="{28A0092B-C50C-407E-A947-70E740481C1C}">
                <a14:useLocalDpi xmlns:a14="http://schemas.microsoft.com/office/drawing/2010/main" val="0"/>
              </a:ext>
            </a:extLst>
          </a:blip>
          <a:srcRect l="16660"/>
          <a:stretch/>
        </p:blipFill>
        <p:spPr>
          <a:xfrm rot="21155273">
            <a:off x="8405647" y="3644408"/>
            <a:ext cx="3541464" cy="3117791"/>
          </a:xfrm>
          <a:prstGeom prst="rect">
            <a:avLst/>
          </a:prstGeom>
        </p:spPr>
      </p:pic>
      <p:sp>
        <p:nvSpPr>
          <p:cNvPr id="3" name="textruta 2">
            <a:extLst>
              <a:ext uri="{FF2B5EF4-FFF2-40B4-BE49-F238E27FC236}">
                <a16:creationId xmlns:a16="http://schemas.microsoft.com/office/drawing/2014/main" id="{14B9C024-8263-33B2-B6E4-BD112D479737}"/>
              </a:ext>
            </a:extLst>
          </p:cNvPr>
          <p:cNvSpPr txBox="1"/>
          <p:nvPr/>
        </p:nvSpPr>
        <p:spPr>
          <a:xfrm>
            <a:off x="787999" y="1565287"/>
            <a:ext cx="6216732" cy="2862322"/>
          </a:xfrm>
          <a:prstGeom prst="rect">
            <a:avLst/>
          </a:prstGeom>
          <a:noFill/>
        </p:spPr>
        <p:txBody>
          <a:bodyPr wrap="square">
            <a:spAutoFit/>
          </a:bodyPr>
          <a:lstStyle/>
          <a:p>
            <a:pPr marL="0" indent="0">
              <a:buNone/>
            </a:pPr>
            <a:r>
              <a:rPr lang="sv-SE" sz="2000" dirty="0"/>
              <a:t>Skola och hem samarbetar och pratar med varandra på olika sätt</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Föräldramöte</a:t>
            </a:r>
          </a:p>
          <a:p>
            <a:pPr marL="285750" indent="-285750">
              <a:buFont typeface="Arial" panose="020B0604020202020204" pitchFamily="34" charset="0"/>
              <a:buChar char="•"/>
            </a:pPr>
            <a:r>
              <a:rPr lang="sv-SE" sz="2000" dirty="0"/>
              <a:t>Utvecklingssamtal</a:t>
            </a:r>
          </a:p>
          <a:p>
            <a:pPr marL="285750" indent="-285750">
              <a:buFont typeface="Arial" panose="020B0604020202020204" pitchFamily="34" charset="0"/>
              <a:buChar char="•"/>
            </a:pPr>
            <a:r>
              <a:rPr lang="sv-SE" sz="2000" dirty="0"/>
              <a:t>Föräldraråd/brukarråd</a:t>
            </a:r>
          </a:p>
          <a:p>
            <a:pPr marL="285750" indent="-285750">
              <a:buFont typeface="Arial" panose="020B0604020202020204" pitchFamily="34" charset="0"/>
              <a:buChar char="•"/>
            </a:pPr>
            <a:r>
              <a:rPr lang="sv-SE" sz="2000" dirty="0"/>
              <a:t>Kontakt med lärare, personal på fritidshem eller andra på skolan kring det egna barnet.</a:t>
            </a:r>
          </a:p>
          <a:p>
            <a:pPr marL="285750" indent="-285750">
              <a:buFont typeface="Arial" panose="020B0604020202020204" pitchFamily="34" charset="0"/>
              <a:buChar char="•"/>
            </a:pPr>
            <a:r>
              <a:rPr lang="sv-SE" sz="2000" dirty="0"/>
              <a:t>Vklass</a:t>
            </a:r>
          </a:p>
        </p:txBody>
      </p:sp>
    </p:spTree>
    <p:extLst>
      <p:ext uri="{BB962C8B-B14F-4D97-AF65-F5344CB8AC3E}">
        <p14:creationId xmlns:p14="http://schemas.microsoft.com/office/powerpoint/2010/main" val="101388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Kan det bli krockar i mötet med skolan? </a:t>
            </a:r>
          </a:p>
        </p:txBody>
      </p:sp>
      <p:sp>
        <p:nvSpPr>
          <p:cNvPr id="4" name="Platshållare för innehåll 3">
            <a:extLst>
              <a:ext uri="{FF2B5EF4-FFF2-40B4-BE49-F238E27FC236}">
                <a16:creationId xmlns:a16="http://schemas.microsoft.com/office/drawing/2014/main" id="{E166F54B-50C9-4526-6985-74BD4803F338}"/>
              </a:ext>
            </a:extLst>
          </p:cNvPr>
          <p:cNvSpPr>
            <a:spLocks noGrp="1"/>
          </p:cNvSpPr>
          <p:nvPr>
            <p:ph sz="half" idx="10"/>
          </p:nvPr>
        </p:nvSpPr>
        <p:spPr>
          <a:xfrm>
            <a:off x="841540" y="1135916"/>
            <a:ext cx="4532128" cy="3155941"/>
          </a:xfrm>
          <a:prstGeom prst="roundRect">
            <a:avLst/>
          </a:prstGeom>
          <a:solidFill>
            <a:srgbClr val="A3C8CD"/>
          </a:solidFill>
          <a:ln/>
        </p:spPr>
        <p:style>
          <a:lnRef idx="3">
            <a:schemeClr val="lt1"/>
          </a:lnRef>
          <a:fillRef idx="1">
            <a:schemeClr val="accent1"/>
          </a:fillRef>
          <a:effectRef idx="1">
            <a:schemeClr val="accent1"/>
          </a:effectRef>
          <a:fontRef idx="minor">
            <a:schemeClr val="lt1"/>
          </a:fontRef>
        </p:style>
        <p:txBody>
          <a:bodyPr rtlCol="0" anchor="ctr"/>
          <a:lstStyle/>
          <a:p>
            <a:pPr marL="0" indent="0" algn="ctr">
              <a:buNone/>
            </a:pPr>
            <a:r>
              <a:rPr lang="sv-SE" sz="1800" b="0" i="0" u="none" strike="noStrike" baseline="0" dirty="0">
                <a:solidFill>
                  <a:schemeClr val="tx1"/>
                </a:solidFill>
                <a:latin typeface="Gotham-Medium"/>
              </a:rPr>
              <a:t>"Det var lärarnas sak, i skolan är det lärarna som har utbildning och bestämmer över barnen. Jag kände att jag inte förstod skolans värld och ibland kändes det svårt att träffa barnens lärare och inte veta om saker som individuell handlingsplan och utvecklingssamtal.”</a:t>
            </a:r>
            <a:endParaRPr lang="sv-SE"/>
          </a:p>
          <a:p>
            <a:pPr marL="229870" indent="-229870" algn="ctr"/>
            <a:endParaRPr lang="sv-SE" dirty="0">
              <a:cs typeface="Arial"/>
            </a:endParaRPr>
          </a:p>
        </p:txBody>
      </p:sp>
      <p:sp>
        <p:nvSpPr>
          <p:cNvPr id="6" name="Rektangel: rundade hörn 5">
            <a:extLst>
              <a:ext uri="{FF2B5EF4-FFF2-40B4-BE49-F238E27FC236}">
                <a16:creationId xmlns:a16="http://schemas.microsoft.com/office/drawing/2014/main" id="{F732604F-5D5E-4A74-C559-CCAA96E35D84}"/>
              </a:ext>
            </a:extLst>
          </p:cNvPr>
          <p:cNvSpPr/>
          <p:nvPr/>
        </p:nvSpPr>
        <p:spPr>
          <a:xfrm>
            <a:off x="6465259" y="1135916"/>
            <a:ext cx="4525701" cy="3379285"/>
          </a:xfrm>
          <a:prstGeom prst="roundRect">
            <a:avLst/>
          </a:prstGeom>
          <a:solidFill>
            <a:srgbClr val="A3C8CD"/>
          </a:solidFill>
          <a:ln/>
        </p:spPr>
        <p:style>
          <a:lnRef idx="3">
            <a:schemeClr val="lt1"/>
          </a:lnRef>
          <a:fillRef idx="1">
            <a:schemeClr val="accent1"/>
          </a:fillRef>
          <a:effectRef idx="1">
            <a:schemeClr val="accent1"/>
          </a:effectRef>
          <a:fontRef idx="minor">
            <a:schemeClr val="lt1"/>
          </a:fontRef>
        </p:style>
        <p:txBody>
          <a:bodyPr rtlCol="0" anchor="ctr"/>
          <a:lstStyle/>
          <a:p>
            <a:pPr marL="0" indent="0" algn="l">
              <a:buNone/>
            </a:pPr>
            <a:r>
              <a:rPr lang="sv-SE" sz="1800" b="0" i="0" u="none" strike="noStrike" baseline="0" dirty="0">
                <a:solidFill>
                  <a:schemeClr val="tx1"/>
                </a:solidFill>
                <a:latin typeface="Gotham-Medium"/>
              </a:rPr>
              <a:t>"Jag var orolig för vad som lärdes ut i skolan och att mina barn kom längre ifrån vår kultur, att de skulle bli 'för svenska'."</a:t>
            </a:r>
            <a:endParaRPr lang="sv-SE" sz="2000" dirty="0">
              <a:solidFill>
                <a:schemeClr val="tx1"/>
              </a:solidFill>
            </a:endParaRPr>
          </a:p>
        </p:txBody>
      </p:sp>
      <p:sp>
        <p:nvSpPr>
          <p:cNvPr id="2" name="Rektangel: rundade hörn 1">
            <a:extLst>
              <a:ext uri="{FF2B5EF4-FFF2-40B4-BE49-F238E27FC236}">
                <a16:creationId xmlns:a16="http://schemas.microsoft.com/office/drawing/2014/main" id="{D07FF85D-AAF2-E291-7BD3-DAA7C43ADEF8}"/>
              </a:ext>
            </a:extLst>
          </p:cNvPr>
          <p:cNvSpPr/>
          <p:nvPr/>
        </p:nvSpPr>
        <p:spPr>
          <a:xfrm>
            <a:off x="4415742" y="3618984"/>
            <a:ext cx="3973908" cy="3234768"/>
          </a:xfrm>
          <a:prstGeom prst="roundRect">
            <a:avLst/>
          </a:prstGeom>
          <a:solidFill>
            <a:srgbClr val="A3C8CD"/>
          </a:solidFill>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p>
            <a:r>
              <a:rPr lang="sv-SE" dirty="0">
                <a:solidFill>
                  <a:schemeClr val="tx1"/>
                </a:solidFill>
                <a:latin typeface="Gotham-Medium"/>
              </a:rPr>
              <a:t>"Hur ska jag veta hur mycket jag kan höra av mig? Skolan berättar inte det för mig. Jag vill inte vara en "jobbig" förälder."</a:t>
            </a:r>
          </a:p>
        </p:txBody>
      </p:sp>
    </p:spTree>
    <p:extLst>
      <p:ext uri="{BB962C8B-B14F-4D97-AF65-F5344CB8AC3E}">
        <p14:creationId xmlns:p14="http://schemas.microsoft.com/office/powerpoint/2010/main" val="255476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527622F-1A94-48F5-A80D-B12CF93132E6}"/>
              </a:ext>
            </a:extLst>
          </p:cNvPr>
          <p:cNvPicPr>
            <a:picLocks noChangeAspect="1"/>
          </p:cNvPicPr>
          <p:nvPr/>
        </p:nvPicPr>
        <p:blipFill>
          <a:blip r:embed="rId2"/>
          <a:stretch>
            <a:fillRect/>
          </a:stretch>
        </p:blipFill>
        <p:spPr>
          <a:xfrm>
            <a:off x="2864939" y="-113108"/>
            <a:ext cx="9357541" cy="9357541"/>
          </a:xfrm>
          <a:prstGeom prst="rect">
            <a:avLst/>
          </a:prstGeom>
        </p:spPr>
      </p:pic>
      <p:pic>
        <p:nvPicPr>
          <p:cNvPr id="15" name="Bildobjekt 14">
            <a:extLst>
              <a:ext uri="{FF2B5EF4-FFF2-40B4-BE49-F238E27FC236}">
                <a16:creationId xmlns:a16="http://schemas.microsoft.com/office/drawing/2014/main" id="{8C3D7924-F7FE-B84B-8D15-584CBDA87A52}"/>
              </a:ext>
            </a:extLst>
          </p:cNvPr>
          <p:cNvPicPr>
            <a:picLocks noChangeAspect="1"/>
          </p:cNvPicPr>
          <p:nvPr/>
        </p:nvPicPr>
        <p:blipFill rotWithShape="1">
          <a:blip r:embed="rId3">
            <a:extLst>
              <a:ext uri="{28A0092B-C50C-407E-A947-70E740481C1C}">
                <a14:useLocalDpi xmlns:a14="http://schemas.microsoft.com/office/drawing/2010/main" val="0"/>
              </a:ext>
            </a:extLst>
          </a:blip>
          <a:srcRect r="17368"/>
          <a:stretch/>
        </p:blipFill>
        <p:spPr>
          <a:xfrm>
            <a:off x="0" y="0"/>
            <a:ext cx="10074524" cy="6858000"/>
          </a:xfrm>
          <a:prstGeom prst="rect">
            <a:avLst/>
          </a:prstGeom>
        </p:spPr>
      </p:pic>
      <p:sp>
        <p:nvSpPr>
          <p:cNvPr id="6" name="Rubrik 2">
            <a:extLst>
              <a:ext uri="{FF2B5EF4-FFF2-40B4-BE49-F238E27FC236}">
                <a16:creationId xmlns:a16="http://schemas.microsoft.com/office/drawing/2014/main" id="{6539AAA0-CC1B-A745-8884-75A4D99F9625}"/>
              </a:ext>
            </a:extLst>
          </p:cNvPr>
          <p:cNvSpPr txBox="1">
            <a:spLocks/>
          </p:cNvSpPr>
          <p:nvPr/>
        </p:nvSpPr>
        <p:spPr>
          <a:xfrm>
            <a:off x="657369" y="877055"/>
            <a:ext cx="9417155"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pPr algn="l"/>
            <a:r>
              <a:rPr lang="en-US" sz="5400" dirty="0"/>
              <a:t>Vad har skola och hem för olika ansvar? </a:t>
            </a:r>
            <a:endParaRPr lang="sv-SE" sz="8000" dirty="0"/>
          </a:p>
        </p:txBody>
      </p:sp>
    </p:spTree>
    <p:extLst>
      <p:ext uri="{BB962C8B-B14F-4D97-AF65-F5344CB8AC3E}">
        <p14:creationId xmlns:p14="http://schemas.microsoft.com/office/powerpoint/2010/main" val="228673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C4B37-CF9F-46F6-A289-35309F2B65CD}"/>
              </a:ext>
            </a:extLst>
          </p:cNvPr>
          <p:cNvSpPr>
            <a:spLocks noGrp="1"/>
          </p:cNvSpPr>
          <p:nvPr>
            <p:ph type="title"/>
          </p:nvPr>
        </p:nvSpPr>
        <p:spPr/>
        <p:txBody>
          <a:bodyPr/>
          <a:lstStyle/>
          <a:p>
            <a:r>
              <a:rPr lang="sv-SE" dirty="0"/>
              <a:t>Vad ska skolan göra?</a:t>
            </a:r>
          </a:p>
        </p:txBody>
      </p:sp>
      <p:sp>
        <p:nvSpPr>
          <p:cNvPr id="3" name="Platshållare för innehåll 2">
            <a:extLst>
              <a:ext uri="{FF2B5EF4-FFF2-40B4-BE49-F238E27FC236}">
                <a16:creationId xmlns:a16="http://schemas.microsoft.com/office/drawing/2014/main" id="{8BA54257-9266-4FFD-B20B-35487BDCD6F5}"/>
              </a:ext>
            </a:extLst>
          </p:cNvPr>
          <p:cNvSpPr>
            <a:spLocks noGrp="1"/>
          </p:cNvSpPr>
          <p:nvPr>
            <p:ph sz="half" idx="10"/>
          </p:nvPr>
        </p:nvSpPr>
        <p:spPr/>
        <p:txBody>
          <a:bodyPr/>
          <a:lstStyle/>
          <a:p>
            <a:r>
              <a:rPr lang="sv-SE" dirty="0"/>
              <a:t>Skolan ska hjälpa varje elev att nå så långt som möjligt utifrån målen i läroplanen</a:t>
            </a:r>
          </a:p>
          <a:p>
            <a:r>
              <a:rPr lang="sv-SE" dirty="0"/>
              <a:t>Skolan ska ge dig ett gott bemötande och samarbeta med dig för ditt barns bästa</a:t>
            </a:r>
          </a:p>
          <a:p>
            <a:r>
              <a:rPr lang="sv-SE" dirty="0"/>
              <a:t>Skolan ska ge dig information om hur det går för ditt barn i skolan</a:t>
            </a:r>
          </a:p>
          <a:p>
            <a:r>
              <a:rPr lang="sv-SE" dirty="0"/>
              <a:t>Skolan ska informera dig om mål, rutiner och regler som finns på skolan</a:t>
            </a:r>
          </a:p>
          <a:p>
            <a:endParaRPr lang="sv-SE" dirty="0"/>
          </a:p>
        </p:txBody>
      </p:sp>
      <p:pic>
        <p:nvPicPr>
          <p:cNvPr id="10" name="Platshållare för bild 9" descr="En bild som visar text, person, inomhus, personer&#10;&#10;Automatiskt genererad beskrivning">
            <a:extLst>
              <a:ext uri="{FF2B5EF4-FFF2-40B4-BE49-F238E27FC236}">
                <a16:creationId xmlns:a16="http://schemas.microsoft.com/office/drawing/2014/main" id="{EEA58734-1C8E-470C-B9E7-FA5212CA57B8}"/>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30" t="-431"/>
          <a:stretch/>
        </p:blipFill>
        <p:spPr>
          <a:xfrm>
            <a:off x="7598925" y="1738313"/>
            <a:ext cx="4176000" cy="4175125"/>
          </a:xfrm>
        </p:spPr>
      </p:pic>
    </p:spTree>
    <p:extLst>
      <p:ext uri="{BB962C8B-B14F-4D97-AF65-F5344CB8AC3E}">
        <p14:creationId xmlns:p14="http://schemas.microsoft.com/office/powerpoint/2010/main" val="23013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04C48-BF01-4F9A-9929-B56194D1B491}"/>
              </a:ext>
            </a:extLst>
          </p:cNvPr>
          <p:cNvSpPr>
            <a:spLocks noGrp="1"/>
          </p:cNvSpPr>
          <p:nvPr>
            <p:ph type="title"/>
          </p:nvPr>
        </p:nvSpPr>
        <p:spPr/>
        <p:txBody>
          <a:bodyPr/>
          <a:lstStyle/>
          <a:p>
            <a:r>
              <a:rPr lang="sv-SE" dirty="0"/>
              <a:t>Föräldrars ansvar </a:t>
            </a:r>
          </a:p>
        </p:txBody>
      </p:sp>
      <p:sp>
        <p:nvSpPr>
          <p:cNvPr id="3" name="Platshållare för innehåll 2">
            <a:extLst>
              <a:ext uri="{FF2B5EF4-FFF2-40B4-BE49-F238E27FC236}">
                <a16:creationId xmlns:a16="http://schemas.microsoft.com/office/drawing/2014/main" id="{BB60A73B-E2F5-4297-93A7-0BCC90C6837E}"/>
              </a:ext>
            </a:extLst>
          </p:cNvPr>
          <p:cNvSpPr>
            <a:spLocks noGrp="1"/>
          </p:cNvSpPr>
          <p:nvPr>
            <p:ph sz="half" idx="10"/>
          </p:nvPr>
        </p:nvSpPr>
        <p:spPr/>
        <p:txBody>
          <a:bodyPr/>
          <a:lstStyle/>
          <a:p>
            <a:r>
              <a:rPr lang="en-US" dirty="0"/>
              <a:t>Se till att barnet kommer till skolan och är utvilad</a:t>
            </a:r>
          </a:p>
          <a:p>
            <a:r>
              <a:rPr lang="en-US" dirty="0"/>
              <a:t>Ta del av information som du får från skolan</a:t>
            </a:r>
            <a:endParaRPr lang="sv-SE" dirty="0"/>
          </a:p>
          <a:p>
            <a:r>
              <a:rPr lang="en-US" dirty="0"/>
              <a:t>Engagera dig i ditt barns skolgång</a:t>
            </a:r>
          </a:p>
          <a:p>
            <a:endParaRPr lang="sv-SE" dirty="0"/>
          </a:p>
        </p:txBody>
      </p:sp>
      <p:pic>
        <p:nvPicPr>
          <p:cNvPr id="6" name="Platshållare för bild 5" descr="En bild som visar person, inomhus, nära&#10;&#10;Automatiskt genererad beskrivning">
            <a:extLst>
              <a:ext uri="{FF2B5EF4-FFF2-40B4-BE49-F238E27FC236}">
                <a16:creationId xmlns:a16="http://schemas.microsoft.com/office/drawing/2014/main" id="{11132574-8DB2-4537-BC3B-D0727EA6FB25}"/>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196"/>
          <a:stretch/>
        </p:blipFill>
        <p:spPr>
          <a:xfrm>
            <a:off x="7598925" y="1738313"/>
            <a:ext cx="4176000" cy="4175125"/>
          </a:xfrm>
        </p:spPr>
      </p:pic>
    </p:spTree>
    <p:extLst>
      <p:ext uri="{BB962C8B-B14F-4D97-AF65-F5344CB8AC3E}">
        <p14:creationId xmlns:p14="http://schemas.microsoft.com/office/powerpoint/2010/main" val="15853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Det här är förväntansdokumentet</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pic>
        <p:nvPicPr>
          <p:cNvPr id="2" name="Platshållare för innehåll 4" descr="En bild som visar text&#10;&#10;Automatiskt genererad beskrivning">
            <a:hlinkClick r:id="rId5"/>
            <a:extLst>
              <a:ext uri="{FF2B5EF4-FFF2-40B4-BE49-F238E27FC236}">
                <a16:creationId xmlns:a16="http://schemas.microsoft.com/office/drawing/2014/main" id="{07F6AB53-1B1E-DBF5-8054-9609F5FDDE17}"/>
              </a:ext>
            </a:extLst>
          </p:cNvPr>
          <p:cNvPicPr>
            <a:picLocks noGrp="1" noChangeAspect="1"/>
          </p:cNvPicPr>
          <p:nvPr>
            <p:ph sz="half" idx="10"/>
          </p:nvPr>
        </p:nvPicPr>
        <p:blipFill>
          <a:blip r:embed="rId6">
            <a:extLst>
              <a:ext uri="{28A0092B-C50C-407E-A947-70E740481C1C}">
                <a14:useLocalDpi xmlns:a14="http://schemas.microsoft.com/office/drawing/2010/main" val="0"/>
              </a:ext>
            </a:extLst>
          </a:blip>
          <a:stretch>
            <a:fillRect/>
          </a:stretch>
        </p:blipFill>
        <p:spPr>
          <a:xfrm>
            <a:off x="4271696" y="1576735"/>
            <a:ext cx="3028572" cy="4194175"/>
          </a:xfrm>
        </p:spPr>
      </p:pic>
    </p:spTree>
    <p:extLst>
      <p:ext uri="{BB962C8B-B14F-4D97-AF65-F5344CB8AC3E}">
        <p14:creationId xmlns:p14="http://schemas.microsoft.com/office/powerpoint/2010/main" val="337042040"/>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56EDA4A46351E4892B380D4B6532465" ma:contentTypeVersion="17" ma:contentTypeDescription="Skapa ett nytt dokument." ma:contentTypeScope="" ma:versionID="54723fd32b5301690f7ab89c3da70bb6">
  <xsd:schema xmlns:xsd="http://www.w3.org/2001/XMLSchema" xmlns:xs="http://www.w3.org/2001/XMLSchema" xmlns:p="http://schemas.microsoft.com/office/2006/metadata/properties" xmlns:ns2="8bc1610d-66a5-447d-950c-449522c1f5a9" xmlns:ns3="68313d91-c9cd-4678-aab0-31dd667a6bba" targetNamespace="http://schemas.microsoft.com/office/2006/metadata/properties" ma:root="true" ma:fieldsID="e08c91062ad823a837023c7dd49ecdec" ns2:_="" ns3:_="">
    <xsd:import namespace="8bc1610d-66a5-447d-950c-449522c1f5a9"/>
    <xsd:import namespace="68313d91-c9cd-4678-aab0-31dd667a6b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Enhetsm_x00f6_te" minOccurs="0"/>
                <xsd:element ref="ns2:MediaServiceAutoKeyPoints" minOccurs="0"/>
                <xsd:element ref="ns2:MediaServiceKeyPoints" minOccurs="0"/>
                <xsd:element ref="ns3:TaxCatchAll" minOccurs="0"/>
                <xsd:element ref="ns2:MediaServiceDateTake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1610d-66a5-447d-950c-449522c1f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Enhetsm_x00f6_te" ma:index="16" nillable="true" ma:displayName="Enhetsmöte" ma:format="Dropdown" ma:list="e995e142-87b7-4f65-bbe5-0274c4709e7c" ma:internalName="Enhetsm_x00f6_te" ma:showField="Title">
      <xsd:simpleType>
        <xsd:restriction base="dms:Lookup"/>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313d91-c9cd-4678-aab0-31dd667a6bb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f400efcf-0890-4895-9372-7851d03a7a4d}" ma:internalName="TaxCatchAll" ma:showField="CatchAllData" ma:web="68313d91-c9cd-4678-aab0-31dd667a6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313d91-c9cd-4678-aab0-31dd667a6bba" xsi:nil="true"/>
    <lcf76f155ced4ddcb4097134ff3c332f xmlns="8bc1610d-66a5-447d-950c-449522c1f5a9">
      <Terms xmlns="http://schemas.microsoft.com/office/infopath/2007/PartnerControls"/>
    </lcf76f155ced4ddcb4097134ff3c332f>
    <Enhetsm_x00f6_te xmlns="8bc1610d-66a5-447d-950c-449522c1f5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F0724-9297-421C-9D5F-3B3111700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1610d-66a5-447d-950c-449522c1f5a9"/>
    <ds:schemaRef ds:uri="68313d91-c9cd-4678-aab0-31dd667a6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2258B6-22F2-4374-AB5C-66E403C864BD}">
  <ds:schemaRefs>
    <ds:schemaRef ds:uri="68313d91-c9cd-4678-aab0-31dd667a6bba"/>
    <ds:schemaRef ds:uri="http://purl.org/dc/terms/"/>
    <ds:schemaRef ds:uri="8bc1610d-66a5-447d-950c-449522c1f5a9"/>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0C72AEC-B071-4332-B4DF-A2285F0B23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1853</Words>
  <Application>Microsoft Office PowerPoint</Application>
  <PresentationFormat>Bredbild</PresentationFormat>
  <Paragraphs>124</Paragraphs>
  <Slides>10</Slides>
  <Notes>7</Notes>
  <HiddenSlides>0</HiddenSlides>
  <MMClips>0</MMClips>
  <ScaleCrop>false</ScaleCrop>
  <HeadingPairs>
    <vt:vector size="6" baseType="variant">
      <vt:variant>
        <vt:lpstr>Använt teckensnitt</vt:lpstr>
      </vt:variant>
      <vt:variant>
        <vt:i4>10</vt:i4>
      </vt:variant>
      <vt:variant>
        <vt:lpstr>Tema</vt:lpstr>
      </vt:variant>
      <vt:variant>
        <vt:i4>9</vt:i4>
      </vt:variant>
      <vt:variant>
        <vt:lpstr>Bildrubriker</vt:lpstr>
      </vt:variant>
      <vt:variant>
        <vt:i4>10</vt:i4>
      </vt:variant>
    </vt:vector>
  </HeadingPairs>
  <TitlesOfParts>
    <vt:vector size="29" baseType="lpstr">
      <vt:lpstr>ACaslonPro-Regular</vt:lpstr>
      <vt:lpstr>Arial</vt:lpstr>
      <vt:lpstr>Arial Black</vt:lpstr>
      <vt:lpstr>Calibri</vt:lpstr>
      <vt:lpstr>Gotham-Black</vt:lpstr>
      <vt:lpstr>Gotham-Medium</vt:lpstr>
      <vt:lpstr>Gotham-MediumItalic</vt:lpstr>
      <vt:lpstr>Open Sans</vt:lpstr>
      <vt:lpstr>source sans pro</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PowerPoint-presentation</vt:lpstr>
      <vt:lpstr>Det här ska vi prata om idag</vt:lpstr>
      <vt:lpstr> Samarbete mellan skolan och hemmet  </vt:lpstr>
      <vt:lpstr>PowerPoint-presentation</vt:lpstr>
      <vt:lpstr>Kan det bli krockar i mötet med skolan? </vt:lpstr>
      <vt:lpstr>PowerPoint-presentation</vt:lpstr>
      <vt:lpstr>Vad ska skolan göra?</vt:lpstr>
      <vt:lpstr>Föräldrars ansvar </vt:lpstr>
      <vt:lpstr>Det här är förväntansdokumentet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Felicia Yeh Nortoft</cp:lastModifiedBy>
  <cp:revision>57</cp:revision>
  <dcterms:created xsi:type="dcterms:W3CDTF">2020-02-27T10:02:57Z</dcterms:created>
  <dcterms:modified xsi:type="dcterms:W3CDTF">2023-08-18T07:10:21Z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0x010100356EDA4A46351E4892B380D4B6532465</vt:lpwstr>
  </property>
  <property fmtid="{D5CDD505-2E9C-101B-9397-08002B2CF9AE}" pid="3" name="MediaServiceImageTags">
    <vt:lpwstr/>
  </property>
</Properties>
</file>