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Lst>
  <p:notesMasterIdLst>
    <p:notesMasterId r:id="rId31"/>
  </p:notesMasterIdLst>
  <p:handoutMasterIdLst>
    <p:handoutMasterId r:id="rId32"/>
  </p:handoutMasterIdLst>
  <p:sldIdLst>
    <p:sldId id="256" r:id="rId13"/>
    <p:sldId id="500" r:id="rId14"/>
    <p:sldId id="432" r:id="rId15"/>
    <p:sldId id="517" r:id="rId16"/>
    <p:sldId id="507" r:id="rId17"/>
    <p:sldId id="508" r:id="rId18"/>
    <p:sldId id="422" r:id="rId19"/>
    <p:sldId id="300" r:id="rId20"/>
    <p:sldId id="433" r:id="rId21"/>
    <p:sldId id="515" r:id="rId22"/>
    <p:sldId id="509" r:id="rId23"/>
    <p:sldId id="441" r:id="rId24"/>
    <p:sldId id="516" r:id="rId25"/>
    <p:sldId id="513" r:id="rId26"/>
    <p:sldId id="518" r:id="rId27"/>
    <p:sldId id="512" r:id="rId28"/>
    <p:sldId id="510" r:id="rId29"/>
    <p:sldId id="35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ADD"/>
    <a:srgbClr val="BCD7DA"/>
    <a:srgbClr val="B5D3D7"/>
    <a:srgbClr val="A3C8CD"/>
    <a:srgbClr val="3F5564"/>
    <a:srgbClr val="0077BC"/>
    <a:srgbClr val="D53878"/>
    <a:srgbClr val="008391"/>
    <a:srgbClr val="FBF2B4"/>
    <a:srgbClr val="F0C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7602E-D298-4349-B8DF-0AFD090FAE55}" v="1" dt="2023-08-17T12:10:34.1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D4932-94C7-4F39-A36A-4D2EAC5DAB7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EC58C68C-226E-4357-9B75-8048BC85C892}">
      <dgm:prSet/>
      <dgm:spPr/>
      <dgm:t>
        <a:bodyPr/>
        <a:lstStyle/>
        <a:p>
          <a:pPr>
            <a:lnSpc>
              <a:spcPct val="100000"/>
            </a:lnSpc>
          </a:pPr>
          <a:r>
            <a:rPr lang="en-US"/>
            <a:t>Använd ditt hjärtas språk</a:t>
          </a:r>
        </a:p>
      </dgm:t>
    </dgm:pt>
    <dgm:pt modelId="{A5B215E7-C20E-4377-925C-1E1B29EA06BD}" type="parTrans" cxnId="{D2CBBEE9-B93F-43E4-BB80-4081B653A795}">
      <dgm:prSet/>
      <dgm:spPr/>
      <dgm:t>
        <a:bodyPr/>
        <a:lstStyle/>
        <a:p>
          <a:endParaRPr lang="en-US"/>
        </a:p>
      </dgm:t>
    </dgm:pt>
    <dgm:pt modelId="{786011E8-A4CB-4422-A376-9665D8D8FFA2}" type="sibTrans" cxnId="{D2CBBEE9-B93F-43E4-BB80-4081B653A795}">
      <dgm:prSet/>
      <dgm:spPr/>
      <dgm:t>
        <a:bodyPr/>
        <a:lstStyle/>
        <a:p>
          <a:endParaRPr lang="en-US"/>
        </a:p>
      </dgm:t>
    </dgm:pt>
    <dgm:pt modelId="{4BB31C9F-EF76-461C-B1B9-4E19F9AC897A}">
      <dgm:prSet/>
      <dgm:spPr/>
      <dgm:t>
        <a:bodyPr/>
        <a:lstStyle/>
        <a:p>
          <a:pPr>
            <a:lnSpc>
              <a:spcPct val="100000"/>
            </a:lnSpc>
          </a:pPr>
          <a:r>
            <a:rPr lang="en-US"/>
            <a:t>Flera språk är en tillgång</a:t>
          </a:r>
        </a:p>
      </dgm:t>
    </dgm:pt>
    <dgm:pt modelId="{013812D0-E655-44B6-994F-19DE4402876A}" type="parTrans" cxnId="{433C324B-356A-4A06-964E-ECD2ABE6BA54}">
      <dgm:prSet/>
      <dgm:spPr/>
      <dgm:t>
        <a:bodyPr/>
        <a:lstStyle/>
        <a:p>
          <a:endParaRPr lang="en-US"/>
        </a:p>
      </dgm:t>
    </dgm:pt>
    <dgm:pt modelId="{5A17EB8D-2D15-4C18-B1AB-2CD418C829C3}" type="sibTrans" cxnId="{433C324B-356A-4A06-964E-ECD2ABE6BA54}">
      <dgm:prSet/>
      <dgm:spPr/>
      <dgm:t>
        <a:bodyPr/>
        <a:lstStyle/>
        <a:p>
          <a:endParaRPr lang="en-US"/>
        </a:p>
      </dgm:t>
    </dgm:pt>
    <dgm:pt modelId="{AB252152-9D1B-4C41-8447-6ED677AF032D}">
      <dgm:prSet/>
      <dgm:spPr/>
      <dgm:t>
        <a:bodyPr/>
        <a:lstStyle/>
        <a:p>
          <a:pPr>
            <a:lnSpc>
              <a:spcPct val="100000"/>
            </a:lnSpc>
          </a:pPr>
          <a:r>
            <a:rPr lang="en-US"/>
            <a:t>Böcker på olika språk </a:t>
          </a:r>
        </a:p>
      </dgm:t>
    </dgm:pt>
    <dgm:pt modelId="{03596F25-B31F-4CE2-B079-6C2CFDBEB701}" type="parTrans" cxnId="{CD2F727A-665B-4A18-B69D-27ECF62E8783}">
      <dgm:prSet/>
      <dgm:spPr/>
      <dgm:t>
        <a:bodyPr/>
        <a:lstStyle/>
        <a:p>
          <a:endParaRPr lang="en-US"/>
        </a:p>
      </dgm:t>
    </dgm:pt>
    <dgm:pt modelId="{BB1CB03E-98B5-40B3-A789-CA1AA128FAF1}" type="sibTrans" cxnId="{CD2F727A-665B-4A18-B69D-27ECF62E8783}">
      <dgm:prSet/>
      <dgm:spPr/>
      <dgm:t>
        <a:bodyPr/>
        <a:lstStyle/>
        <a:p>
          <a:endParaRPr lang="en-US"/>
        </a:p>
      </dgm:t>
    </dgm:pt>
    <dgm:pt modelId="{2EE5F24A-0508-42E1-A8A3-E29B43C798EA}" type="pres">
      <dgm:prSet presAssocID="{4D8D4932-94C7-4F39-A36A-4D2EAC5DAB7C}" presName="root" presStyleCnt="0">
        <dgm:presLayoutVars>
          <dgm:dir/>
          <dgm:resizeHandles val="exact"/>
        </dgm:presLayoutVars>
      </dgm:prSet>
      <dgm:spPr/>
    </dgm:pt>
    <dgm:pt modelId="{C2BFCAC1-2D8F-474D-889B-7BB07FB21C1E}" type="pres">
      <dgm:prSet presAssocID="{EC58C68C-226E-4357-9B75-8048BC85C892}" presName="compNode" presStyleCnt="0"/>
      <dgm:spPr/>
    </dgm:pt>
    <dgm:pt modelId="{E7F6E363-0716-4B83-B277-6383EEFEAABC}" type="pres">
      <dgm:prSet presAssocID="{EC58C68C-226E-4357-9B75-8048BC85C892}" presName="bgRect" presStyleLbl="bgShp" presStyleIdx="0" presStyleCnt="3"/>
      <dgm:spPr/>
    </dgm:pt>
    <dgm:pt modelId="{2778E57F-7852-47E1-B8E3-92C0BD3EE609}" type="pres">
      <dgm:prSet presAssocID="{EC58C68C-226E-4357-9B75-8048BC85C8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t"/>
        </a:ext>
      </dgm:extLst>
    </dgm:pt>
    <dgm:pt modelId="{22C0BFE4-9B06-439E-B718-6F27241A9E9B}" type="pres">
      <dgm:prSet presAssocID="{EC58C68C-226E-4357-9B75-8048BC85C892}" presName="spaceRect" presStyleCnt="0"/>
      <dgm:spPr/>
    </dgm:pt>
    <dgm:pt modelId="{CFD12B97-319F-4D5D-8491-3978FDF55BC5}" type="pres">
      <dgm:prSet presAssocID="{EC58C68C-226E-4357-9B75-8048BC85C892}" presName="parTx" presStyleLbl="revTx" presStyleIdx="0" presStyleCnt="3">
        <dgm:presLayoutVars>
          <dgm:chMax val="0"/>
          <dgm:chPref val="0"/>
        </dgm:presLayoutVars>
      </dgm:prSet>
      <dgm:spPr/>
    </dgm:pt>
    <dgm:pt modelId="{57DE9891-E16D-4354-ACE2-F96F1BE9D0BD}" type="pres">
      <dgm:prSet presAssocID="{786011E8-A4CB-4422-A376-9665D8D8FFA2}" presName="sibTrans" presStyleCnt="0"/>
      <dgm:spPr/>
    </dgm:pt>
    <dgm:pt modelId="{17B57013-EBFA-43DA-968A-85321F65D63D}" type="pres">
      <dgm:prSet presAssocID="{4BB31C9F-EF76-461C-B1B9-4E19F9AC897A}" presName="compNode" presStyleCnt="0"/>
      <dgm:spPr/>
    </dgm:pt>
    <dgm:pt modelId="{7AF54C09-E8DD-4AA6-A545-371E496303FF}" type="pres">
      <dgm:prSet presAssocID="{4BB31C9F-EF76-461C-B1B9-4E19F9AC897A}" presName="bgRect" presStyleLbl="bgShp" presStyleIdx="1" presStyleCnt="3"/>
      <dgm:spPr/>
    </dgm:pt>
    <dgm:pt modelId="{AAEE92E8-B093-4418-B8C2-BC7457E392FD}" type="pres">
      <dgm:prSet presAssocID="{4BB31C9F-EF76-461C-B1B9-4E19F9AC89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ck"/>
        </a:ext>
      </dgm:extLst>
    </dgm:pt>
    <dgm:pt modelId="{A6A44A86-8951-4B3E-86F5-0C804D871A82}" type="pres">
      <dgm:prSet presAssocID="{4BB31C9F-EF76-461C-B1B9-4E19F9AC897A}" presName="spaceRect" presStyleCnt="0"/>
      <dgm:spPr/>
    </dgm:pt>
    <dgm:pt modelId="{6B53BAD1-BD93-4782-BB1D-AEB6817F22AB}" type="pres">
      <dgm:prSet presAssocID="{4BB31C9F-EF76-461C-B1B9-4E19F9AC897A}" presName="parTx" presStyleLbl="revTx" presStyleIdx="1" presStyleCnt="3">
        <dgm:presLayoutVars>
          <dgm:chMax val="0"/>
          <dgm:chPref val="0"/>
        </dgm:presLayoutVars>
      </dgm:prSet>
      <dgm:spPr/>
    </dgm:pt>
    <dgm:pt modelId="{3C453A61-2E98-4BD7-B257-1C128FEFA920}" type="pres">
      <dgm:prSet presAssocID="{5A17EB8D-2D15-4C18-B1AB-2CD418C829C3}" presName="sibTrans" presStyleCnt="0"/>
      <dgm:spPr/>
    </dgm:pt>
    <dgm:pt modelId="{4BCF74AC-D7FD-492B-906A-08F042BE162B}" type="pres">
      <dgm:prSet presAssocID="{AB252152-9D1B-4C41-8447-6ED677AF032D}" presName="compNode" presStyleCnt="0"/>
      <dgm:spPr/>
    </dgm:pt>
    <dgm:pt modelId="{785FF2F2-7B84-4212-A32D-4AB03C5BA02A}" type="pres">
      <dgm:prSet presAssocID="{AB252152-9D1B-4C41-8447-6ED677AF032D}" presName="bgRect" presStyleLbl="bgShp" presStyleIdx="2" presStyleCnt="3"/>
      <dgm:spPr/>
    </dgm:pt>
    <dgm:pt modelId="{CC75FBFE-CBE4-452C-8855-1902790EAAFF}" type="pres">
      <dgm:prSet presAssocID="{AB252152-9D1B-4C41-8447-6ED677AF03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öcker"/>
        </a:ext>
      </dgm:extLst>
    </dgm:pt>
    <dgm:pt modelId="{D15325B1-81E2-444D-8428-A63956C20B7F}" type="pres">
      <dgm:prSet presAssocID="{AB252152-9D1B-4C41-8447-6ED677AF032D}" presName="spaceRect" presStyleCnt="0"/>
      <dgm:spPr/>
    </dgm:pt>
    <dgm:pt modelId="{611EB22F-5EF6-4859-A097-2816E1EFBECF}" type="pres">
      <dgm:prSet presAssocID="{AB252152-9D1B-4C41-8447-6ED677AF032D}" presName="parTx" presStyleLbl="revTx" presStyleIdx="2" presStyleCnt="3">
        <dgm:presLayoutVars>
          <dgm:chMax val="0"/>
          <dgm:chPref val="0"/>
        </dgm:presLayoutVars>
      </dgm:prSet>
      <dgm:spPr/>
    </dgm:pt>
  </dgm:ptLst>
  <dgm:cxnLst>
    <dgm:cxn modelId="{9DBB5B01-12E4-419B-8598-A573EF7B0805}" type="presOf" srcId="{4BB31C9F-EF76-461C-B1B9-4E19F9AC897A}" destId="{6B53BAD1-BD93-4782-BB1D-AEB6817F22AB}" srcOrd="0" destOrd="0" presId="urn:microsoft.com/office/officeart/2018/2/layout/IconVerticalSolidList"/>
    <dgm:cxn modelId="{6B403639-3D27-4566-B791-FE3B562BF44B}" type="presOf" srcId="{4D8D4932-94C7-4F39-A36A-4D2EAC5DAB7C}" destId="{2EE5F24A-0508-42E1-A8A3-E29B43C798EA}" srcOrd="0" destOrd="0" presId="urn:microsoft.com/office/officeart/2018/2/layout/IconVerticalSolidList"/>
    <dgm:cxn modelId="{B90E4E3A-DD8A-4F2F-B18C-DA9F6ED023F3}" type="presOf" srcId="{EC58C68C-226E-4357-9B75-8048BC85C892}" destId="{CFD12B97-319F-4D5D-8491-3978FDF55BC5}" srcOrd="0" destOrd="0" presId="urn:microsoft.com/office/officeart/2018/2/layout/IconVerticalSolidList"/>
    <dgm:cxn modelId="{433C324B-356A-4A06-964E-ECD2ABE6BA54}" srcId="{4D8D4932-94C7-4F39-A36A-4D2EAC5DAB7C}" destId="{4BB31C9F-EF76-461C-B1B9-4E19F9AC897A}" srcOrd="1" destOrd="0" parTransId="{013812D0-E655-44B6-994F-19DE4402876A}" sibTransId="{5A17EB8D-2D15-4C18-B1AB-2CD418C829C3}"/>
    <dgm:cxn modelId="{CD2F727A-665B-4A18-B69D-27ECF62E8783}" srcId="{4D8D4932-94C7-4F39-A36A-4D2EAC5DAB7C}" destId="{AB252152-9D1B-4C41-8447-6ED677AF032D}" srcOrd="2" destOrd="0" parTransId="{03596F25-B31F-4CE2-B079-6C2CFDBEB701}" sibTransId="{BB1CB03E-98B5-40B3-A789-CA1AA128FAF1}"/>
    <dgm:cxn modelId="{EAA7B0C6-9665-46D2-81BD-B7FA2F1340BC}" type="presOf" srcId="{AB252152-9D1B-4C41-8447-6ED677AF032D}" destId="{611EB22F-5EF6-4859-A097-2816E1EFBECF}" srcOrd="0" destOrd="0" presId="urn:microsoft.com/office/officeart/2018/2/layout/IconVerticalSolidList"/>
    <dgm:cxn modelId="{D2CBBEE9-B93F-43E4-BB80-4081B653A795}" srcId="{4D8D4932-94C7-4F39-A36A-4D2EAC5DAB7C}" destId="{EC58C68C-226E-4357-9B75-8048BC85C892}" srcOrd="0" destOrd="0" parTransId="{A5B215E7-C20E-4377-925C-1E1B29EA06BD}" sibTransId="{786011E8-A4CB-4422-A376-9665D8D8FFA2}"/>
    <dgm:cxn modelId="{66EAA324-C150-4230-A6A7-BDCD6C7EF913}" type="presParOf" srcId="{2EE5F24A-0508-42E1-A8A3-E29B43C798EA}" destId="{C2BFCAC1-2D8F-474D-889B-7BB07FB21C1E}" srcOrd="0" destOrd="0" presId="urn:microsoft.com/office/officeart/2018/2/layout/IconVerticalSolidList"/>
    <dgm:cxn modelId="{D1202465-AE2C-4F43-9C81-CEC95403FD6F}" type="presParOf" srcId="{C2BFCAC1-2D8F-474D-889B-7BB07FB21C1E}" destId="{E7F6E363-0716-4B83-B277-6383EEFEAABC}" srcOrd="0" destOrd="0" presId="urn:microsoft.com/office/officeart/2018/2/layout/IconVerticalSolidList"/>
    <dgm:cxn modelId="{211C22C9-9D0D-4C75-923F-BA7ED9A4E60F}" type="presParOf" srcId="{C2BFCAC1-2D8F-474D-889B-7BB07FB21C1E}" destId="{2778E57F-7852-47E1-B8E3-92C0BD3EE609}" srcOrd="1" destOrd="0" presId="urn:microsoft.com/office/officeart/2018/2/layout/IconVerticalSolidList"/>
    <dgm:cxn modelId="{ADE0133A-F837-407A-8C49-189DF45BAAA4}" type="presParOf" srcId="{C2BFCAC1-2D8F-474D-889B-7BB07FB21C1E}" destId="{22C0BFE4-9B06-439E-B718-6F27241A9E9B}" srcOrd="2" destOrd="0" presId="urn:microsoft.com/office/officeart/2018/2/layout/IconVerticalSolidList"/>
    <dgm:cxn modelId="{E8DC1C70-93AD-4022-A54B-8AF4910D2237}" type="presParOf" srcId="{C2BFCAC1-2D8F-474D-889B-7BB07FB21C1E}" destId="{CFD12B97-319F-4D5D-8491-3978FDF55BC5}" srcOrd="3" destOrd="0" presId="urn:microsoft.com/office/officeart/2018/2/layout/IconVerticalSolidList"/>
    <dgm:cxn modelId="{E25688CB-5945-4565-B380-DE169BB5A016}" type="presParOf" srcId="{2EE5F24A-0508-42E1-A8A3-E29B43C798EA}" destId="{57DE9891-E16D-4354-ACE2-F96F1BE9D0BD}" srcOrd="1" destOrd="0" presId="urn:microsoft.com/office/officeart/2018/2/layout/IconVerticalSolidList"/>
    <dgm:cxn modelId="{B5143249-32AF-4AF3-9208-6741B39E5B21}" type="presParOf" srcId="{2EE5F24A-0508-42E1-A8A3-E29B43C798EA}" destId="{17B57013-EBFA-43DA-968A-85321F65D63D}" srcOrd="2" destOrd="0" presId="urn:microsoft.com/office/officeart/2018/2/layout/IconVerticalSolidList"/>
    <dgm:cxn modelId="{BCAA5E8E-039A-44E2-8182-7208D43A15CD}" type="presParOf" srcId="{17B57013-EBFA-43DA-968A-85321F65D63D}" destId="{7AF54C09-E8DD-4AA6-A545-371E496303FF}" srcOrd="0" destOrd="0" presId="urn:microsoft.com/office/officeart/2018/2/layout/IconVerticalSolidList"/>
    <dgm:cxn modelId="{1990F261-168A-4862-8736-EB410CC6BAC2}" type="presParOf" srcId="{17B57013-EBFA-43DA-968A-85321F65D63D}" destId="{AAEE92E8-B093-4418-B8C2-BC7457E392FD}" srcOrd="1" destOrd="0" presId="urn:microsoft.com/office/officeart/2018/2/layout/IconVerticalSolidList"/>
    <dgm:cxn modelId="{E119A8B8-2338-43F3-9DB1-117E8A2D602A}" type="presParOf" srcId="{17B57013-EBFA-43DA-968A-85321F65D63D}" destId="{A6A44A86-8951-4B3E-86F5-0C804D871A82}" srcOrd="2" destOrd="0" presId="urn:microsoft.com/office/officeart/2018/2/layout/IconVerticalSolidList"/>
    <dgm:cxn modelId="{D87DCE81-10CA-44F9-B1E3-293339F010A4}" type="presParOf" srcId="{17B57013-EBFA-43DA-968A-85321F65D63D}" destId="{6B53BAD1-BD93-4782-BB1D-AEB6817F22AB}" srcOrd="3" destOrd="0" presId="urn:microsoft.com/office/officeart/2018/2/layout/IconVerticalSolidList"/>
    <dgm:cxn modelId="{4EE40A3A-E6AD-401F-8C8F-2D48DFC71D88}" type="presParOf" srcId="{2EE5F24A-0508-42E1-A8A3-E29B43C798EA}" destId="{3C453A61-2E98-4BD7-B257-1C128FEFA920}" srcOrd="3" destOrd="0" presId="urn:microsoft.com/office/officeart/2018/2/layout/IconVerticalSolidList"/>
    <dgm:cxn modelId="{794B7F75-A18D-4FB2-BF22-EDA2FB218F52}" type="presParOf" srcId="{2EE5F24A-0508-42E1-A8A3-E29B43C798EA}" destId="{4BCF74AC-D7FD-492B-906A-08F042BE162B}" srcOrd="4" destOrd="0" presId="urn:microsoft.com/office/officeart/2018/2/layout/IconVerticalSolidList"/>
    <dgm:cxn modelId="{FAA2970B-A110-4B8B-B358-D9CA955F9953}" type="presParOf" srcId="{4BCF74AC-D7FD-492B-906A-08F042BE162B}" destId="{785FF2F2-7B84-4212-A32D-4AB03C5BA02A}" srcOrd="0" destOrd="0" presId="urn:microsoft.com/office/officeart/2018/2/layout/IconVerticalSolidList"/>
    <dgm:cxn modelId="{947E51F0-389F-4B0C-B079-946FFD4DF9FB}" type="presParOf" srcId="{4BCF74AC-D7FD-492B-906A-08F042BE162B}" destId="{CC75FBFE-CBE4-452C-8855-1902790EAAFF}" srcOrd="1" destOrd="0" presId="urn:microsoft.com/office/officeart/2018/2/layout/IconVerticalSolidList"/>
    <dgm:cxn modelId="{18B8A137-93C1-4C81-8059-57A201B9B0A5}" type="presParOf" srcId="{4BCF74AC-D7FD-492B-906A-08F042BE162B}" destId="{D15325B1-81E2-444D-8428-A63956C20B7F}" srcOrd="2" destOrd="0" presId="urn:microsoft.com/office/officeart/2018/2/layout/IconVerticalSolidList"/>
    <dgm:cxn modelId="{E0071A36-B9B7-4BC0-94F5-04753E7764C4}" type="presParOf" srcId="{4BCF74AC-D7FD-492B-906A-08F042BE162B}" destId="{611EB22F-5EF6-4859-A097-2816E1EFBE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E363-0716-4B83-B277-6383EEFEAABC}">
      <dsp:nvSpPr>
        <dsp:cNvPr id="0" name=""/>
        <dsp:cNvSpPr/>
      </dsp:nvSpPr>
      <dsp:spPr>
        <a:xfrm>
          <a:off x="0" y="509"/>
          <a:ext cx="5400000" cy="119305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8E57F-7852-47E1-B8E3-92C0BD3EE609}">
      <dsp:nvSpPr>
        <dsp:cNvPr id="0" name=""/>
        <dsp:cNvSpPr/>
      </dsp:nvSpPr>
      <dsp:spPr>
        <a:xfrm>
          <a:off x="360898" y="268947"/>
          <a:ext cx="656179" cy="6561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12B97-319F-4D5D-8491-3978FDF55BC5}">
      <dsp:nvSpPr>
        <dsp:cNvPr id="0" name=""/>
        <dsp:cNvSpPr/>
      </dsp:nvSpPr>
      <dsp:spPr>
        <a:xfrm>
          <a:off x="1377977" y="509"/>
          <a:ext cx="4022022" cy="11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65" tIns="126265" rIns="126265" bIns="126265" numCol="1" spcCol="1270" anchor="ctr" anchorCtr="0">
          <a:noAutofit/>
        </a:bodyPr>
        <a:lstStyle/>
        <a:p>
          <a:pPr marL="0" lvl="0" indent="0" algn="l" defTabSz="1111250">
            <a:lnSpc>
              <a:spcPct val="100000"/>
            </a:lnSpc>
            <a:spcBef>
              <a:spcPct val="0"/>
            </a:spcBef>
            <a:spcAft>
              <a:spcPct val="35000"/>
            </a:spcAft>
            <a:buNone/>
          </a:pPr>
          <a:r>
            <a:rPr lang="en-US" sz="2500" kern="1200"/>
            <a:t>Använd ditt hjärtas språk</a:t>
          </a:r>
        </a:p>
      </dsp:txBody>
      <dsp:txXfrm>
        <a:off x="1377977" y="509"/>
        <a:ext cx="4022022" cy="1193054"/>
      </dsp:txXfrm>
    </dsp:sp>
    <dsp:sp modelId="{7AF54C09-E8DD-4AA6-A545-371E496303FF}">
      <dsp:nvSpPr>
        <dsp:cNvPr id="0" name=""/>
        <dsp:cNvSpPr/>
      </dsp:nvSpPr>
      <dsp:spPr>
        <a:xfrm>
          <a:off x="0" y="1491827"/>
          <a:ext cx="5400000" cy="119305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E92E8-B093-4418-B8C2-BC7457E392FD}">
      <dsp:nvSpPr>
        <dsp:cNvPr id="0" name=""/>
        <dsp:cNvSpPr/>
      </dsp:nvSpPr>
      <dsp:spPr>
        <a:xfrm>
          <a:off x="360898" y="1760265"/>
          <a:ext cx="656179" cy="656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3BAD1-BD93-4782-BB1D-AEB6817F22AB}">
      <dsp:nvSpPr>
        <dsp:cNvPr id="0" name=""/>
        <dsp:cNvSpPr/>
      </dsp:nvSpPr>
      <dsp:spPr>
        <a:xfrm>
          <a:off x="1377977" y="1491827"/>
          <a:ext cx="4022022" cy="11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65" tIns="126265" rIns="126265" bIns="126265" numCol="1" spcCol="1270" anchor="ctr" anchorCtr="0">
          <a:noAutofit/>
        </a:bodyPr>
        <a:lstStyle/>
        <a:p>
          <a:pPr marL="0" lvl="0" indent="0" algn="l" defTabSz="1111250">
            <a:lnSpc>
              <a:spcPct val="100000"/>
            </a:lnSpc>
            <a:spcBef>
              <a:spcPct val="0"/>
            </a:spcBef>
            <a:spcAft>
              <a:spcPct val="35000"/>
            </a:spcAft>
            <a:buNone/>
          </a:pPr>
          <a:r>
            <a:rPr lang="en-US" sz="2500" kern="1200"/>
            <a:t>Flera språk är en tillgång</a:t>
          </a:r>
        </a:p>
      </dsp:txBody>
      <dsp:txXfrm>
        <a:off x="1377977" y="1491827"/>
        <a:ext cx="4022022" cy="1193054"/>
      </dsp:txXfrm>
    </dsp:sp>
    <dsp:sp modelId="{785FF2F2-7B84-4212-A32D-4AB03C5BA02A}">
      <dsp:nvSpPr>
        <dsp:cNvPr id="0" name=""/>
        <dsp:cNvSpPr/>
      </dsp:nvSpPr>
      <dsp:spPr>
        <a:xfrm>
          <a:off x="0" y="2983145"/>
          <a:ext cx="5400000" cy="119305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5FBFE-CBE4-452C-8855-1902790EAAFF}">
      <dsp:nvSpPr>
        <dsp:cNvPr id="0" name=""/>
        <dsp:cNvSpPr/>
      </dsp:nvSpPr>
      <dsp:spPr>
        <a:xfrm>
          <a:off x="360898" y="3251583"/>
          <a:ext cx="656179" cy="6561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EB22F-5EF6-4859-A097-2816E1EFBECF}">
      <dsp:nvSpPr>
        <dsp:cNvPr id="0" name=""/>
        <dsp:cNvSpPr/>
      </dsp:nvSpPr>
      <dsp:spPr>
        <a:xfrm>
          <a:off x="1377977" y="2983145"/>
          <a:ext cx="4022022" cy="11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65" tIns="126265" rIns="126265" bIns="126265" numCol="1" spcCol="1270" anchor="ctr" anchorCtr="0">
          <a:noAutofit/>
        </a:bodyPr>
        <a:lstStyle/>
        <a:p>
          <a:pPr marL="0" lvl="0" indent="0" algn="l" defTabSz="1111250">
            <a:lnSpc>
              <a:spcPct val="100000"/>
            </a:lnSpc>
            <a:spcBef>
              <a:spcPct val="0"/>
            </a:spcBef>
            <a:spcAft>
              <a:spcPct val="35000"/>
            </a:spcAft>
            <a:buNone/>
          </a:pPr>
          <a:r>
            <a:rPr lang="en-US" sz="2500" kern="1200"/>
            <a:t>Böcker på olika språk </a:t>
          </a:r>
        </a:p>
      </dsp:txBody>
      <dsp:txXfrm>
        <a:off x="1377977" y="2983145"/>
        <a:ext cx="4022022" cy="11930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2023-08-18</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2023-08-18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soteket.goteborg.se/wp-content/uploads/2021/03/Vad-innehaller-en-appelhylla-Flyer_tillganglig.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asoteket.goteborg.se/wp-content/uploads/2021/03/Att-lasa-for-barn-med-funktionsnedsattning-Flyer-Biblioteken-i-Goteborg.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asoteket.goteborg.se/wp-content/uploads/2021/03/Att-skapa-intresse-for-bocker-och-lasning-Flyer_tillganglig.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asoteket.goteborg.se/wp-content/uploads/2021/03/2010_Lashogt_folder_105x210_RW_tillganglig.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arnensbibliotek.s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kulturradet.se/i-fokus/barn-och-unga/barn--och-ungdomsbokskatalog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gilexi.org/inspirationsbibliotek/forskning-rapporter/hoglasn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legilexi.org/kunskapsbank/artiklar/forskning/hoeglaesni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teborg.se/wps/portal/enhetssida/las-hjarta-hogt/varfor-lasa-hogt-for-barn%3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161280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a:t>Talarmanus: </a:t>
            </a:r>
          </a:p>
          <a:p>
            <a:pPr marL="171450" indent="-171450">
              <a:buFont typeface="Arial" panose="020B0604020202020204" pitchFamily="34" charset="0"/>
              <a:buChar char="•"/>
            </a:pPr>
            <a:r>
              <a:rPr lang="sv-SE" b="0" i="0">
                <a:solidFill>
                  <a:srgbClr val="222222"/>
                </a:solidFill>
                <a:effectLst/>
                <a:latin typeface="Open-sans"/>
              </a:rPr>
              <a:t>I många familjer är lässtunden långt ifrån självklar. Kanske visar barnet inget intresse för bokstäver, ord eller läsning, kanske har någon eller flera i familjen läs- och skrivsvårigheter eller dyslexi.</a:t>
            </a:r>
            <a:r>
              <a:rPr lang="sv-SE">
                <a:solidFill>
                  <a:srgbClr val="222222"/>
                </a:solidFill>
                <a:latin typeface="Open-sans"/>
              </a:rPr>
              <a:t> </a:t>
            </a:r>
            <a:endParaRPr lang="sv-SE" b="0" i="0">
              <a:solidFill>
                <a:srgbClr val="222222"/>
              </a:solidFill>
              <a:effectLst/>
              <a:latin typeface="Open-sans"/>
            </a:endParaRPr>
          </a:p>
          <a:p>
            <a:pPr marL="171450" indent="-171450">
              <a:buFont typeface="Arial" panose="020B0604020202020204" pitchFamily="34" charset="0"/>
              <a:buChar char="•"/>
            </a:pPr>
            <a:r>
              <a:rPr lang="sv-SE" b="0" i="0">
                <a:solidFill>
                  <a:srgbClr val="222222"/>
                </a:solidFill>
                <a:effectLst/>
                <a:latin typeface="Open-sans"/>
              </a:rPr>
              <a:t>Det kan handla om språkliga, kommunikativa eller kognitiva svårigheter som sätter hinder för läsningen och samtalet.</a:t>
            </a:r>
            <a:r>
              <a:rPr lang="sv-SE">
                <a:solidFill>
                  <a:srgbClr val="222222"/>
                </a:solidFill>
                <a:latin typeface="Open-sans"/>
              </a:rPr>
              <a:t> </a:t>
            </a:r>
            <a:endParaRPr lang="sv-SE" b="0" i="0">
              <a:solidFill>
                <a:srgbClr val="222222"/>
              </a:solidFill>
              <a:effectLst/>
              <a:latin typeface="Open-sans"/>
            </a:endParaRPr>
          </a:p>
          <a:p>
            <a:pPr marL="171450" indent="-171450">
              <a:buFont typeface="Arial" panose="020B0604020202020204" pitchFamily="34" charset="0"/>
              <a:buChar char="•"/>
              <a:defRPr/>
            </a:pPr>
            <a:r>
              <a:rPr lang="sv-SE" b="0" i="0">
                <a:solidFill>
                  <a:srgbClr val="222222"/>
                </a:solidFill>
                <a:effectLst/>
                <a:latin typeface="Open-sans"/>
              </a:rPr>
              <a:t>Alla har vi olika förutsättningar, förmågor och behov. Det gör oss unika. Någon har lätt för att läsa och någon behöver ett extra stöd. Någon läser med ögonen – någon annan med öronen eller med fingrarna. H</a:t>
            </a:r>
            <a:r>
              <a:rPr lang="sv-SE" i="0"/>
              <a:t>ögläsning kan behöva anpassas efter varje barns intresse, behov och förmågor.</a:t>
            </a:r>
            <a:r>
              <a:rPr lang="sv-SE"/>
              <a:t> </a:t>
            </a:r>
            <a:endParaRPr lang="sv-SE" b="0" i="0">
              <a:solidFill>
                <a:srgbClr val="222222"/>
              </a:solidFill>
              <a:effectLst/>
              <a:latin typeface="Open-sans"/>
            </a:endParaRPr>
          </a:p>
          <a:p>
            <a:pPr marL="171450" indent="-171450">
              <a:buFont typeface="Arial" panose="020B0604020202020204" pitchFamily="34" charset="0"/>
              <a:buChar char="•"/>
              <a:defRPr/>
            </a:pPr>
            <a:r>
              <a:rPr lang="sv-SE" b="0" i="0"/>
              <a:t>De </a:t>
            </a:r>
            <a:r>
              <a:rPr lang="sv-SE" i="0"/>
              <a:t>positiva effekterna av att läsa högt för barn gäller såklart för ALLA barn.</a:t>
            </a:r>
            <a:r>
              <a:rPr lang="sv-SE"/>
              <a:t> </a:t>
            </a:r>
            <a:endParaRPr lang="sv-SE" i="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a:p>
          <a:p>
            <a:pPr>
              <a:defRPr/>
            </a:pPr>
            <a:r>
              <a:rPr lang="sv-SE" i="0" u="sng"/>
              <a:t>Äppelhyllor</a:t>
            </a:r>
            <a:r>
              <a:rPr lang="sv-SE" u="sng"/>
              <a:t> </a:t>
            </a:r>
            <a:endParaRPr lang="sv-SE" i="0" u="sng">
              <a:cs typeface="Arial"/>
            </a:endParaRPr>
          </a:p>
          <a:p>
            <a:pPr marL="171450" indent="-171450">
              <a:buFont typeface="Arial" panose="020B0604020202020204" pitchFamily="34" charset="0"/>
              <a:buChar char="•"/>
              <a:defRPr/>
            </a:pPr>
            <a:r>
              <a:rPr lang="sv-SE" b="0" i="0">
                <a:solidFill>
                  <a:srgbClr val="222222"/>
                </a:solidFill>
                <a:effectLst/>
                <a:latin typeface="Open-sans"/>
              </a:rPr>
              <a:t>På biblioteken finns material för alla som har behov av någon form av anpassad läsning. Ofta kallas dessa avdelningar för Äppelhyllor.</a:t>
            </a:r>
            <a:r>
              <a:rPr lang="sv-SE">
                <a:solidFill>
                  <a:srgbClr val="222222"/>
                </a:solidFill>
                <a:latin typeface="Open-sans"/>
              </a:rPr>
              <a:t> </a:t>
            </a:r>
            <a:endParaRPr lang="sv-SE" b="0" i="0">
              <a:solidFill>
                <a:srgbClr val="222222"/>
              </a:solidFill>
              <a:effectLst/>
              <a:latin typeface="Open-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a:solidFill>
                  <a:srgbClr val="24222D"/>
                </a:solidFill>
                <a:effectLst/>
                <a:latin typeface="adobe-caslon-pro"/>
              </a:rPr>
              <a:t>I Äppelhyllan finns exempelvis medier med teckenspråk och punktskrift. Där finns också taktilt material, talböcker, bok &amp; talbok, skönlitteratur och ren information om olika funktionsnedsättningar.</a:t>
            </a:r>
          </a:p>
          <a:p>
            <a:pPr marL="171450" indent="-171450">
              <a:buFont typeface="Arial" panose="020B0604020202020204" pitchFamily="34" charset="0"/>
              <a:buChar char="•"/>
              <a:defRPr/>
            </a:pPr>
            <a:r>
              <a:rPr lang="sv-SE" b="0" i="0">
                <a:solidFill>
                  <a:srgbClr val="24222D"/>
                </a:solidFill>
                <a:effectLst/>
                <a:latin typeface="adobe-caslon-pro"/>
              </a:rPr>
              <a:t>Äppelhyllan är för barn med funktionsnedsättningar, för deras anhöriga, pedagoger och andra som möter barnen.</a:t>
            </a:r>
            <a:r>
              <a:rPr lang="sv-SE">
                <a:solidFill>
                  <a:srgbClr val="24222D"/>
                </a:solidFill>
                <a:latin typeface="adobe-caslon-pro"/>
              </a:rPr>
              <a:t> </a:t>
            </a:r>
            <a:endParaRPr lang="sv-SE" b="0" i="0">
              <a:solidFill>
                <a:srgbClr val="24222D"/>
              </a:solidFill>
              <a:effectLst/>
              <a:latin typeface="adobe-caslon-pr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r>
              <a:rPr lang="sv-SE" u="sng" err="1"/>
              <a:t>Legimus</a:t>
            </a:r>
            <a:endParaRPr lang="sv-SE" u="sng"/>
          </a:p>
          <a:p>
            <a:pPr marL="171450" indent="-171450">
              <a:buFont typeface="Arial" panose="020B0604020202020204" pitchFamily="34" charset="0"/>
              <a:buChar char="•"/>
            </a:pPr>
            <a:r>
              <a:rPr lang="sv-SE" b="0" i="0" err="1">
                <a:solidFill>
                  <a:srgbClr val="333333"/>
                </a:solidFill>
                <a:effectLst/>
                <a:latin typeface="Verdana"/>
                <a:ea typeface="Verdana"/>
              </a:rPr>
              <a:t>Appen</a:t>
            </a:r>
            <a:r>
              <a:rPr lang="sv-SE" b="0" i="0">
                <a:solidFill>
                  <a:srgbClr val="333333"/>
                </a:solidFill>
                <a:effectLst/>
                <a:latin typeface="Verdana"/>
                <a:ea typeface="Verdana"/>
              </a:rPr>
              <a:t> </a:t>
            </a:r>
            <a:r>
              <a:rPr lang="sv-SE" b="0" i="0" err="1">
                <a:solidFill>
                  <a:srgbClr val="333333"/>
                </a:solidFill>
                <a:effectLst/>
                <a:latin typeface="Verdana"/>
                <a:ea typeface="Verdana"/>
              </a:rPr>
              <a:t>Legimus</a:t>
            </a:r>
            <a:r>
              <a:rPr lang="sv-SE" b="0" i="0">
                <a:solidFill>
                  <a:srgbClr val="333333"/>
                </a:solidFill>
                <a:effectLst/>
                <a:latin typeface="Verdana"/>
                <a:ea typeface="Verdana"/>
              </a:rPr>
              <a:t> är ett verktyg för att ladda ner och läsa talböcker.</a:t>
            </a:r>
            <a:r>
              <a:rPr lang="sv-SE">
                <a:solidFill>
                  <a:srgbClr val="333333"/>
                </a:solidFill>
                <a:latin typeface="Verdana"/>
                <a:ea typeface="Verdana"/>
              </a:rPr>
              <a:t> </a:t>
            </a:r>
            <a:endParaRPr lang="sv-SE" b="0" i="0">
              <a:solidFill>
                <a:srgbClr val="333333"/>
              </a:solidFill>
              <a:effectLst/>
              <a:latin typeface="Verdana" panose="020B0604030504040204" pitchFamily="34" charset="0"/>
              <a:ea typeface="Verdana"/>
            </a:endParaRPr>
          </a:p>
          <a:p>
            <a:pPr marL="171450" indent="-171450">
              <a:buFont typeface="Arial" panose="020B0604020202020204" pitchFamily="34" charset="0"/>
              <a:buChar char="•"/>
            </a:pPr>
            <a:r>
              <a:rPr lang="sv-SE" b="0" i="0">
                <a:solidFill>
                  <a:srgbClr val="333333"/>
                </a:solidFill>
                <a:effectLst/>
                <a:latin typeface="Verdana"/>
                <a:ea typeface="Verdana"/>
              </a:rPr>
              <a:t>Du behöver ha ett konto för nedladdning för att kunna logga in. Kontot får du på ditt bibliotek.</a:t>
            </a:r>
            <a:r>
              <a:rPr lang="sv-SE">
                <a:solidFill>
                  <a:srgbClr val="333333"/>
                </a:solidFill>
                <a:latin typeface="Verdana"/>
                <a:ea typeface="Verdana"/>
              </a:rPr>
              <a:t> </a:t>
            </a:r>
            <a:endParaRPr lang="sv-SE" b="0" i="0">
              <a:solidFill>
                <a:srgbClr val="333333"/>
              </a:solidFill>
              <a:effectLst/>
              <a:latin typeface="Verdana" panose="020B0604030504040204" pitchFamily="34" charset="0"/>
              <a:ea typeface="Verdana"/>
            </a:endParaRPr>
          </a:p>
          <a:p>
            <a:pPr marL="171450" indent="-171450" algn="l">
              <a:buFont typeface="Arial" panose="020B0604020202020204" pitchFamily="34" charset="0"/>
              <a:buChar char="•"/>
            </a:pPr>
            <a:r>
              <a:rPr lang="sv-SE" b="0" i="0">
                <a:solidFill>
                  <a:srgbClr val="333333"/>
                </a:solidFill>
                <a:effectLst/>
                <a:latin typeface="Verdana"/>
                <a:ea typeface="Verdana"/>
              </a:rPr>
              <a:t>Via </a:t>
            </a:r>
            <a:r>
              <a:rPr lang="sv-SE" b="0" i="0" err="1">
                <a:solidFill>
                  <a:srgbClr val="333333"/>
                </a:solidFill>
                <a:effectLst/>
                <a:latin typeface="Verdana"/>
                <a:ea typeface="Verdana"/>
              </a:rPr>
              <a:t>legimus</a:t>
            </a:r>
            <a:r>
              <a:rPr lang="sv-SE" b="0" i="0">
                <a:solidFill>
                  <a:srgbClr val="333333"/>
                </a:solidFill>
                <a:effectLst/>
                <a:latin typeface="Verdana"/>
                <a:ea typeface="Verdana"/>
              </a:rPr>
              <a:t> går det att låna talböcker, punktskriftsböcker, E-textböcker och böcker på teckenspråk. </a:t>
            </a:r>
            <a:br>
              <a:rPr lang="sv-SE">
                <a:cs typeface="+mn-lt"/>
              </a:rPr>
            </a:br>
            <a:endParaRPr lang="sv-SE"/>
          </a:p>
          <a:p>
            <a:pPr algn="l">
              <a:buFont typeface="Arial" panose="020B0604020202020204" pitchFamily="34" charset="0"/>
              <a:buNone/>
            </a:pPr>
            <a:r>
              <a:rPr lang="sv-SE" u="sng" err="1"/>
              <a:t>Polylino</a:t>
            </a:r>
            <a:endParaRPr lang="sv-SE" u="sng"/>
          </a:p>
          <a:p>
            <a:pPr marL="171450" indent="-171450">
              <a:buFont typeface="Arial" panose="020B0604020202020204" pitchFamily="34" charset="0"/>
              <a:buChar char="•"/>
            </a:pPr>
            <a:r>
              <a:rPr lang="sv-SE" err="1"/>
              <a:t>Polylino</a:t>
            </a:r>
            <a:r>
              <a:rPr lang="sv-SE"/>
              <a:t> är en digital boktjänst där det går att läsa böcker digitalt, samt lyssna på böcker. Det finns ett fåtal böcker på andra språk, samt möjligheten att lyssna på böckerna på olika språk.  </a:t>
            </a:r>
            <a:endParaRPr lang="sv-SE">
              <a:cs typeface="Arial"/>
            </a:endParaRPr>
          </a:p>
          <a:p>
            <a:pPr algn="l">
              <a:buFont typeface="Arial" panose="020B0604020202020204" pitchFamily="34" charset="0"/>
              <a:buNone/>
            </a:pPr>
            <a:endParaRPr lang="sv-SE"/>
          </a:p>
          <a:p>
            <a:r>
              <a:rPr lang="sv-SE" b="1" i="1"/>
              <a:t>Tips! </a:t>
            </a:r>
            <a:endParaRPr lang="sv-SE" b="1" i="1">
              <a:cs typeface="Arial"/>
            </a:endParaRPr>
          </a:p>
          <a:p>
            <a:pPr algn="l">
              <a:buFont typeface="Arial" panose="020B0604020202020204" pitchFamily="34" charset="0"/>
              <a:buNone/>
            </a:pPr>
            <a:r>
              <a:rPr lang="sv-SE" b="0" i="1">
                <a:solidFill>
                  <a:srgbClr val="222222"/>
                </a:solidFill>
                <a:effectLst/>
                <a:latin typeface="Open-sans"/>
              </a:rPr>
              <a:t>Mer info om äppelhyllorna att skriva ut: </a:t>
            </a:r>
            <a:r>
              <a:rPr lang="sv-SE" i="1">
                <a:hlinkClick r:id="rId3"/>
              </a:rPr>
              <a:t>Vad innehåller en äppelhylla? Flyer Biblioteken i Göteborg (goteborg.se)</a:t>
            </a:r>
            <a:endParaRPr lang="sv-SE" i="1"/>
          </a:p>
          <a:p>
            <a:r>
              <a:rPr lang="sv-SE" i="1"/>
              <a:t>Tipslista att skriva ut och förmedla: </a:t>
            </a:r>
            <a:r>
              <a:rPr lang="sv-SE" i="1">
                <a:hlinkClick r:id="rId4"/>
              </a:rPr>
              <a:t>Att läsa för barn med funktionsnedsättning (goteborg.se)</a:t>
            </a:r>
            <a:endParaRPr lang="sv-SE" i="1"/>
          </a:p>
          <a:p>
            <a:pPr algn="l">
              <a:buFont typeface="Arial" panose="020B0604020202020204" pitchFamily="34" charset="0"/>
              <a:buNone/>
            </a:pPr>
            <a:br>
              <a:rPr lang="sv-SE">
                <a:cs typeface="+mn-lt"/>
              </a:rPr>
            </a:br>
            <a:endParaRPr lang="sv-SE" u="sng"/>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296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Talarmanus: </a:t>
            </a:r>
          </a:p>
          <a:p>
            <a:r>
              <a:rPr lang="sv-SE" sz="1200" b="0" i="0" kern="1200">
                <a:solidFill>
                  <a:schemeClr val="tx1"/>
                </a:solidFill>
                <a:effectLst/>
                <a:latin typeface="+mn-lt"/>
                <a:ea typeface="+mn-ea"/>
                <a:cs typeface="+mn-cs"/>
              </a:rPr>
              <a:t>Har ni sett vårt skolbibliotek?</a:t>
            </a:r>
            <a:endParaRPr lang="sv-SE" sz="1200" b="0" i="0" kern="1200">
              <a:solidFill>
                <a:schemeClr val="tx1"/>
              </a:solidFill>
              <a:effectLst/>
              <a:latin typeface="+mn-lt"/>
              <a:cs typeface="Arial"/>
            </a:endParaRPr>
          </a:p>
          <a:p>
            <a:pPr marL="171450" indent="-171450">
              <a:buFont typeface="Arial" panose="020B0604020202020204" pitchFamily="34" charset="0"/>
              <a:buChar char="•"/>
            </a:pPr>
            <a:r>
              <a:rPr lang="sv-SE" sz="1200" b="0" i="0" kern="1200" baseline="0">
                <a:solidFill>
                  <a:schemeClr val="tx1"/>
                </a:solidFill>
                <a:effectLst/>
                <a:latin typeface="+mn-lt"/>
                <a:ea typeface="+mn-ea"/>
                <a:cs typeface="+mn-cs"/>
              </a:rPr>
              <a:t>Det har öppet…</a:t>
            </a:r>
            <a:endParaRPr lang="sv-SE" sz="1200" b="0" i="0" kern="1200" baseline="0">
              <a:solidFill>
                <a:schemeClr val="tx1"/>
              </a:solidFill>
              <a:effectLst/>
              <a:latin typeface="+mn-lt"/>
              <a:cs typeface="Arial"/>
            </a:endParaRPr>
          </a:p>
          <a:p>
            <a:pPr marL="171450" indent="-171450">
              <a:buFont typeface="Arial" panose="020B0604020202020204" pitchFamily="34" charset="0"/>
              <a:buChar char="•"/>
            </a:pPr>
            <a:r>
              <a:rPr lang="sv-SE" sz="1200" b="0" i="0" kern="1200" baseline="0">
                <a:solidFill>
                  <a:schemeClr val="tx1"/>
                </a:solidFill>
                <a:effectLst/>
                <a:latin typeface="+mn-lt"/>
                <a:ea typeface="+mn-ea"/>
                <a:cs typeface="+mn-cs"/>
              </a:rPr>
              <a:t>Barnen går dit…</a:t>
            </a:r>
            <a:endParaRPr lang="sv-SE" sz="1200" b="0" i="0" kern="1200" baseline="0">
              <a:solidFill>
                <a:schemeClr val="tx1"/>
              </a:solidFill>
              <a:effectLst/>
              <a:latin typeface="+mn-lt"/>
              <a:cs typeface="Arial"/>
            </a:endParaRPr>
          </a:p>
          <a:p>
            <a:pPr marL="171450" indent="-171450">
              <a:buFont typeface="Arial" panose="020B0604020202020204" pitchFamily="34" charset="0"/>
              <a:buChar char="•"/>
            </a:pPr>
            <a:r>
              <a:rPr lang="sv-SE" sz="1200" b="0" i="0" kern="1200" baseline="0">
                <a:solidFill>
                  <a:schemeClr val="tx1"/>
                </a:solidFill>
                <a:effectLst/>
                <a:latin typeface="+mn-lt"/>
                <a:ea typeface="+mn-ea"/>
                <a:cs typeface="+mn-cs"/>
              </a:rPr>
              <a:t>Skolbiblioteket erbjuder..</a:t>
            </a:r>
            <a:endParaRPr lang="sv-SE" sz="1200" b="0" i="0" kern="1200" baseline="0">
              <a:solidFill>
                <a:schemeClr val="tx1"/>
              </a:solidFill>
              <a:effectLst/>
              <a:latin typeface="+mn-lt"/>
              <a:cs typeface="Arial"/>
            </a:endParaRPr>
          </a:p>
          <a:p>
            <a:pPr marL="0" indent="0">
              <a:buFont typeface="Arial" panose="020B0604020202020204" pitchFamily="34" charset="0"/>
              <a:buNone/>
            </a:pPr>
            <a:endParaRPr lang="sv-SE" i="1"/>
          </a:p>
          <a:p>
            <a:r>
              <a:rPr lang="sv-SE" sz="1200" b="1" i="1" kern="1200" baseline="0">
                <a:solidFill>
                  <a:schemeClr val="tx1"/>
                </a:solidFill>
                <a:effectLst/>
                <a:latin typeface="+mn-lt"/>
                <a:ea typeface="+mn-ea"/>
                <a:cs typeface="+mn-cs"/>
              </a:rPr>
              <a:t>Tips!</a:t>
            </a:r>
            <a:endParaRPr lang="sv-SE" sz="1200" b="1" i="1" kern="1200" baseline="0">
              <a:solidFill>
                <a:schemeClr val="tx1"/>
              </a:solidFill>
              <a:effectLst/>
              <a:latin typeface="+mn-lt"/>
              <a:cs typeface="Arial"/>
            </a:endParaRPr>
          </a:p>
          <a:p>
            <a:pPr marL="171450" indent="-171450">
              <a:buFont typeface="Arial" panose="020B0604020202020204" pitchFamily="34" charset="0"/>
              <a:buChar char="•"/>
            </a:pPr>
            <a:r>
              <a:rPr lang="sv-SE" sz="1200" b="0" i="1" kern="1200" baseline="0">
                <a:solidFill>
                  <a:schemeClr val="tx1"/>
                </a:solidFill>
                <a:effectLst/>
                <a:latin typeface="+mn-lt"/>
                <a:ea typeface="+mn-ea"/>
                <a:cs typeface="+mn-cs"/>
              </a:rPr>
              <a:t>Lägg gärna till en bild på ert skolbibliotek alternativt gör det till ett rörelsemoment och gå till ert bibliotek för att visa föräldrarna !</a:t>
            </a:r>
            <a:endParaRPr lang="sv-SE" sz="1200" b="0" i="1" kern="1200" baseline="0">
              <a:solidFill>
                <a:schemeClr val="tx1"/>
              </a:solidFill>
              <a:effectLst/>
              <a:latin typeface="+mn-lt"/>
              <a:cs typeface="Arial"/>
            </a:endParaRPr>
          </a:p>
          <a:p>
            <a:pPr marL="171450" indent="-171450">
              <a:buFont typeface="Arial" panose="020B0604020202020204" pitchFamily="34" charset="0"/>
              <a:buChar char="•"/>
            </a:pPr>
            <a:r>
              <a:rPr lang="sv-SE" sz="1200" b="0" i="1" kern="1200" baseline="0">
                <a:solidFill>
                  <a:schemeClr val="tx1"/>
                </a:solidFill>
                <a:effectLst/>
                <a:latin typeface="+mn-lt"/>
                <a:ea typeface="+mn-ea"/>
                <a:cs typeface="+mn-cs"/>
              </a:rPr>
              <a:t>Lägg in namn och adress på det närmaste lokala folkbiblioteket alt om bokbussen stannar i ert område. Kanske kan du komplettera med en karta i bilden.</a:t>
            </a:r>
            <a:r>
              <a:rPr lang="sv-SE" i="1"/>
              <a:t> </a:t>
            </a:r>
            <a:endParaRPr lang="sv-SE" sz="1200" b="0" i="1" kern="1200" baseline="0">
              <a:solidFill>
                <a:schemeClr val="tx1"/>
              </a:solidFill>
              <a:effectLst/>
              <a:latin typeface="+mn-lt"/>
              <a:cs typeface="Arial"/>
            </a:endParaRPr>
          </a:p>
          <a:p>
            <a:pPr marL="171450" indent="-171450">
              <a:buFont typeface="Arial" panose="020B0604020202020204" pitchFamily="34" charset="0"/>
              <a:buChar char="•"/>
            </a:pPr>
            <a:r>
              <a:rPr lang="sv-SE" i="1">
                <a:cs typeface="Arial"/>
              </a:rPr>
              <a:t>Kom ihåg att beställa böcker på olika språk till ert skolbibliotek från grundskoleförvaltningens skolbibliotekscentral. Tala om hur ni använder denna resurs!</a:t>
            </a:r>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75027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409334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95239">
              <a:defRPr/>
            </a:pPr>
            <a:r>
              <a:rPr lang="sv-SE" sz="1300" b="1" u="none"/>
              <a:t>Talarmanus:</a:t>
            </a:r>
            <a:endParaRPr lang="sv-SE" sz="1300" b="1" u="none">
              <a:solidFill>
                <a:schemeClr val="tx1"/>
              </a:solidFill>
            </a:endParaRPr>
          </a:p>
          <a:p>
            <a:pPr marL="285750" indent="-285750" defTabSz="495239">
              <a:buFont typeface="Arial" panose="020B0604020202020204" pitchFamily="34" charset="0"/>
              <a:buChar char="•"/>
              <a:defRPr/>
            </a:pPr>
            <a:r>
              <a:rPr lang="sv-SE" sz="1300" b="0" i="0">
                <a:solidFill>
                  <a:schemeClr val="tx1"/>
                </a:solidFill>
              </a:rPr>
              <a:t>Att få till den här gemensamma läs-eller berättarstunden är gott nog och väldigt värdefullt. </a:t>
            </a:r>
          </a:p>
          <a:p>
            <a:pPr marL="285750" indent="-285750" defTabSz="495239">
              <a:buFont typeface="Arial" panose="020B0604020202020204" pitchFamily="34" charset="0"/>
              <a:buChar char="•"/>
              <a:defRPr/>
            </a:pPr>
            <a:r>
              <a:rPr lang="sv-SE" sz="1300" b="0" i="0">
                <a:solidFill>
                  <a:schemeClr val="tx1"/>
                </a:solidFill>
              </a:rPr>
              <a:t>För dom som vill upptäcka boken lite mer tillsammans och samtala om det ni läser finns här förslag på lite olika ingångar. </a:t>
            </a:r>
            <a:endParaRPr lang="sv-SE" sz="1300" b="0" i="0" baseline="0">
              <a:solidFill>
                <a:schemeClr val="tx1"/>
              </a:solidFill>
            </a:endParaRPr>
          </a:p>
          <a:p>
            <a:pPr marL="285750" indent="-285750" defTabSz="495239">
              <a:buFont typeface="Arial" panose="020B0604020202020204" pitchFamily="34" charset="0"/>
              <a:buChar char="•"/>
              <a:defRPr/>
            </a:pPr>
            <a:r>
              <a:rPr lang="sv-SE" b="0" i="0" baseline="0"/>
              <a:t>Att upptäcka boken tillsammans genom att stanna upp och prata om vad ni läser stärker barnets förståelse för texten.</a:t>
            </a:r>
          </a:p>
          <a:p>
            <a:pPr marL="285750" indent="-285750" defTabSz="495239">
              <a:buFont typeface="Arial" panose="020B0604020202020204" pitchFamily="34" charset="0"/>
              <a:buChar char="•"/>
              <a:defRPr/>
            </a:pPr>
            <a:r>
              <a:rPr lang="sv-SE" sz="1200" i="0" u="none" strike="noStrike" kern="1200">
                <a:solidFill>
                  <a:schemeClr val="tx1"/>
                </a:solidFill>
                <a:effectLst/>
                <a:latin typeface="+mn-lt"/>
                <a:ea typeface="+mn-ea"/>
                <a:cs typeface="+mn-cs"/>
              </a:rPr>
              <a:t>Det är bra om du som vuxen anpassar dig till barnets tempo, låter barnet ställa frågor och få fundera, så att det inte blir forcerat och stressat i själva läsningen och något som bara ska betas av liksom</a:t>
            </a:r>
          </a:p>
          <a:p>
            <a:pPr marL="285750" indent="-285750" defTabSz="495239">
              <a:buFont typeface="Arial" panose="020B0604020202020204" pitchFamily="34" charset="0"/>
              <a:buChar char="•"/>
              <a:defRPr/>
            </a:pPr>
            <a:r>
              <a:rPr lang="sv-SE" b="0" i="0" baseline="0"/>
              <a:t>Här är några exempel på frågor under tiden ni läser tillsammans. </a:t>
            </a:r>
          </a:p>
          <a:p>
            <a:pPr marL="0" indent="0">
              <a:buFont typeface="Arial" panose="020B0604020202020204" pitchFamily="34" charset="0"/>
              <a:buNone/>
            </a:pPr>
            <a:endParaRPr lang="sv-SE" b="0" i="1"/>
          </a:p>
          <a:p>
            <a:pPr marL="0" indent="0">
              <a:buFont typeface="Arial" panose="020B0604020202020204" pitchFamily="34" charset="0"/>
              <a:buNone/>
            </a:pPr>
            <a:endParaRPr lang="sv-SE" b="0" i="0"/>
          </a:p>
          <a:p>
            <a:pPr marL="0" indent="0">
              <a:buFont typeface="Arial" panose="020B0604020202020204" pitchFamily="34" charset="0"/>
              <a:buNone/>
            </a:pPr>
            <a:r>
              <a:rPr lang="sv-SE" b="1" i="1"/>
              <a:t>Tips! </a:t>
            </a:r>
          </a:p>
          <a:p>
            <a:pPr marL="0" indent="0">
              <a:buFont typeface="Arial" panose="020B0604020202020204" pitchFamily="34" charset="0"/>
              <a:buNone/>
            </a:pPr>
            <a:r>
              <a:rPr lang="sv-SE" b="0" i="1"/>
              <a:t>Upplever du att det är för många frågor, välj ut några av dom! </a:t>
            </a:r>
            <a:endParaRPr lang="sv-SE" i="1"/>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304622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a:solidFill>
                  <a:srgbClr val="222222"/>
                </a:solidFill>
                <a:effectLst/>
                <a:latin typeface="Open-sans"/>
              </a:rPr>
              <a:t>Talarmanus:</a:t>
            </a:r>
            <a:r>
              <a:rPr lang="sv-SE" b="1">
                <a:solidFill>
                  <a:srgbClr val="222222"/>
                </a:solidFill>
                <a:latin typeface="Open-sans"/>
              </a:rPr>
              <a:t> </a:t>
            </a:r>
            <a:endParaRPr lang="sv-SE" b="1" i="0">
              <a:solidFill>
                <a:srgbClr val="222222"/>
              </a:solidFill>
              <a:effectLst/>
              <a:latin typeface="Open-sans"/>
            </a:endParaRPr>
          </a:p>
          <a:p>
            <a:r>
              <a:rPr lang="sv-SE" b="0" i="0">
                <a:solidFill>
                  <a:srgbClr val="222222"/>
                </a:solidFill>
                <a:effectLst/>
                <a:latin typeface="Open-sans"/>
              </a:rPr>
              <a:t>Som vuxen kan du </a:t>
            </a:r>
            <a:r>
              <a:rPr lang="sv-SE" i="0">
                <a:solidFill>
                  <a:srgbClr val="222222"/>
                </a:solidFill>
                <a:latin typeface="Open-sans"/>
              </a:rPr>
              <a:t>läsa, berätta </a:t>
            </a:r>
            <a:r>
              <a:rPr lang="sv-SE" b="0" i="0">
                <a:solidFill>
                  <a:srgbClr val="222222"/>
                </a:solidFill>
                <a:effectLst/>
                <a:latin typeface="Open-sans"/>
              </a:rPr>
              <a:t>och prata på vilket språk du vill med ditt barn. Det finns bara fördelar med att lära sig flera språk som barn.</a:t>
            </a:r>
            <a:endParaRPr lang="sv-SE" i="0"/>
          </a:p>
          <a:p>
            <a:endParaRPr lang="sv-SE"/>
          </a:p>
          <a:p>
            <a:r>
              <a:rPr lang="sv-SE" b="0" i="0" u="sng">
                <a:solidFill>
                  <a:srgbClr val="222222"/>
                </a:solidFill>
                <a:effectLst/>
                <a:latin typeface="Open-sans"/>
              </a:rPr>
              <a:t>Använd ditt hjärtas </a:t>
            </a:r>
            <a:r>
              <a:rPr lang="sv-SE" b="0" i="0" u="sng" err="1">
                <a:solidFill>
                  <a:srgbClr val="222222"/>
                </a:solidFill>
                <a:effectLst/>
                <a:latin typeface="Open-sans"/>
              </a:rPr>
              <a:t>språkl</a:t>
            </a:r>
            <a:endParaRPr lang="sv-SE" i="0"/>
          </a:p>
          <a:p>
            <a:pPr marL="171450" indent="-171450">
              <a:buFont typeface="Arial" panose="020B0604020202020204" pitchFamily="34" charset="0"/>
              <a:buChar char="•"/>
            </a:pPr>
            <a:r>
              <a:rPr lang="sv-SE" b="0" i="0">
                <a:solidFill>
                  <a:srgbClr val="222222"/>
                </a:solidFill>
                <a:effectLst/>
                <a:latin typeface="Open-sans"/>
              </a:rPr>
              <a:t>När du högläser eller berättar sagor tillsammans med ditt barn ska du använda de språk som kommer naturligt</a:t>
            </a:r>
            <a:r>
              <a:rPr lang="sv-SE" i="0">
                <a:solidFill>
                  <a:srgbClr val="222222"/>
                </a:solidFill>
                <a:latin typeface="Open-sans"/>
              </a:rPr>
              <a:t>.</a:t>
            </a:r>
            <a:endParaRPr lang="sv-SE" b="0" i="0">
              <a:solidFill>
                <a:srgbClr val="222222"/>
              </a:solidFill>
              <a:effectLst/>
              <a:latin typeface="Open-sans"/>
            </a:endParaRPr>
          </a:p>
          <a:p>
            <a:pPr marL="171450" indent="-171450">
              <a:buFont typeface="Arial" panose="020B0604020202020204" pitchFamily="34" charset="0"/>
              <a:buChar char="•"/>
            </a:pPr>
            <a:r>
              <a:rPr lang="sv-SE" b="0" i="0">
                <a:solidFill>
                  <a:srgbClr val="222222"/>
                </a:solidFill>
                <a:effectLst/>
                <a:latin typeface="Open-sans"/>
              </a:rPr>
              <a:t>Man kan kalla det att använda sitt ”hjärtats språk”, det vi använder då vi blir riktigt arga eller kära.</a:t>
            </a:r>
            <a:endParaRPr lang="sv-SE" i="0"/>
          </a:p>
          <a:p>
            <a:pPr marL="171450" indent="-171450">
              <a:buFont typeface="Arial" panose="020B0604020202020204" pitchFamily="34" charset="0"/>
              <a:buChar char="•"/>
            </a:pPr>
            <a:r>
              <a:rPr lang="sv-SE" b="0" i="0">
                <a:solidFill>
                  <a:srgbClr val="222222"/>
                </a:solidFill>
                <a:effectLst/>
                <a:latin typeface="Open-sans"/>
              </a:rPr>
              <a:t>Det är många år sedan vi i Sverige slutade uppmana familjer att tala svenska hemma även om deras modersmål var ett annat.</a:t>
            </a:r>
            <a:r>
              <a:rPr lang="sv-SE" i="0">
                <a:solidFill>
                  <a:srgbClr val="222222"/>
                </a:solidFill>
                <a:latin typeface="Open-sans"/>
              </a:rPr>
              <a:t> </a:t>
            </a:r>
            <a:endParaRPr lang="sv-SE" i="0"/>
          </a:p>
          <a:p>
            <a:pPr marL="171450" indent="-171450">
              <a:buFont typeface="Arial" panose="020B0604020202020204" pitchFamily="34" charset="0"/>
              <a:buChar char="•"/>
            </a:pPr>
            <a:r>
              <a:rPr lang="sv-SE" b="0" i="0">
                <a:solidFill>
                  <a:srgbClr val="222222"/>
                </a:solidFill>
                <a:effectLst/>
                <a:latin typeface="Open-sans"/>
              </a:rPr>
              <a:t>Genom forskning vet vi att ett barn som fått mycket språklig stimulans hemma lätt tar till sig ett nytt språk, till exempel svenskan, i förskolan och skolan.</a:t>
            </a:r>
            <a:r>
              <a:rPr lang="sv-SE" i="0">
                <a:solidFill>
                  <a:srgbClr val="222222"/>
                </a:solidFill>
                <a:latin typeface="Open-sans"/>
              </a:rPr>
              <a:t> </a:t>
            </a:r>
            <a:endParaRPr lang="sv-SE" i="0"/>
          </a:p>
          <a:p>
            <a:pPr marL="171450" indent="-171450">
              <a:buFont typeface="Arial" panose="020B0604020202020204" pitchFamily="34" charset="0"/>
              <a:buChar char="•"/>
            </a:pPr>
            <a:endParaRPr lang="sv-SE" i="0"/>
          </a:p>
          <a:p>
            <a:pPr marL="0" indent="0">
              <a:buFont typeface="Arial" panose="020B0604020202020204" pitchFamily="34" charset="0"/>
              <a:buNone/>
            </a:pPr>
            <a:r>
              <a:rPr lang="sv-SE" b="0" i="0" u="sng">
                <a:solidFill>
                  <a:srgbClr val="222222"/>
                </a:solidFill>
                <a:effectLst/>
                <a:latin typeface="Open-sans"/>
              </a:rPr>
              <a:t>Flera språk är en tillgång</a:t>
            </a:r>
            <a:endParaRPr lang="sv-SE" i="0"/>
          </a:p>
          <a:p>
            <a:pPr marL="171450" indent="-171450">
              <a:buFont typeface="Arial" panose="020B0604020202020204" pitchFamily="34" charset="0"/>
              <a:buChar char="•"/>
            </a:pPr>
            <a:r>
              <a:rPr lang="sv-SE" b="0" i="0">
                <a:solidFill>
                  <a:srgbClr val="222222"/>
                </a:solidFill>
                <a:effectLst/>
                <a:latin typeface="Open-sans"/>
              </a:rPr>
              <a:t>De flesta människor i världen lever i en flerspråkig miljö och också här i Sverige lever många av oss i familjer där flera språk används samtidigt.</a:t>
            </a:r>
            <a:r>
              <a:rPr lang="sv-SE" i="0">
                <a:solidFill>
                  <a:srgbClr val="222222"/>
                </a:solidFill>
                <a:latin typeface="Open-sans"/>
              </a:rPr>
              <a:t> </a:t>
            </a:r>
            <a:endParaRPr lang="sv-SE" i="0"/>
          </a:p>
          <a:p>
            <a:pPr marL="171450" indent="-171450">
              <a:buFont typeface="Arial" panose="020B0604020202020204" pitchFamily="34" charset="0"/>
              <a:buChar char="•"/>
            </a:pPr>
            <a:r>
              <a:rPr lang="sv-SE" b="0" i="0">
                <a:solidFill>
                  <a:srgbClr val="222222"/>
                </a:solidFill>
                <a:effectLst/>
                <a:latin typeface="Open-sans"/>
              </a:rPr>
              <a:t>Barn har en fantastisk förmåga att hantera, snappa upp och lära sig flera språk</a:t>
            </a:r>
            <a:endParaRPr lang="sv-SE"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a:solidFill>
                  <a:srgbClr val="222222"/>
                </a:solidFill>
                <a:effectLst/>
                <a:latin typeface="Open-sans"/>
              </a:rPr>
              <a:t>Hemmets språk blir ett stadigt träd med fullt av grenar för barnet att hänga det nya språket på.</a:t>
            </a:r>
            <a:endParaRPr lang="sv-SE"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i="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u="sng">
                <a:solidFill>
                  <a:srgbClr val="222222"/>
                </a:solidFill>
                <a:effectLst/>
                <a:latin typeface="Open-sans"/>
              </a:rPr>
              <a:t>Böcker på olika språk</a:t>
            </a:r>
            <a:endParaRPr lang="sv-SE" i="0"/>
          </a:p>
          <a:p>
            <a:pPr marL="171450" indent="-171450">
              <a:buFont typeface="Arial" panose="020B0604020202020204" pitchFamily="34" charset="0"/>
              <a:buChar char="•"/>
              <a:defRPr/>
            </a:pPr>
            <a:r>
              <a:rPr lang="sv-SE" b="0" i="0" u="none">
                <a:solidFill>
                  <a:srgbClr val="222222"/>
                </a:solidFill>
                <a:effectLst/>
                <a:latin typeface="Open-sans"/>
              </a:rPr>
              <a:t>Skolbiblioteket och folkbiblioteken har ett stort utbud av böcker på många språk.</a:t>
            </a:r>
            <a:r>
              <a:rPr lang="sv-SE" i="0">
                <a:solidFill>
                  <a:srgbClr val="222222"/>
                </a:solidFill>
                <a:latin typeface="Open-sans"/>
              </a:rPr>
              <a:t> </a:t>
            </a:r>
            <a:endParaRPr lang="sv-SE" i="0"/>
          </a:p>
          <a:p>
            <a:pPr marL="171450" indent="-171450">
              <a:buFont typeface="Arial" panose="020B0604020202020204" pitchFamily="34" charset="0"/>
              <a:buChar char="•"/>
              <a:defRPr/>
            </a:pPr>
            <a:r>
              <a:rPr lang="sv-SE" b="0" i="0" u="none">
                <a:solidFill>
                  <a:srgbClr val="222222"/>
                </a:solidFill>
                <a:effectLst/>
                <a:latin typeface="Open-sans"/>
              </a:rPr>
              <a:t>Det finns också tvåspråkiga böcker eller böcker </a:t>
            </a:r>
            <a:r>
              <a:rPr lang="sv-SE">
                <a:solidFill>
                  <a:srgbClr val="222222"/>
                </a:solidFill>
                <a:latin typeface="Open-sans"/>
              </a:rPr>
              <a:t>utan</a:t>
            </a:r>
            <a:r>
              <a:rPr lang="sv-SE" b="0" i="0" u="none">
                <a:solidFill>
                  <a:srgbClr val="222222"/>
                </a:solidFill>
                <a:effectLst/>
                <a:latin typeface="Open-sans"/>
              </a:rPr>
              <a:t> text, så kallade </a:t>
            </a:r>
            <a:r>
              <a:rPr lang="sv-SE" b="0" i="0" u="none" err="1">
                <a:solidFill>
                  <a:srgbClr val="222222"/>
                </a:solidFill>
                <a:effectLst/>
                <a:latin typeface="Open-sans"/>
              </a:rPr>
              <a:t>silent</a:t>
            </a:r>
            <a:r>
              <a:rPr lang="sv-SE" b="0" i="0" u="none">
                <a:solidFill>
                  <a:srgbClr val="222222"/>
                </a:solidFill>
                <a:effectLst/>
                <a:latin typeface="Open-sans"/>
              </a:rPr>
              <a:t> </a:t>
            </a:r>
            <a:r>
              <a:rPr lang="sv-SE" b="0" i="0" u="none" err="1">
                <a:solidFill>
                  <a:srgbClr val="222222"/>
                </a:solidFill>
                <a:effectLst/>
                <a:latin typeface="Open-sans"/>
              </a:rPr>
              <a:t>books</a:t>
            </a:r>
            <a:r>
              <a:rPr lang="sv-SE" i="0">
                <a:solidFill>
                  <a:srgbClr val="222222"/>
                </a:solidFill>
                <a:latin typeface="Open-sans"/>
              </a:rPr>
              <a:t> </a:t>
            </a:r>
            <a:r>
              <a:rPr lang="sv-SE">
                <a:solidFill>
                  <a:srgbClr val="222222"/>
                </a:solidFill>
                <a:latin typeface="Open-sans"/>
              </a:rPr>
              <a:t>(Vad är det?) </a:t>
            </a:r>
            <a:endParaRPr lang="sv-SE" i="0"/>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sv-SE" i="1">
              <a:solidFill>
                <a:srgbClr val="222222"/>
              </a:solidFill>
              <a:latin typeface="Open-sans"/>
            </a:endParaRPr>
          </a:p>
          <a:p>
            <a:pPr>
              <a:defRPr/>
            </a:pPr>
            <a:r>
              <a:rPr lang="sv-SE" i="1" u="none">
                <a:solidFill>
                  <a:srgbClr val="222222"/>
                </a:solidFill>
                <a:latin typeface="Open-sans"/>
              </a:rPr>
              <a:t>(Citat, </a:t>
            </a:r>
            <a:r>
              <a:rPr lang="sv-SE"/>
              <a:t>Läslust i hemmet, Författare Carina Fast) </a:t>
            </a:r>
            <a:br>
              <a:rPr lang="sv-SE">
                <a:cs typeface="+mn-lt"/>
              </a:rPr>
            </a:br>
            <a:r>
              <a:rPr lang="sv-SE" i="1"/>
              <a:t>Tips! Läs samma bok på modersmål och svenska parallellt. </a:t>
            </a:r>
            <a:endParaRPr lang="sv-SE" i="1">
              <a:solidFill>
                <a:srgbClr val="222222"/>
              </a:solidFill>
              <a:latin typeface="Open-sans"/>
              <a:cs typeface="Arial"/>
            </a:endParaRPr>
          </a:p>
          <a:p>
            <a:pPr marL="171450" indent="-171450">
              <a:buFont typeface="Arial" panose="020B0604020202020204" pitchFamily="34" charset="0"/>
              <a:buChar char="•"/>
              <a:defRPr/>
            </a:pPr>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24746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err="1"/>
              <a:t>Talmanus</a:t>
            </a:r>
            <a:r>
              <a:rPr lang="sv-SE"/>
              <a:t> </a:t>
            </a:r>
            <a:endParaRPr lang="en-US"/>
          </a:p>
          <a:p>
            <a:r>
              <a:rPr lang="sv-SE"/>
              <a:t>Både skolbiblioteket och folkbiblioteken tillhandahåller böcker på olika språk. Skolan kan beställa böcker på andra språk via grundskoleförvaltningens skolbibliotekscentral som vi gör tillgängliga för alla elever i vårt skolbibliotek. Om ni saknar språk eller titlar i skolbiblioteket, prata med barnets lärare så kan vi önska inköp till bokcentralen.</a:t>
            </a:r>
            <a:r>
              <a:rPr lang="en-US"/>
              <a:t> </a:t>
            </a:r>
            <a:endParaRPr lang="sv-SE"/>
          </a:p>
          <a:p>
            <a:r>
              <a:rPr lang="sv-SE"/>
              <a:t> </a:t>
            </a:r>
            <a:endParaRPr lang="sv-SE">
              <a:cs typeface="Arial"/>
            </a:endParaRPr>
          </a:p>
          <a:p>
            <a:r>
              <a:rPr lang="sv-SE"/>
              <a:t>Det finns även ett antal digitala resurser som är tillgängliga via elevens V-klass under "</a:t>
            </a:r>
            <a:r>
              <a:rPr lang="sv-SE" err="1"/>
              <a:t>Lärresurser</a:t>
            </a:r>
            <a:r>
              <a:rPr lang="sv-SE"/>
              <a:t>". Resurserna kan på olika sätt användas för att stödja barnets flerspråkighet. </a:t>
            </a:r>
            <a:r>
              <a:rPr lang="en-US"/>
              <a:t> </a:t>
            </a:r>
            <a:endParaRPr lang="sv-SE"/>
          </a:p>
          <a:p>
            <a:r>
              <a:rPr lang="sv-SE"/>
              <a:t> </a:t>
            </a:r>
            <a:endParaRPr lang="sv-SE">
              <a:cs typeface="Arial"/>
            </a:endParaRPr>
          </a:p>
          <a:p>
            <a:r>
              <a:rPr lang="sv-SE" u="sng" err="1"/>
              <a:t>Polylino</a:t>
            </a:r>
            <a:r>
              <a:rPr lang="sv-SE"/>
              <a:t> </a:t>
            </a:r>
            <a:endParaRPr lang="sv-SE">
              <a:cs typeface="Arial"/>
            </a:endParaRPr>
          </a:p>
          <a:p>
            <a:r>
              <a:rPr lang="sv-SE" err="1"/>
              <a:t>Polylino</a:t>
            </a:r>
            <a:r>
              <a:rPr lang="sv-SE"/>
              <a:t> är en digital boktjänst där det går att läsa böcker digitalt, samt lyssna på böcker. Det finns ett antal böcker på andra språk, samt möjligheten att lyssna på böckerna på olika språk. </a:t>
            </a:r>
            <a:r>
              <a:rPr lang="sv-SE" err="1"/>
              <a:t>Polylino</a:t>
            </a:r>
            <a:r>
              <a:rPr lang="sv-SE"/>
              <a:t> arbetar hela tiden på att utveckla och förbättra tillgången till litteratur på olika språk i tjänsten. </a:t>
            </a:r>
            <a:endParaRPr lang="sv-SE">
              <a:cs typeface="Arial"/>
            </a:endParaRPr>
          </a:p>
          <a:p>
            <a:r>
              <a:rPr lang="sv-SE"/>
              <a:t> </a:t>
            </a:r>
            <a:endParaRPr lang="sv-SE">
              <a:cs typeface="Arial"/>
            </a:endParaRPr>
          </a:p>
          <a:p>
            <a:r>
              <a:rPr lang="sv-SE" u="sng"/>
              <a:t>GR Play</a:t>
            </a:r>
            <a:r>
              <a:rPr lang="sv-SE"/>
              <a:t> </a:t>
            </a:r>
            <a:endParaRPr lang="sv-SE">
              <a:cs typeface="Arial"/>
            </a:endParaRPr>
          </a:p>
          <a:p>
            <a:r>
              <a:rPr lang="sv-SE"/>
              <a:t>GR Play Skola är Göteborgsregionens film- och </a:t>
            </a:r>
            <a:r>
              <a:rPr lang="sv-SE" err="1"/>
              <a:t>mediatjänst</a:t>
            </a:r>
            <a:r>
              <a:rPr lang="sv-SE"/>
              <a:t> för skolan (tidigare GR-SLI). Genom denna får elever tillgång till ett stort utbud av film, TV- och radioprogram samt ytterligare resurser för lärande. Det finns även filmer och program på andra språk eller som går att texta till andra språk.</a:t>
            </a:r>
            <a:endParaRPr lang="sv-SE">
              <a:cs typeface="Arial"/>
            </a:endParaRPr>
          </a:p>
          <a:p>
            <a:r>
              <a:rPr lang="sv-SE"/>
              <a:t> </a:t>
            </a:r>
          </a:p>
          <a:p>
            <a:r>
              <a:rPr lang="en-US" u="sng"/>
              <a:t>Binogi</a:t>
            </a:r>
            <a:r>
              <a:rPr lang="en-US"/>
              <a:t> </a:t>
            </a:r>
            <a:endParaRPr lang="sv-SE"/>
          </a:p>
          <a:p>
            <a:r>
              <a:rPr lang="sv-SE"/>
              <a:t>På </a:t>
            </a:r>
            <a:r>
              <a:rPr lang="sv-SE" err="1"/>
              <a:t>Binogi</a:t>
            </a:r>
            <a:r>
              <a:rPr lang="sv-SE"/>
              <a:t> får elever tillgång till korta animerade informationsfilmer utifrån skolämnens kursinnehåll. Dessutom finns begrepp förklarade och </a:t>
            </a:r>
            <a:r>
              <a:rPr lang="sv-SE" err="1"/>
              <a:t>quiz</a:t>
            </a:r>
            <a:r>
              <a:rPr lang="sv-SE"/>
              <a:t> att använda till varje ämnesområde. Förutom på svenska erbjuds filmerna även på 14 andra språk.</a:t>
            </a:r>
            <a:endParaRPr lang="sv-SE">
              <a:cs typeface="Arial"/>
            </a:endParaRPr>
          </a:p>
          <a:p>
            <a:r>
              <a:rPr lang="sv-SE"/>
              <a:t> </a:t>
            </a:r>
            <a:endParaRPr lang="sv-SE">
              <a:cs typeface="Arial"/>
            </a:endParaRPr>
          </a:p>
          <a:p>
            <a:r>
              <a:rPr lang="en-US" u="sng" err="1"/>
              <a:t>Nationalencyklopedin</a:t>
            </a:r>
            <a:r>
              <a:rPr lang="en-US" u="sng"/>
              <a:t> (NE)</a:t>
            </a:r>
            <a:r>
              <a:rPr lang="en-US"/>
              <a:t> </a:t>
            </a:r>
            <a:endParaRPr lang="sv-SE"/>
          </a:p>
          <a:p>
            <a:r>
              <a:rPr lang="sv-SE"/>
              <a:t>Genom NE som är ett uppslagsverk kan barnen söka efter information. Innehållet är faktagranskat och värdeneutralt. Det går att välja mellan två version av de flesta kategorier där den ena har ett något enklare språk. Det finns även ordförståelseverktyg som stödjer läsaren vid mötet med nya ord. Det går även att få texten översatt till andra språk och uppläst på andra språk.</a:t>
            </a:r>
            <a:r>
              <a:rPr lang="en-US"/>
              <a:t> </a:t>
            </a: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36414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Talarmanus</a:t>
            </a:r>
          </a:p>
          <a:p>
            <a:pPr marL="171450" indent="-171450">
              <a:buFont typeface="Arial" panose="020B0604020202020204" pitchFamily="34" charset="0"/>
              <a:buChar char="•"/>
            </a:pPr>
            <a:r>
              <a:rPr lang="sv-SE" b="0" i="0">
                <a:solidFill>
                  <a:srgbClr val="333333"/>
                </a:solidFill>
                <a:effectLst/>
                <a:latin typeface="Georgia" panose="02040502050405020303" pitchFamily="18" charset="0"/>
              </a:rPr>
              <a:t>Oavsett hur viktigt vi vet att läsandet är kan det ändå finnas trösklar att ta sig över för att komma igång. </a:t>
            </a:r>
          </a:p>
          <a:p>
            <a:pPr marL="171450" indent="-171450">
              <a:buFont typeface="Arial" panose="020B0604020202020204" pitchFamily="34" charset="0"/>
              <a:buChar char="•"/>
            </a:pPr>
            <a:r>
              <a:rPr lang="sv-SE" b="0" i="0">
                <a:solidFill>
                  <a:srgbClr val="333333"/>
                </a:solidFill>
                <a:effectLst/>
                <a:latin typeface="Georgia" panose="02040502050405020303" pitchFamily="18" charset="0"/>
              </a:rPr>
              <a:t>Det är en utmaning att </a:t>
            </a:r>
            <a:r>
              <a:rPr lang="sv-SE" i="0"/>
              <a:t>få till dom här stunderna, vanorna och rutinerna i vardagen. </a:t>
            </a:r>
          </a:p>
          <a:p>
            <a:pPr marL="171450" indent="-171450">
              <a:buFont typeface="Arial" panose="020B0604020202020204" pitchFamily="34" charset="0"/>
              <a:buChar char="•"/>
            </a:pPr>
            <a:r>
              <a:rPr lang="sv-SE" sz="1200" i="0" u="none" strike="noStrike" kern="1200">
                <a:solidFill>
                  <a:schemeClr val="tx1"/>
                </a:solidFill>
                <a:effectLst/>
                <a:latin typeface="+mn-lt"/>
                <a:ea typeface="+mn-ea"/>
                <a:cs typeface="+mn-cs"/>
              </a:rPr>
              <a:t>Kan det vara ett sätt att varva ner, komma samman, ”koppla ihop kontakten” efter en dag på skilda håll. Eller bara när det har varit kämpigt eller bråkigt, att man växlar spår och tar en läsestund tillsammans, som ett sätt att komma i god stämning igen.</a:t>
            </a:r>
          </a:p>
          <a:p>
            <a:pPr marL="171450" indent="-171450">
              <a:buFont typeface="Arial" panose="020B0604020202020204" pitchFamily="34" charset="0"/>
              <a:buChar char="•"/>
            </a:pPr>
            <a:r>
              <a:rPr lang="sv-SE" sz="1200" i="0" u="none" strike="noStrike" kern="1200">
                <a:solidFill>
                  <a:schemeClr val="tx1"/>
                </a:solidFill>
                <a:effectLst/>
                <a:latin typeface="+mn-lt"/>
                <a:ea typeface="+mn-ea"/>
                <a:cs typeface="+mn-cs"/>
              </a:rPr>
              <a:t>Kanske det inte alltid behöver handla om den traditionella godnattsagan?! </a:t>
            </a:r>
          </a:p>
          <a:p>
            <a:pPr marL="171450" indent="-171450">
              <a:buFont typeface="Arial" panose="020B0604020202020204" pitchFamily="34" charset="0"/>
              <a:buChar char="•"/>
            </a:pPr>
            <a:r>
              <a:rPr lang="sv-SE" sz="1200" i="0" u="none" strike="noStrike" kern="1200">
                <a:solidFill>
                  <a:schemeClr val="tx1"/>
                </a:solidFill>
                <a:effectLst/>
                <a:latin typeface="+mn-lt"/>
                <a:ea typeface="+mn-ea"/>
                <a:cs typeface="+mn-cs"/>
              </a:rPr>
              <a:t>Går det att ha en bok i väskan och läsa tillsammans en stund när man väntar på spårvagnen/bussen till eller från träningen, eller när man behöver vila benen under promenaden? </a:t>
            </a:r>
          </a:p>
          <a:p>
            <a:endParaRPr lang="en-US" b="1">
              <a:latin typeface="Calibri"/>
              <a:cs typeface="Calibri"/>
            </a:endParaRPr>
          </a:p>
          <a:p>
            <a:r>
              <a:rPr lang="en-US" b="0" u="sng" err="1">
                <a:latin typeface="Calibri"/>
                <a:cs typeface="Calibri"/>
              </a:rPr>
              <a:t>Prata</a:t>
            </a:r>
            <a:r>
              <a:rPr lang="en-US" b="0" u="sng">
                <a:latin typeface="Calibri"/>
                <a:cs typeface="Calibri"/>
              </a:rPr>
              <a:t> med </a:t>
            </a:r>
            <a:r>
              <a:rPr lang="en-US" b="0" u="sng" err="1">
                <a:latin typeface="Calibri"/>
                <a:cs typeface="Calibri"/>
              </a:rPr>
              <a:t>grannen</a:t>
            </a:r>
            <a:endParaRPr lang="en-US" b="0" u="sng">
              <a:latin typeface="Calibri"/>
              <a:cs typeface="Calibri"/>
            </a:endParaRPr>
          </a:p>
          <a:p>
            <a:r>
              <a:rPr lang="sv-SE" i="0"/>
              <a:t>Nu tänkte jag att ni ska få prata med varandra under 2-3 min om hur vi kan hitta fler gemensamma lässtunder tillsammans med våra barn? </a:t>
            </a:r>
            <a:endParaRPr lang="en-US" i="0"/>
          </a:p>
          <a:p>
            <a:r>
              <a:rPr lang="sv-SE" i="0"/>
              <a:t>Så vänd er mot den som sitter bredvid och fundera tillsammans på dessa frågor: </a:t>
            </a:r>
            <a:endParaRPr lang="en-US" i="0">
              <a:cs typeface="Arial"/>
            </a:endParaRPr>
          </a:p>
          <a:p>
            <a:endParaRPr lang="sv-SE"/>
          </a:p>
          <a:p>
            <a:pPr marL="228600" indent="-228600">
              <a:buFont typeface="Arial" panose="020B0604020202020204" pitchFamily="34" charset="0"/>
              <a:buChar char="•"/>
            </a:pPr>
            <a:r>
              <a:rPr lang="sv-SE"/>
              <a:t>När och var hittar ni stunder för högläsning eller berättande?</a:t>
            </a:r>
            <a:endParaRPr lang="sv-SE">
              <a:cs typeface="Arial"/>
            </a:endParaRPr>
          </a:p>
          <a:p>
            <a:pPr marL="228600" indent="-228600">
              <a:buFont typeface="Arial" panose="020B0604020202020204" pitchFamily="34" charset="0"/>
              <a:buChar char="•"/>
            </a:pPr>
            <a:r>
              <a:rPr lang="sv-SE"/>
              <a:t>På vilka sätt läser eller berättar ni? </a:t>
            </a:r>
            <a:endParaRPr lang="sv-SE">
              <a:cs typeface="Arial"/>
            </a:endParaRPr>
          </a:p>
          <a:p>
            <a:pPr marL="228600" indent="-228600">
              <a:buFont typeface="Arial" panose="020B0604020202020204" pitchFamily="34" charset="0"/>
              <a:buChar char="•"/>
            </a:pPr>
            <a:r>
              <a:rPr lang="sv-SE"/>
              <a:t>Vilka böcker eller berättelser läser eller berättar ni? </a:t>
            </a:r>
            <a:endParaRPr lang="sv-SE">
              <a:cs typeface="Arial"/>
            </a:endParaRPr>
          </a:p>
          <a:p>
            <a:endParaRPr lang="sv-SE"/>
          </a:p>
          <a:p>
            <a:r>
              <a:rPr lang="sv-SE" b="1" i="1"/>
              <a:t>Tips! </a:t>
            </a:r>
            <a:endParaRPr lang="en-US" b="1" i="1"/>
          </a:p>
          <a:p>
            <a:r>
              <a:rPr lang="sv-SE" i="1"/>
              <a:t>Låt föräldrarna prata med varandra en kort stund. Förslagsvis pratar de med grannen bredvid, ca 2-3 minuter. </a:t>
            </a:r>
            <a:endParaRPr lang="en-US"/>
          </a:p>
          <a:p>
            <a:r>
              <a:rPr lang="sv-SE" i="1"/>
              <a:t>Fråga om någon vill berätta/lyfta något från samtalet i storgrupp. </a:t>
            </a:r>
            <a:endParaRPr lang="en-US"/>
          </a:p>
          <a:p>
            <a:r>
              <a:rPr lang="sv-SE" i="1"/>
              <a:t>Tacka de som delar med sig av sina tankar. </a:t>
            </a:r>
            <a:endParaRPr lang="en-US"/>
          </a:p>
          <a:p>
            <a:endParaRPr lang="sv-SE" sz="1200" u="none" strike="noStrike" kern="1200">
              <a:solidFill>
                <a:schemeClr val="tx1"/>
              </a:solidFill>
              <a:effectLst/>
              <a:latin typeface="+mn-lt"/>
              <a:ea typeface="+mn-ea"/>
              <a:cs typeface="+mn-cs"/>
            </a:endParaRPr>
          </a:p>
          <a:p>
            <a:r>
              <a:rPr lang="sv-SE" sz="1200" b="1" u="none" strike="noStrike" kern="1200">
                <a:solidFill>
                  <a:schemeClr val="tx1"/>
                </a:solidFill>
                <a:effectLst/>
                <a:latin typeface="+mn-lt"/>
                <a:ea typeface="+mn-ea"/>
                <a:cs typeface="+mn-cs"/>
              </a:rPr>
              <a:t>Material</a:t>
            </a:r>
          </a:p>
          <a:p>
            <a:r>
              <a:rPr lang="sv-SE" sz="1200" u="none" strike="noStrike" kern="1200">
                <a:solidFill>
                  <a:schemeClr val="tx1"/>
                </a:solidFill>
                <a:effectLst/>
                <a:latin typeface="+mn-lt"/>
                <a:ea typeface="+mn-ea"/>
                <a:cs typeface="+mn-cs"/>
              </a:rPr>
              <a:t>Här finns förslag på tryckt material som du kan skriva ut och dela ut till vårdnadshavare:</a:t>
            </a:r>
          </a:p>
          <a:p>
            <a:r>
              <a:rPr lang="sv-SE" sz="1200" i="1" u="none" strike="noStrike" kern="1200">
                <a:solidFill>
                  <a:schemeClr val="tx1"/>
                </a:solidFill>
                <a:effectLst/>
                <a:latin typeface="+mn-lt"/>
                <a:ea typeface="+mn-ea"/>
                <a:cs typeface="+mn-cs"/>
              </a:rPr>
              <a:t>Tipslista med tips för att väcka läslust: </a:t>
            </a:r>
            <a:r>
              <a:rPr lang="sv-SE">
                <a:hlinkClick r:id="rId3"/>
              </a:rPr>
              <a:t>Att skapa intresse för böcker och läsning Flyer Biblioteken i Göteborg (goteborg.se)</a:t>
            </a:r>
            <a:endParaRPr lang="sv-SE"/>
          </a:p>
          <a:p>
            <a:r>
              <a:rPr lang="sv-SE" sz="1200" i="1" u="none" strike="noStrike" kern="1200">
                <a:solidFill>
                  <a:schemeClr val="tx1"/>
                </a:solidFill>
                <a:effectLst/>
                <a:latin typeface="+mn-lt"/>
                <a:ea typeface="+mn-ea"/>
                <a:cs typeface="+mn-cs"/>
              </a:rPr>
              <a:t>Folder om läsningens betydelse på flera språk: </a:t>
            </a:r>
            <a:r>
              <a:rPr lang="sv-SE">
                <a:hlinkClick r:id="rId4"/>
              </a:rPr>
              <a:t>Läs hjärta högt (goteborg.se)</a:t>
            </a:r>
            <a:endParaRPr lang="sv-SE" sz="1200" u="none" strike="noStrike" kern="1200">
              <a:solidFill>
                <a:schemeClr val="tx1"/>
              </a:solidFill>
              <a:effectLst/>
              <a:latin typeface="+mn-lt"/>
              <a:ea typeface="+mn-ea"/>
              <a:cs typeface="+mn-cs"/>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25645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800" b="1">
                <a:effectLst/>
                <a:latin typeface="Times New Roman" panose="02020603050405020304" pitchFamily="18" charset="0"/>
                <a:ea typeface="Times New Roman" panose="02020603050405020304" pitchFamily="18" charset="0"/>
                <a:cs typeface="Times New Roman" panose="02020603050405020304" pitchFamily="18" charset="0"/>
              </a:rPr>
              <a:t>Talarmanus: </a:t>
            </a:r>
          </a:p>
          <a:p>
            <a:pPr>
              <a:lnSpc>
                <a:spcPct val="115000"/>
              </a:lnSpc>
              <a:spcAft>
                <a:spcPts val="800"/>
              </a:spcAft>
            </a:pPr>
            <a:r>
              <a:rPr lang="sv-SE" sz="1800" b="0" u="sng">
                <a:effectLst/>
                <a:latin typeface="Times New Roman" panose="02020603050405020304" pitchFamily="18" charset="0"/>
                <a:ea typeface="Times New Roman" panose="02020603050405020304" pitchFamily="18" charset="0"/>
                <a:cs typeface="Times New Roman" panose="02020603050405020304" pitchFamily="18" charset="0"/>
              </a:rPr>
              <a:t>Boktips till barnen: </a:t>
            </a:r>
          </a:p>
          <a:p>
            <a:pPr marL="342900" lvl="0" indent="-342900">
              <a:lnSpc>
                <a:spcPct val="115000"/>
              </a:lnSpc>
              <a:buFont typeface="Arial" panose="020B0604020202020204" pitchFamily="34" charset="0"/>
              <a:buChar char="•"/>
              <a:tabLst>
                <a:tab pos="457200" algn="l"/>
              </a:tabLst>
            </a:pPr>
            <a:r>
              <a:rPr lang="sv-SE"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www.barnensbibliotek.se</a:t>
            </a: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Barnens bibliotek är en plats på nätet för barn. Där finns mängder av boktips, fakta om författare och illustratörer, intervjuer, pyssel och tävlingar.</a:t>
            </a: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sv-SE"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Bästa boktipsen för barn och unga (kulturradet.se)</a:t>
            </a:r>
            <a:r>
              <a:rPr lang="sv-SE" sz="1800"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Barn- och ungdomsbokskatalogen är en katalog (digital eller fysisk) med lästips och inspiration. Katalogen är full av de allra bästa boktipsen från årets utgivning för barn, ungdomar och unga vuxna. Inklusive böcker på annat modersmål än svenska, e-böcker och ljudböcker.</a:t>
            </a: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sv-SE" sz="1200" u="sng">
                <a:effectLst/>
                <a:latin typeface="Times New Roman" panose="02020603050405020304" pitchFamily="18" charset="0"/>
                <a:ea typeface="Times New Roman" panose="02020603050405020304" pitchFamily="18" charset="0"/>
                <a:cs typeface="Times New Roman" panose="02020603050405020304" pitchFamily="18" charset="0"/>
              </a:rPr>
              <a:t>Vill ni läsa mer om </a:t>
            </a:r>
            <a:r>
              <a:rPr lang="sv-SE" sz="1200" u="sng">
                <a:solidFill>
                  <a:srgbClr val="100A24"/>
                </a:solidFill>
                <a:effectLst/>
                <a:latin typeface="Times New Roman" panose="02020603050405020304" pitchFamily="18" charset="0"/>
                <a:ea typeface="Times New Roman" panose="02020603050405020304" pitchFamily="18" charset="0"/>
                <a:cs typeface="Times New Roman" panose="02020603050405020304" pitchFamily="18" charset="0"/>
              </a:rPr>
              <a:t>högläsning i vardagen finns exempelvis: </a:t>
            </a:r>
            <a:endParaRPr lang="sv-SE" sz="1200" u="sng">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sv-SE" sz="1200">
                <a:solidFill>
                  <a:srgbClr val="100A24"/>
                </a:solidFill>
                <a:effectLst/>
                <a:latin typeface="Times New Roman" panose="02020603050405020304" pitchFamily="18" charset="0"/>
                <a:ea typeface="Times New Roman" panose="02020603050405020304" pitchFamily="18" charset="0"/>
                <a:cs typeface="Times New Roman" panose="02020603050405020304" pitchFamily="18" charset="0"/>
              </a:rPr>
              <a:t>Väck läshungern av Ann-Marie Körling med verktyg och inspiration för att öppna dörren till litteratur och väcka läshungern hos barn.</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sv-SE" sz="1200">
                <a:solidFill>
                  <a:srgbClr val="100A24"/>
                </a:solidFill>
                <a:effectLst/>
                <a:latin typeface="Times New Roman" panose="02020603050405020304" pitchFamily="18" charset="0"/>
                <a:ea typeface="Times New Roman" panose="02020603050405020304" pitchFamily="18" charset="0"/>
                <a:cs typeface="Times New Roman" panose="02020603050405020304" pitchFamily="18" charset="0"/>
              </a:rPr>
              <a:t>Läslust i hemmet av Carina Fast med en mängd förslag på hur du lättsamt och lekfullt kan stimulera ditt barns intresse för det skrivna språket. Boken tipsar om hur du kan göra lässtunden hemma speciell och varför det är så viktigt att stödja sitt barn i läs- och skrivutvecklingen. </a:t>
            </a:r>
          </a:p>
          <a:p>
            <a:endParaRPr lang="sv-SE"/>
          </a:p>
          <a:p>
            <a:r>
              <a:rPr lang="sv-SE" b="1" i="1"/>
              <a:t>Tips!  </a:t>
            </a:r>
            <a:endParaRPr lang="sv-SE" i="1"/>
          </a:p>
          <a:p>
            <a:pPr marL="171450" indent="-171450">
              <a:buFont typeface="Arial" panose="020B0604020202020204" pitchFamily="34" charset="0"/>
              <a:buChar char="•"/>
            </a:pPr>
            <a:r>
              <a:rPr lang="sv-SE" i="1"/>
              <a:t>Kontakta din skolbibliotekarie och få tips på böcker att förmedla till vårdnadshavare i det här sammanhanget. Kanske kan hen bjudas in till mötet!?</a:t>
            </a:r>
          </a:p>
          <a:p>
            <a:pPr marL="171450" indent="-171450">
              <a:buFont typeface="Arial" panose="020B0604020202020204" pitchFamily="34" charset="0"/>
              <a:buChar char="•"/>
            </a:pPr>
            <a:r>
              <a:rPr lang="sv-SE" i="1"/>
              <a:t>Träffas ni fysiskt kanske ni kan synliggöra lite olika böcker på flera olika språk och genrer och ge vårdnadshavare möjlighet att låna med böckerna hem?!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13747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Dold bild, för information och tips i planeringen</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2023-08-18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5839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a:solidFill>
                  <a:srgbClr val="000000"/>
                </a:solidFill>
                <a:effectLst/>
                <a:latin typeface="Arial" panose="020B0604020202020204" pitchFamily="34" charset="0"/>
              </a:rPr>
              <a:t>Talarmanus:</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fontAlgn="base"/>
            <a:r>
              <a:rPr lang="sv-SE" b="0" i="0" u="none" strike="noStrike">
                <a:solidFill>
                  <a:srgbClr val="000000"/>
                </a:solidFill>
                <a:effectLst/>
                <a:latin typeface="Arial"/>
                <a:cs typeface="Arial"/>
              </a:rPr>
              <a:t>Så här jobbar vi på vår skola/ i vår klass med böcker, läsning och berättelser.</a:t>
            </a:r>
            <a:r>
              <a:rPr lang="en-US" b="0" i="0">
                <a:solidFill>
                  <a:srgbClr val="000000"/>
                </a:solidFill>
                <a:effectLst/>
                <a:latin typeface="Arial"/>
                <a:cs typeface="Arial"/>
              </a:rPr>
              <a:t>​</a:t>
            </a:r>
            <a:r>
              <a:rPr lang="en-US">
                <a:solidFill>
                  <a:srgbClr val="000000"/>
                </a:solidFill>
                <a:latin typeface="Arial"/>
                <a:cs typeface="Arial"/>
              </a:rPr>
              <a:t> (</a:t>
            </a:r>
            <a:r>
              <a:rPr lang="en-US" err="1">
                <a:solidFill>
                  <a:srgbClr val="000000"/>
                </a:solidFill>
                <a:latin typeface="Arial"/>
                <a:cs typeface="Arial"/>
              </a:rPr>
              <a:t>lägg</a:t>
            </a:r>
            <a:r>
              <a:rPr lang="en-US">
                <a:solidFill>
                  <a:srgbClr val="000000"/>
                </a:solidFill>
                <a:latin typeface="Arial"/>
                <a:cs typeface="Arial"/>
              </a:rPr>
              <a:t> in </a:t>
            </a:r>
            <a:r>
              <a:rPr lang="en-US" err="1">
                <a:solidFill>
                  <a:srgbClr val="000000"/>
                </a:solidFill>
                <a:latin typeface="Arial"/>
                <a:cs typeface="Arial"/>
              </a:rPr>
              <a:t>rader</a:t>
            </a:r>
            <a:r>
              <a:rPr lang="en-US">
                <a:solidFill>
                  <a:srgbClr val="000000"/>
                </a:solidFill>
                <a:latin typeface="Arial"/>
                <a:cs typeface="Arial"/>
              </a:rPr>
              <a:t> </a:t>
            </a:r>
            <a:r>
              <a:rPr lang="en-US" err="1">
                <a:solidFill>
                  <a:srgbClr val="000000"/>
                </a:solidFill>
                <a:latin typeface="Arial"/>
                <a:cs typeface="Arial"/>
              </a:rPr>
              <a:t>i</a:t>
            </a:r>
            <a:r>
              <a:rPr lang="en-US">
                <a:solidFill>
                  <a:srgbClr val="000000"/>
                </a:solidFill>
                <a:latin typeface="Arial"/>
                <a:cs typeface="Arial"/>
              </a:rPr>
              <a:t> </a:t>
            </a:r>
            <a:r>
              <a:rPr lang="en-US" err="1">
                <a:solidFill>
                  <a:srgbClr val="000000"/>
                </a:solidFill>
                <a:latin typeface="Arial"/>
                <a:cs typeface="Arial"/>
              </a:rPr>
              <a:t>bilden</a:t>
            </a:r>
            <a:r>
              <a:rPr lang="en-US">
                <a:solidFill>
                  <a:srgbClr val="000000"/>
                </a:solidFill>
                <a:latin typeface="Arial"/>
                <a:cs typeface="Arial"/>
              </a:rPr>
              <a:t>/ ppt)</a:t>
            </a:r>
            <a:endParaRPr lang="en-US" b="0" i="0">
              <a:solidFill>
                <a:srgbClr val="444444"/>
              </a:solidFill>
              <a:effectLst/>
              <a:latin typeface="Calibri" panose="020F0502020204030204" pitchFamily="34" charset="0"/>
            </a:endParaRPr>
          </a:p>
          <a:p>
            <a:pPr algn="l" rtl="0" fontAlgn="base"/>
            <a:r>
              <a:rPr lang="sv-SE" b="0" i="0" u="none" strike="noStrike">
                <a:solidFill>
                  <a:srgbClr val="000000"/>
                </a:solidFill>
                <a:effectLst/>
                <a:latin typeface="Arial" panose="020B0604020202020204" pitchFamily="34" charset="0"/>
              </a:rPr>
              <a:t>Dela med er till vårdnadshavare om hur skolan arbetar för att främja barnens språk- och läsutveckling.</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1" i="1" u="none" strike="noStrike">
                <a:solidFill>
                  <a:srgbClr val="000000"/>
                </a:solidFill>
                <a:effectLst/>
                <a:latin typeface="Arial" panose="020B0604020202020204" pitchFamily="34" charset="0"/>
              </a:rPr>
              <a:t>Tips! </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sv-SE" sz="1800" b="0" i="1" u="none" strike="noStrike">
                <a:solidFill>
                  <a:srgbClr val="000000"/>
                </a:solidFill>
                <a:effectLst/>
                <a:latin typeface="Arial" panose="020B0604020202020204" pitchFamily="34" charset="0"/>
              </a:rPr>
              <a:t>Kan ni dela med er och visa upp något som barnen gjort som relaterar till ämnet? </a:t>
            </a:r>
          </a:p>
          <a:p>
            <a:pPr algn="l" rtl="0" fontAlgn="base"/>
            <a:endParaRPr lang="sv-SE" sz="2800" b="1" i="0" u="none" strike="noStrike">
              <a:solidFill>
                <a:srgbClr val="000000"/>
              </a:solidFill>
              <a:effectLst/>
              <a:latin typeface="Arial" panose="020B0604020202020204" pitchFamily="34" charset="0"/>
            </a:endParaRPr>
          </a:p>
          <a:p>
            <a:pPr algn="l" rtl="0" fontAlgn="base"/>
            <a:endParaRPr lang="sv-SE" sz="2800" b="0" i="0">
              <a:solidFill>
                <a:srgbClr val="000000"/>
              </a:solidFill>
              <a:effectLst/>
              <a:latin typeface="Arial"/>
              <a:cs typeface="Arial"/>
            </a:endParaRPr>
          </a:p>
          <a:p>
            <a:pPr algn="l" rtl="0" fontAlgn="base"/>
            <a:endParaRPr lang="en-US" sz="2800" b="0" i="0">
              <a:solidFill>
                <a:srgbClr val="000000"/>
              </a:solidFill>
              <a:effectLst/>
              <a:latin typeface="Arial"/>
              <a:cs typeface="Arial"/>
            </a:endParaRPr>
          </a:p>
          <a:p>
            <a:pPr algn="l" rtl="0" fontAlgn="base"/>
            <a:r>
              <a:rPr lang="sv-SE" sz="2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05254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95239">
              <a:defRPr/>
            </a:pPr>
            <a:r>
              <a:rPr lang="sv-SE" sz="1200" b="1" u="sng"/>
              <a:t>Talarmanus</a:t>
            </a:r>
            <a:r>
              <a:rPr lang="sv-SE" sz="1200" b="1"/>
              <a:t>:</a:t>
            </a:r>
            <a:endParaRPr lang="sv-SE"/>
          </a:p>
          <a:p>
            <a:pPr marL="171450" indent="-171450" defTabSz="495239">
              <a:buFont typeface="Arial" panose="020B0604020202020204" pitchFamily="34" charset="0"/>
              <a:buChar char="•"/>
              <a:defRPr/>
            </a:pPr>
            <a:r>
              <a:rPr lang="sv-SE" i="0"/>
              <a:t>Från att år 2000 ha tillhört toppnationerna i läsförståelse har svenska elevers resultat blivit sämre. </a:t>
            </a:r>
            <a:endParaRPr lang="sv-SE" i="0">
              <a:cs typeface="Arial"/>
            </a:endParaRPr>
          </a:p>
          <a:p>
            <a:pPr marL="171450" indent="-171450">
              <a:lnSpc>
                <a:spcPct val="110000"/>
              </a:lnSpc>
              <a:spcBef>
                <a:spcPts val="600"/>
              </a:spcBef>
              <a:spcAft>
                <a:spcPts val="300"/>
              </a:spcAft>
              <a:buFont typeface="Arial" panose="020B0604020202020204" pitchFamily="34" charset="0"/>
              <a:buChar char="•"/>
            </a:pPr>
            <a:r>
              <a:rPr lang="sv-SE" i="0"/>
              <a:t>Idag har vi en större mängd svaga läsare samtidigt som de riktigt starka läsarna blir färre och färre.</a:t>
            </a:r>
            <a:endParaRPr lang="sv-SE" i="0">
              <a:cs typeface="Arial"/>
            </a:endParaRPr>
          </a:p>
          <a:p>
            <a:pPr marL="171450" indent="-171450">
              <a:lnSpc>
                <a:spcPct val="110000"/>
              </a:lnSpc>
              <a:spcBef>
                <a:spcPts val="600"/>
              </a:spcBef>
              <a:spcAft>
                <a:spcPts val="300"/>
              </a:spcAft>
              <a:buFont typeface="Arial" panose="020B0604020202020204" pitchFamily="34" charset="0"/>
              <a:buChar char="•"/>
            </a:pPr>
            <a:r>
              <a:rPr lang="sv-SE" i="0">
                <a:cs typeface="Arial"/>
              </a:rPr>
              <a:t>Samtidigt finns studier som visar på att högläsningen i hemmet inte sker i lika stor utsträckning idag som tidigare</a:t>
            </a:r>
            <a:endParaRPr lang="sv-SE" b="1" i="0"/>
          </a:p>
          <a:p>
            <a:pPr marL="171450" indent="-171450">
              <a:buFont typeface="Arial" panose="020B0604020202020204" pitchFamily="34" charset="0"/>
              <a:buChar char="•"/>
            </a:pPr>
            <a:r>
              <a:rPr lang="sv-SE" b="0" i="0"/>
              <a:t>Detta är inte helt jämförbara studier, det vill säga att man inte ställt frågan på exakt samma sätt. Men det ger en fingervisning</a:t>
            </a:r>
            <a:r>
              <a:rPr lang="sv-SE" i="0"/>
              <a:t>. Siffrorna är nationella siffror.</a:t>
            </a:r>
            <a:r>
              <a:rPr lang="sv-SE"/>
              <a:t> </a:t>
            </a:r>
            <a:endParaRPr lang="sv-SE">
              <a:cs typeface="Arial"/>
            </a:endParaRPr>
          </a:p>
          <a:p>
            <a:pPr marL="171450" indent="-171450">
              <a:buFont typeface="Arial" panose="020B0604020202020204" pitchFamily="34" charset="0"/>
              <a:buChar char="•"/>
            </a:pPr>
            <a:r>
              <a:rPr lang="sv-SE" i="1">
                <a:cs typeface="Arial"/>
              </a:rPr>
              <a:t>Källa?</a:t>
            </a:r>
            <a:endParaRPr lang="sv-SE" b="0" i="1">
              <a:cs typeface="Arial"/>
            </a:endParaRPr>
          </a:p>
          <a:p>
            <a:endParaRPr lang="sv-SE" i="1">
              <a:cs typeface="Arial"/>
            </a:endParaRPr>
          </a:p>
          <a:p>
            <a:r>
              <a:rPr lang="sv-SE" b="1" i="0">
                <a:cs typeface="Arial"/>
              </a:rPr>
              <a:t>Varför ser det ut som det gör?</a:t>
            </a:r>
            <a:r>
              <a:rPr lang="sv-SE" b="1">
                <a:cs typeface="Arial"/>
              </a:rPr>
              <a:t> </a:t>
            </a:r>
            <a:endParaRPr lang="sv-SE" b="1" i="0">
              <a:cs typeface="Arial"/>
            </a:endParaRPr>
          </a:p>
          <a:p>
            <a:pPr marL="285750" indent="-285750" defTabSz="495239">
              <a:buFont typeface="Arial"/>
              <a:buChar char="•"/>
              <a:defRPr/>
            </a:pPr>
            <a:r>
              <a:rPr lang="sv-SE" i="0">
                <a:cs typeface="Arial"/>
              </a:rPr>
              <a:t>Att siffrorna ser annorlunda ut idag i jämförelse med tidigt 80-tal har så klart många orsaker där samhället i stort har förändrats på många sätt. </a:t>
            </a:r>
          </a:p>
          <a:p>
            <a:pPr marL="285750" indent="-285750" defTabSz="495239">
              <a:buFont typeface="Arial"/>
              <a:buChar char="•"/>
              <a:defRPr/>
            </a:pPr>
            <a:r>
              <a:rPr lang="sv-SE" i="0">
                <a:cs typeface="Arial"/>
              </a:rPr>
              <a:t>Familjekonstellationerna ser annorlunda ut</a:t>
            </a:r>
          </a:p>
          <a:p>
            <a:pPr marL="285750" indent="-285750" defTabSz="495239">
              <a:buFont typeface="Arial"/>
              <a:buChar char="•"/>
              <a:defRPr/>
            </a:pPr>
            <a:r>
              <a:rPr lang="sv-SE" i="0">
                <a:cs typeface="Arial"/>
              </a:rPr>
              <a:t>En helt ny digital värld har öppnat sig som både ger utmaningar och möjligheter</a:t>
            </a:r>
          </a:p>
          <a:p>
            <a:pPr marL="285750" indent="-285750" defTabSz="495239">
              <a:buFont typeface="Arial"/>
              <a:buChar char="•"/>
              <a:defRPr/>
            </a:pPr>
            <a:r>
              <a:rPr lang="sv-SE" i="0">
                <a:solidFill>
                  <a:srgbClr val="000000"/>
                </a:solidFill>
                <a:cs typeface="Arial"/>
              </a:rPr>
              <a:t>Valmöjligheterna är generellt större och utbudet av aktiviteter och sammanhang för barn och unga har förändrats. </a:t>
            </a:r>
          </a:p>
          <a:p>
            <a:pPr marL="285750" indent="-285750" defTabSz="495239">
              <a:buFont typeface="Arial"/>
              <a:buChar char="•"/>
              <a:defRPr/>
            </a:pPr>
            <a:r>
              <a:rPr lang="sv-SE" i="0">
                <a:solidFill>
                  <a:srgbClr val="000000"/>
                </a:solidFill>
                <a:cs typeface="Arial"/>
              </a:rPr>
              <a:t>Att få ihop livpusslet med hämtningar, lämningar, jobb, kompisar och fritidssysselsättningar skiljer sig också</a:t>
            </a:r>
          </a:p>
          <a:p>
            <a:pPr marL="0" indent="0">
              <a:buFont typeface="Arial" panose="020B0604020202020204" pitchFamily="34" charset="0"/>
              <a:buNone/>
            </a:pPr>
            <a:endParaRPr lang="sv-SE" b="0" i="0">
              <a:cs typeface="Arial"/>
            </a:endParaRPr>
          </a:p>
          <a:p>
            <a:r>
              <a:rPr lang="sv-SE" sz="1200" b="1"/>
              <a:t>Hur kan vi påverka?</a:t>
            </a:r>
            <a:r>
              <a:rPr lang="sv-SE" b="1"/>
              <a:t> </a:t>
            </a:r>
            <a:endParaRPr lang="sv-SE" sz="1200" b="1">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0"/>
              <a:t>Trots samhällsutmaningar och dom trender vi ser kopplat till högläsning är det intressant att fokusera på det vi kan göra i det lilla, i vardagen? </a:t>
            </a:r>
            <a:endParaRPr lang="sv-SE" i="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a:solidFill>
                <a:srgbClr val="222222"/>
              </a:solidFill>
              <a:effectLst/>
              <a:latin typeface="Open-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222222"/>
                </a:solidFill>
                <a:effectLst/>
                <a:latin typeface="Open-sans"/>
              </a:rPr>
              <a:t>Du som vuxen är viktig</a:t>
            </a:r>
          </a:p>
          <a:p>
            <a:pPr>
              <a:defRPr/>
            </a:pPr>
            <a:r>
              <a:rPr lang="sv-SE" b="0" i="1">
                <a:solidFill>
                  <a:srgbClr val="222222"/>
                </a:solidFill>
                <a:effectLst/>
                <a:latin typeface="Open-sans"/>
              </a:rPr>
              <a:t>Vårdnadshavare eller andra viktiga vuxna är betydelsefulla för barns- språk och läsutveckling. Detta är forskare idag överens om. Och det är viktigt att hålla i den gemensamma läsning även när barnet knäckt </a:t>
            </a:r>
            <a:r>
              <a:rPr lang="sv-SE" b="0" i="1" err="1">
                <a:solidFill>
                  <a:srgbClr val="222222"/>
                </a:solidFill>
                <a:effectLst/>
                <a:latin typeface="Open-sans"/>
              </a:rPr>
              <a:t>läskoden</a:t>
            </a:r>
            <a:r>
              <a:rPr lang="sv-SE" b="0" i="1">
                <a:solidFill>
                  <a:srgbClr val="222222"/>
                </a:solidFill>
                <a:effectLst/>
                <a:latin typeface="Open-sans"/>
              </a:rPr>
              <a:t> och kanske läser lite på egen hand.</a:t>
            </a:r>
            <a:r>
              <a:rPr lang="sv-SE" i="1">
                <a:solidFill>
                  <a:srgbClr val="222222"/>
                </a:solidFill>
                <a:latin typeface="Open-sans"/>
              </a:rPr>
              <a:t> </a:t>
            </a:r>
            <a:endParaRPr lang="sv-SE" b="0" i="1">
              <a:solidFill>
                <a:srgbClr val="222222"/>
              </a:solidFill>
              <a:effectLst/>
              <a:latin typeface="Open-sans"/>
            </a:endParaRPr>
          </a:p>
          <a:p>
            <a:pPr lvl="0"/>
            <a:endParaRPr lang="sv-SE" sz="1200" b="1"/>
          </a:p>
          <a:p>
            <a:r>
              <a:rPr lang="sv-SE" sz="1200" b="1" i="1" u="none"/>
              <a:t>Tips!</a:t>
            </a:r>
            <a:r>
              <a:rPr lang="sv-SE" b="1" i="1"/>
              <a:t> </a:t>
            </a:r>
            <a:endParaRPr lang="sv-SE" sz="1200" b="1" i="1" u="none">
              <a:cs typeface="Arial"/>
            </a:endParaRPr>
          </a:p>
          <a:p>
            <a:r>
              <a:rPr lang="sv-SE" sz="1200" b="0" i="1"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Är du som pedagog intresserad av mer fördjupad statistik om högsläsning i hemmet?</a:t>
            </a:r>
            <a:r>
              <a:rPr lang="sv-SE" i="1">
                <a:hlinkClick r:id="rId3"/>
              </a:rPr>
              <a:t> </a:t>
            </a:r>
            <a:endParaRPr lang="sv-SE" sz="1200" b="0" i="1"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sv-SE">
                <a:hlinkClick r:id="rId4"/>
              </a:rPr>
              <a:t>https://legilexi.org/kunskapsbank/artiklar/forskning/hoeglaesning</a:t>
            </a:r>
            <a:endParaRPr lang="sv-SE"/>
          </a:p>
        </p:txBody>
      </p:sp>
      <p:sp>
        <p:nvSpPr>
          <p:cNvPr id="4" name="Platshållare för datum 3"/>
          <p:cNvSpPr>
            <a:spLocks noGrp="1"/>
          </p:cNvSpPr>
          <p:nvPr>
            <p:ph type="dt" idx="1"/>
          </p:nvPr>
        </p:nvSpPr>
        <p:spPr/>
        <p:txBody>
          <a:bodyPr/>
          <a:lstStyle/>
          <a:p>
            <a:fld id="{42C35D8D-4EF8-4E97-9A26-88B127003F2D}"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37569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a:t>Talarmanus: </a:t>
            </a:r>
          </a:p>
          <a:p>
            <a:r>
              <a:rPr lang="sv-SE" b="0" dirty="0"/>
              <a:t>Nu ska vi titta på en kort film om att läsa tillsammans.</a:t>
            </a:r>
            <a:endParaRPr lang="sv-SE" b="0" dirty="0">
              <a:cs typeface="Arial"/>
            </a:endParaRPr>
          </a:p>
          <a:p>
            <a:pPr marL="0" indent="0">
              <a:buFont typeface="Arial" panose="020B0604020202020204" pitchFamily="34" charset="0"/>
              <a:buNone/>
            </a:pPr>
            <a:endParaRPr lang="sv-SE" b="1" dirty="0"/>
          </a:p>
          <a:p>
            <a:r>
              <a:rPr lang="sv-SE" b="1" i="1" dirty="0"/>
              <a:t>Tips! </a:t>
            </a:r>
            <a:endParaRPr lang="sv-SE" i="1" dirty="0"/>
          </a:p>
          <a:p>
            <a:pPr marL="171450" indent="-171450">
              <a:buFont typeface="Arial" panose="020B0604020202020204" pitchFamily="34" charset="0"/>
              <a:buChar char="•"/>
            </a:pPr>
            <a:r>
              <a:rPr lang="sv-SE" i="1" dirty="0"/>
              <a:t>Klicka en gång på bilden för att starta filmen. </a:t>
            </a:r>
            <a:endParaRPr lang="sv-SE" i="1" baseline="0" dirty="0">
              <a:cs typeface="Arial"/>
            </a:endParaRPr>
          </a:p>
          <a:p>
            <a:pPr marL="171450" indent="-171450">
              <a:buFont typeface="Arial" panose="020B0604020202020204" pitchFamily="34" charset="0"/>
              <a:buChar char="•"/>
            </a:pPr>
            <a:r>
              <a:rPr lang="sv-SE" i="1" baseline="0" dirty="0"/>
              <a:t>Obs glöm inte att testa filmen innan så att allt fungerar och ljudet är lagom högt. Stäng ner YouTube och klicka på </a:t>
            </a:r>
            <a:r>
              <a:rPr lang="sv-SE" i="1" baseline="0" dirty="0" err="1"/>
              <a:t>Esc</a:t>
            </a:r>
            <a:r>
              <a:rPr lang="sv-SE" i="1" baseline="0" dirty="0"/>
              <a:t> för att komma tillbaka till bildspelet.</a:t>
            </a:r>
            <a:endParaRPr lang="sv-SE" i="1" baseline="0" dirty="0">
              <a:cs typeface="Arial"/>
            </a:endParaRPr>
          </a:p>
          <a:p>
            <a:pPr marL="171450" indent="-171450">
              <a:buFont typeface="Arial" panose="020B0604020202020204" pitchFamily="34" charset="0"/>
              <a:buChar char="•"/>
            </a:pPr>
            <a:r>
              <a:rPr lang="sv-SE" i="1" baseline="0" dirty="0"/>
              <a:t>Filmen finns textad på olika språk</a:t>
            </a:r>
            <a:r>
              <a:rPr lang="sv-SE" i="1" dirty="0"/>
              <a:t>. Du hittar filmen med olika undertexter här: </a:t>
            </a:r>
            <a:r>
              <a:rPr lang="sv-SE" dirty="0">
                <a:hlinkClick r:id="rId3"/>
              </a:rPr>
              <a:t>Varför ska du läsa högt för ditt barn? - Läs högt - Göteborgs Stad (goteborg.se)</a:t>
            </a:r>
            <a:endParaRPr lang="sv-SE" baseline="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a:t>Talarmanus:</a:t>
            </a:r>
          </a:p>
          <a:p>
            <a:r>
              <a:rPr lang="sv-SE" b="0" i="0"/>
              <a:t>Nu tänkte jag att ni ska få prata med varandra i ca 2-3min. Så vänd er mot den som sitter bredvid och fundera tillsammans på dessa frågor: </a:t>
            </a:r>
            <a:endParaRPr lang="sv-SE" i="0"/>
          </a:p>
          <a:p>
            <a:pPr marL="171450" indent="-171450">
              <a:buFont typeface="Arial" panose="020B0604020202020204" pitchFamily="34" charset="0"/>
              <a:buChar char="•"/>
            </a:pPr>
            <a:endParaRPr lang="sv-SE" i="0"/>
          </a:p>
          <a:p>
            <a:pPr marL="228600" indent="-228600">
              <a:buFont typeface="Arial" panose="020B0604020202020204" pitchFamily="34" charset="0"/>
              <a:buChar char="•"/>
            </a:pPr>
            <a:r>
              <a:rPr lang="sv-SE" b="0" i="0"/>
              <a:t>Vad tänkte ni när ni såg filmen? </a:t>
            </a:r>
          </a:p>
          <a:p>
            <a:pPr marL="228600" indent="-228600">
              <a:buFont typeface="Arial" panose="020B0604020202020204" pitchFamily="34" charset="0"/>
              <a:buChar char="•"/>
            </a:pPr>
            <a:r>
              <a:rPr lang="sv-SE" i="0"/>
              <a:t>Har du något eget minne av högläsning från din barndom? </a:t>
            </a:r>
          </a:p>
          <a:p>
            <a:endParaRPr lang="sv-SE" b="1" i="1"/>
          </a:p>
          <a:p>
            <a:r>
              <a:rPr lang="sv-SE" b="1" i="1"/>
              <a:t>Tips! </a:t>
            </a:r>
          </a:p>
          <a:p>
            <a:pPr marL="171450" indent="-171450">
              <a:buFont typeface="Arial" panose="020B0604020202020204" pitchFamily="34" charset="0"/>
              <a:buChar char="•"/>
            </a:pPr>
            <a:r>
              <a:rPr lang="sv-SE" i="1"/>
              <a:t>Låt föräldrarna</a:t>
            </a:r>
            <a:r>
              <a:rPr lang="sv-SE" i="1" baseline="0"/>
              <a:t> prata med varandra en kort stund. Förslagsvis pratar de med grannen bredvid, ca 2-3 minuter. </a:t>
            </a:r>
          </a:p>
          <a:p>
            <a:pPr marL="171450" indent="-171450">
              <a:buFont typeface="Arial" panose="020B0604020202020204" pitchFamily="34" charset="0"/>
              <a:buChar char="•"/>
            </a:pPr>
            <a:r>
              <a:rPr lang="sv-SE" i="1" baseline="0"/>
              <a:t>Fråga om någon vill berätta/lyfta något från samtalet i storgrupp. </a:t>
            </a:r>
          </a:p>
          <a:p>
            <a:pPr marL="171450" indent="-171450">
              <a:buFont typeface="Arial" panose="020B0604020202020204" pitchFamily="34" charset="0"/>
              <a:buChar char="•"/>
            </a:pPr>
            <a:r>
              <a:rPr lang="sv-SE" i="1" baseline="0"/>
              <a:t>Tacka de som delar med sig av sina tankar. </a:t>
            </a:r>
            <a:endParaRPr lang="sv-SE" i="1"/>
          </a:p>
          <a:p>
            <a:endParaRPr lang="sv-SE" i="1">
              <a:cs typeface="Arial"/>
            </a:endParaRPr>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91348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a:solidFill>
                  <a:srgbClr val="000000"/>
                </a:solidFill>
                <a:effectLst/>
                <a:latin typeface="Arial" panose="020B0604020202020204" pitchFamily="34" charset="0"/>
              </a:rPr>
              <a:t>Talarmanus: </a:t>
            </a:r>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De gemensamma läsningen bidrar till barnets utveckling på många sätt.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Visst stärker det barnets ordförråd som vi hörde i filmen och möjligheter att klara skolan men det bidra inte minst med en stunds trygghet och närhet som stärker relationen mellan dig och ditt barn.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Arial" panose="020B0604020202020204" pitchFamily="34" charset="0"/>
              </a:rPr>
              <a:t>Genom forskning vet vi att bara en stunds positiv tid tillsammans per dag ger en väldigt god effekt både på kort och lång sikt. I olika föräldrautbildningar som vi har haft i staden säger många föräldrar att 15 minuters läsning har haft en positiv effekt på vardagslivet. </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algn="l" rtl="0" fontAlgn="base"/>
            <a:r>
              <a:rPr lang="sv-SE" b="0" i="0">
                <a:solidFill>
                  <a:srgbClr val="222222"/>
                </a:solidFill>
                <a:effectLst/>
                <a:latin typeface="Open-sans"/>
              </a:rPr>
              <a:t>​</a:t>
            </a:r>
            <a:endParaRPr lang="sv-SE" b="0" i="0">
              <a:solidFill>
                <a:srgbClr val="444444"/>
              </a:solidFill>
              <a:effectLst/>
              <a:latin typeface="Calibri" panose="020F0502020204030204" pitchFamily="34" charset="0"/>
            </a:endParaRPr>
          </a:p>
          <a:p>
            <a:pPr algn="l" rtl="0" fontAlgn="base"/>
            <a:r>
              <a:rPr lang="sv-SE" b="0" i="0" u="sng">
                <a:solidFill>
                  <a:srgbClr val="000000"/>
                </a:solidFill>
                <a:effectLst/>
                <a:latin typeface="Arial" panose="020B0604020202020204" pitchFamily="34" charset="0"/>
              </a:rPr>
              <a:t>Välbefinnande och social kompetens</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En aktivitet som öppnar upp för samtal och </a:t>
            </a:r>
            <a:r>
              <a:rPr lang="sv-SE" sz="1800" b="1" i="0" u="none" strike="noStrike">
                <a:solidFill>
                  <a:srgbClr val="222222"/>
                </a:solidFill>
                <a:effectLst/>
                <a:latin typeface="Open-sans"/>
              </a:rPr>
              <a:t>stärker relationen </a:t>
            </a:r>
            <a:r>
              <a:rPr lang="sv-SE" sz="1800" b="0" i="0" u="none" strike="noStrike">
                <a:solidFill>
                  <a:srgbClr val="222222"/>
                </a:solidFill>
                <a:effectLst/>
                <a:latin typeface="Open-sans"/>
              </a:rPr>
              <a:t>mellan dig som vuxen och ditt barn. </a:t>
            </a:r>
            <a:r>
              <a:rPr lang="sv-SE" sz="1800" b="0" i="0" u="none" strike="noStrike">
                <a:solidFill>
                  <a:srgbClr val="000000"/>
                </a:solidFill>
                <a:effectLst/>
                <a:latin typeface="Arial" panose="020B0604020202020204" pitchFamily="34" charset="0"/>
              </a:rPr>
              <a:t> </a:t>
            </a:r>
            <a:r>
              <a:rPr lang="sv-SE" sz="1800" b="0" i="0">
                <a:solidFill>
                  <a:srgbClr val="000000"/>
                </a:solidFill>
                <a:effectLst/>
                <a:latin typeface="Arial" panose="020B0604020202020204" pitchFamily="34" charset="0"/>
              </a:rPr>
              <a:t>​</a:t>
            </a:r>
            <a:endParaRPr lang="sv-SE"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Att läsa tillsammans och lyssna på berättelser är upplevelser som kan ge glädje, tröst och mod.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Det kan även bidra till att </a:t>
            </a:r>
            <a:r>
              <a:rPr lang="sv-SE" sz="1800" b="1" i="0" u="none" strike="noStrike">
                <a:solidFill>
                  <a:srgbClr val="222222"/>
                </a:solidFill>
                <a:effectLst/>
                <a:latin typeface="Open-sans"/>
              </a:rPr>
              <a:t>stärka självkänslan </a:t>
            </a:r>
            <a:r>
              <a:rPr lang="sv-SE" sz="1800" b="0" i="0" u="none" strike="noStrike">
                <a:solidFill>
                  <a:srgbClr val="222222"/>
                </a:solidFill>
                <a:effectLst/>
                <a:latin typeface="Open-sans"/>
              </a:rPr>
              <a:t>och </a:t>
            </a:r>
            <a:r>
              <a:rPr lang="sv-SE" sz="1800" b="1" i="0" u="none" strike="noStrike">
                <a:solidFill>
                  <a:srgbClr val="222222"/>
                </a:solidFill>
                <a:effectLst/>
                <a:latin typeface="Open-sans"/>
              </a:rPr>
              <a:t>förståelsen för omvärlden.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Att kunna spegla sig själv i text och bild kan vara ett viktigt led i uppbyggnaden av </a:t>
            </a:r>
            <a:r>
              <a:rPr lang="sv-SE" sz="1800" b="1" i="0" u="none" strike="noStrike">
                <a:solidFill>
                  <a:srgbClr val="222222"/>
                </a:solidFill>
                <a:effectLst/>
                <a:latin typeface="Open-sans"/>
              </a:rPr>
              <a:t>den egna identiteten</a:t>
            </a:r>
            <a:r>
              <a:rPr lang="sv-SE" sz="1800" b="0" i="0" u="none" strike="noStrike">
                <a:solidFill>
                  <a:srgbClr val="222222"/>
                </a:solidFill>
                <a:effectLst/>
                <a:latin typeface="Open-sans"/>
              </a:rPr>
              <a:t>.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Och att dela en läsupplevelse med någon annan kan, inte minst, vara en rolig, konfliktfri och fin stund tillsammans.  </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r>
              <a:rPr lang="sv-SE" b="0" i="0">
                <a:solidFill>
                  <a:srgbClr val="222222"/>
                </a:solidFill>
                <a:effectLst/>
                <a:latin typeface="Open-sans"/>
              </a:rPr>
              <a:t>​</a:t>
            </a:r>
            <a:endParaRPr lang="sv-SE" b="0" i="0">
              <a:solidFill>
                <a:srgbClr val="444444"/>
              </a:solidFill>
              <a:effectLst/>
              <a:latin typeface="Calibri" panose="020F0502020204030204" pitchFamily="34" charset="0"/>
            </a:endParaRPr>
          </a:p>
          <a:p>
            <a:pPr algn="l" rtl="0" fontAlgn="base"/>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0" i="0" u="sng">
                <a:solidFill>
                  <a:srgbClr val="222222"/>
                </a:solidFill>
                <a:effectLst/>
                <a:latin typeface="Open-sans"/>
              </a:rPr>
              <a:t>På alla språk </a:t>
            </a:r>
            <a:r>
              <a:rPr lang="en-US" b="0" i="0">
                <a:solidFill>
                  <a:srgbClr val="222222"/>
                </a:solidFill>
                <a:effectLst/>
                <a:latin typeface="Open-sans"/>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Som vuxen kan du läsa och prata på vilket språk du vill med barnet. Det finns bara fördelar med att lära sig flera språk som barn.</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222222"/>
                </a:solidFill>
                <a:effectLst/>
                <a:latin typeface="Open-sans"/>
              </a:rPr>
              <a:t>När vi vuxna känner oss trygga och säkra då vi samspelar med barnet blir det lättare för barnet att också känna sig tryggt. Därför ska vi använda de språk som kommer naturligt.</a:t>
            </a:r>
            <a:r>
              <a:rPr lang="en-US" sz="1800" b="0" i="0">
                <a:solidFill>
                  <a:srgbClr val="222222"/>
                </a:solidFill>
                <a:effectLst/>
                <a:latin typeface="Open-sans"/>
              </a:rPr>
              <a:t>​</a:t>
            </a:r>
            <a:endParaRPr lang="en-US" sz="1800" b="0" i="0">
              <a:solidFill>
                <a:srgbClr val="444444"/>
              </a:solidFill>
              <a:effectLst/>
              <a:latin typeface="Arial" panose="020B0604020202020204" pitchFamily="34" charset="0"/>
            </a:endParaRPr>
          </a:p>
          <a:p>
            <a:pPr algn="l" rtl="0" fontAlgn="base"/>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0" i="0" u="sng">
                <a:solidFill>
                  <a:srgbClr val="000000"/>
                </a:solidFill>
                <a:effectLst/>
                <a:latin typeface="Arial" panose="020B0604020202020204" pitchFamily="34" charset="0"/>
              </a:rPr>
              <a:t>Ordförråd 50 000 ord eller 15 000 ord</a:t>
            </a:r>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Arial" panose="020B0604020202020204" pitchFamily="34" charset="0"/>
              </a:rPr>
              <a:t>I filmen vi såg tidigare säger flickan att ”Om du läser för mig så kommer jag att kunna 50 000 ord när jag är 17 år, och om du inte läser kommer jag bara kunna 15 000 ord.”  </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Arial" panose="020B0604020202020204" pitchFamily="34" charset="0"/>
              </a:rPr>
              <a:t>Det är en stor skillnad!</a:t>
            </a:r>
            <a:r>
              <a:rPr lang="en-US" sz="1800" b="0" i="0">
                <a:solidFill>
                  <a:srgbClr val="000000"/>
                </a:solidFill>
                <a:effectLst/>
                <a:latin typeface="Arial" panose="020B06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Arial" panose="020B0604020202020204" pitchFamily="34" charset="0"/>
              </a:rPr>
              <a:t>Vid sex års ålder kan det skilja mycket på barns ordförråd. En del barn kan 20 000 ord och andra kan 5000 ord. Med 3000 ord kan barnet klara sig genom en vanlig dag. Samtidigt behöver en sexåring ha minst 6000 ord med sig när de börjar förskoleklass, för att klara skolan. </a:t>
            </a:r>
            <a:endParaRPr lang="en-US" sz="1800" b="0" i="0">
              <a:solidFill>
                <a:srgbClr val="444444"/>
              </a:solidFill>
              <a:effectLst/>
              <a:latin typeface="Arial" panose="020B0604020202020204" pitchFamily="34"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04157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Talarmanus: </a:t>
            </a:r>
          </a:p>
          <a:p>
            <a:endParaRPr lang="sv-SE" b="1" i="0"/>
          </a:p>
          <a:p>
            <a:r>
              <a:rPr lang="sv-SE" b="0" i="0" u="sng"/>
              <a:t>Läs eller berätta</a:t>
            </a:r>
          </a:p>
          <a:p>
            <a:pPr marL="171450" indent="-171450" algn="l">
              <a:buFont typeface="Arial" panose="020B0604020202020204" pitchFamily="34" charset="0"/>
              <a:buChar char="•"/>
            </a:pPr>
            <a:r>
              <a:rPr lang="sv-SE" b="0" i="0" u="none">
                <a:solidFill>
                  <a:srgbClr val="222222"/>
                </a:solidFill>
                <a:effectLst/>
                <a:latin typeface="Open-sans"/>
              </a:rPr>
              <a:t>Hemmet är ofta den plats där barns läsintresse tar form och utvecklas.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u="none">
                <a:solidFill>
                  <a:srgbClr val="222222"/>
                </a:solidFill>
                <a:effectLst/>
                <a:latin typeface="Open-sans"/>
              </a:rPr>
              <a:t>Vårdnadshavare eller andra viktiga vuxna är betydelsefulla för barns språkutveckling. Detta är forskare idag överens om.</a:t>
            </a:r>
          </a:p>
          <a:p>
            <a:pPr marL="171450" indent="-171450" algn="l">
              <a:buFont typeface="Arial" panose="020B0604020202020204" pitchFamily="34" charset="0"/>
              <a:buChar char="•"/>
            </a:pPr>
            <a:r>
              <a:rPr lang="sv-SE" b="0" i="0" u="none">
                <a:solidFill>
                  <a:srgbClr val="222222"/>
                </a:solidFill>
                <a:effectLst/>
                <a:latin typeface="Open-sans"/>
              </a:rPr>
              <a:t>Och vuxna som vet att det är viktig att läsa eller berätta tillsammans för barns utveckling gör det i större utsträckning vilket påverkar barnen positivt.</a:t>
            </a:r>
          </a:p>
          <a:p>
            <a:pPr marL="171450" indent="-171450" algn="l">
              <a:buFont typeface="Arial" panose="020B0604020202020204" pitchFamily="34" charset="0"/>
              <a:buChar char="•"/>
            </a:pPr>
            <a:r>
              <a:rPr lang="sv-SE" b="0" i="0" u="none">
                <a:solidFill>
                  <a:srgbClr val="222222"/>
                </a:solidFill>
                <a:effectLst/>
                <a:latin typeface="Open-sans"/>
              </a:rPr>
              <a:t>Fortsätt att läsa och berätta tillsammans även när barnet börjar läsa lite på egen hand.  </a:t>
            </a:r>
          </a:p>
          <a:p>
            <a:pPr marL="171450" indent="-171450" algn="l">
              <a:buFont typeface="Arial" panose="020B0604020202020204" pitchFamily="34" charset="0"/>
              <a:buChar char="•"/>
            </a:pPr>
            <a:endParaRPr lang="sv-SE" b="0" i="1">
              <a:solidFill>
                <a:srgbClr val="222222"/>
              </a:solidFill>
              <a:effectLst/>
              <a:latin typeface="Open-sans"/>
            </a:endParaRPr>
          </a:p>
          <a:p>
            <a:pPr marL="0" indent="0" algn="l">
              <a:buFont typeface="Arial" panose="020B0604020202020204" pitchFamily="34" charset="0"/>
              <a:buNone/>
            </a:pPr>
            <a:r>
              <a:rPr lang="sv-SE" b="0" i="0" u="sng">
                <a:solidFill>
                  <a:srgbClr val="222222"/>
                </a:solidFill>
                <a:effectLst/>
                <a:latin typeface="Open-sans"/>
              </a:rPr>
              <a:t>När och var ni vill </a:t>
            </a:r>
          </a:p>
          <a:p>
            <a:pPr marL="171450" indent="-171450">
              <a:buFont typeface="Arial" panose="020B0604020202020204" pitchFamily="34" charset="0"/>
              <a:buChar char="•"/>
            </a:pPr>
            <a:r>
              <a:rPr lang="sv-SE" b="0" i="0">
                <a:solidFill>
                  <a:srgbClr val="222222"/>
                </a:solidFill>
                <a:effectLst/>
                <a:latin typeface="Open-sans"/>
              </a:rPr>
              <a:t>Varje individ, barn och familj är olika och familjens gemensamma läsvanorna skiljer sig självklart åt</a:t>
            </a:r>
          </a:p>
          <a:p>
            <a:pPr marL="171450" indent="-171450">
              <a:buFont typeface="Arial" panose="020B0604020202020204" pitchFamily="34" charset="0"/>
              <a:buChar char="•"/>
            </a:pPr>
            <a:r>
              <a:rPr lang="sv-SE" b="0" i="0">
                <a:solidFill>
                  <a:srgbClr val="222222"/>
                </a:solidFill>
                <a:effectLst/>
                <a:latin typeface="Open-sans"/>
              </a:rPr>
              <a:t>Att öppna dörrar till barnets språk och läsning kan ske på olika sätt –när, var och hur ni vill utifrån varje familjs villkor och förutsättningar. </a:t>
            </a:r>
          </a:p>
          <a:p>
            <a:pPr marL="171450" indent="-171450">
              <a:buFont typeface="Arial" panose="020B0604020202020204" pitchFamily="34" charset="0"/>
              <a:buChar char="•"/>
            </a:pPr>
            <a:endParaRPr lang="sv-SE" b="0" i="0" u="sng">
              <a:solidFill>
                <a:srgbClr val="222222"/>
              </a:solidFill>
              <a:effectLst/>
              <a:latin typeface="Open-sans"/>
            </a:endParaRPr>
          </a:p>
          <a:p>
            <a:pPr marL="0" indent="0">
              <a:buFont typeface="Arial" panose="020B0604020202020204" pitchFamily="34" charset="0"/>
              <a:buNone/>
            </a:pPr>
            <a:r>
              <a:rPr lang="sv-SE" b="0" i="0" u="sng">
                <a:solidFill>
                  <a:srgbClr val="222222"/>
                </a:solidFill>
                <a:effectLst/>
                <a:latin typeface="Open-sans"/>
              </a:rPr>
              <a:t>På alla språk </a:t>
            </a:r>
          </a:p>
          <a:p>
            <a:pPr marL="171450" indent="-171450">
              <a:buFont typeface="Arial" panose="020B0604020202020204" pitchFamily="34" charset="0"/>
              <a:buChar char="•"/>
            </a:pPr>
            <a:r>
              <a:rPr lang="sv-SE" b="0" i="0">
                <a:solidFill>
                  <a:srgbClr val="222222"/>
                </a:solidFill>
                <a:effectLst/>
                <a:latin typeface="Open-sans"/>
              </a:rPr>
              <a:t>Som vuxen kan du läsa och prata på vilket språk du vill med barnet. Det finns bara fördelar med att lära sig flera språk som barn.</a:t>
            </a:r>
          </a:p>
          <a:p>
            <a:pPr marL="171450" indent="-171450">
              <a:buFont typeface="Arial" panose="020B0604020202020204" pitchFamily="34" charset="0"/>
              <a:buChar char="•"/>
            </a:pPr>
            <a:r>
              <a:rPr lang="sv-SE" b="0" i="0">
                <a:solidFill>
                  <a:srgbClr val="222222"/>
                </a:solidFill>
                <a:effectLst/>
                <a:latin typeface="Open-sans"/>
              </a:rPr>
              <a:t>När vi vuxna känner oss trygga och säkra då vi samspelar med barnet blir det lättare för barnet att också känna sig tryggt. Därför ska vi använda de språk som kommer naturligt.</a:t>
            </a:r>
          </a:p>
          <a:p>
            <a:endParaRPr lang="sv-SE" i="0" u="sng">
              <a:latin typeface="Open-sans"/>
            </a:endParaRPr>
          </a:p>
          <a:p>
            <a:r>
              <a:rPr lang="sv-SE" i="0" u="sng">
                <a:latin typeface="Open-sans"/>
              </a:rPr>
              <a:t>Som förebild: </a:t>
            </a:r>
          </a:p>
          <a:p>
            <a:pPr marL="171450" indent="-171450">
              <a:buFont typeface="Arial" panose="020B0604020202020204" pitchFamily="34" charset="0"/>
              <a:buChar char="•"/>
            </a:pPr>
            <a:r>
              <a:rPr lang="sv-SE" i="0" u="none">
                <a:latin typeface="Open-sans"/>
              </a:rPr>
              <a:t>Genom att läsa själv</a:t>
            </a:r>
          </a:p>
          <a:p>
            <a:pPr marL="171450" indent="-171450">
              <a:buFont typeface="Arial" panose="020B0604020202020204" pitchFamily="34" charset="0"/>
              <a:buChar char="•"/>
            </a:pPr>
            <a:r>
              <a:rPr lang="sv-SE" i="0" u="none">
                <a:latin typeface="Open-sans"/>
              </a:rPr>
              <a:t>Ta med ditt barn till biblioteket</a:t>
            </a:r>
            <a:br>
              <a:rPr lang="sv-SE" i="1" u="sng">
                <a:latin typeface="Open-sans"/>
              </a:rPr>
            </a:br>
            <a:endParaRPr lang="sv-SE" b="0" i="1" u="sng">
              <a:solidFill>
                <a:srgbClr val="222222"/>
              </a:solidFill>
              <a:effectLst/>
              <a:latin typeface="Open-sans"/>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276825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95239">
              <a:defRPr/>
            </a:pPr>
            <a:r>
              <a:rPr lang="sv-SE" sz="1200" b="1" u="none"/>
              <a:t>Talarmanus:</a:t>
            </a:r>
            <a:endParaRPr lang="sv-SE" sz="1200" b="1" i="1"/>
          </a:p>
          <a:p>
            <a:pPr marL="171450" indent="-171450">
              <a:buFont typeface="Arial" panose="020B0604020202020204" pitchFamily="34" charset="0"/>
              <a:buChar char="•"/>
            </a:pPr>
            <a:r>
              <a:rPr lang="sv-SE" sz="1200" i="0"/>
              <a:t>Låt ert barn vara med och välja bok för det viktigaste är att väcka lusten att läsa. </a:t>
            </a:r>
            <a:r>
              <a:rPr lang="sv-SE" i="0"/>
              <a:t>Börja där ditt barn befinner sig! -Spel, musik, sportintresse, rymden… utgå från ditt barns nyfikenhet och intresse att lära sig mer av. </a:t>
            </a:r>
            <a:r>
              <a:rPr lang="sv-SE" sz="1200" i="0"/>
              <a:t>Variation skapar lust! </a:t>
            </a:r>
          </a:p>
          <a:p>
            <a:pPr marL="171450" lvl="0" indent="-171450">
              <a:buFont typeface="Arial" panose="020B0604020202020204" pitchFamily="34" charset="0"/>
              <a:buChar char="•"/>
            </a:pPr>
            <a:endParaRPr lang="sv-SE" sz="1200" i="0"/>
          </a:p>
          <a:p>
            <a:pPr marL="171450" lvl="0" indent="-171450">
              <a:buFont typeface="Arial" panose="020B0604020202020204" pitchFamily="34" charset="0"/>
              <a:buChar char="•"/>
            </a:pPr>
            <a:r>
              <a:rPr lang="sv-SE" sz="1200" i="0"/>
              <a:t>Du kanske själv har märkt att vissa böcker är enklare att läsa högt och andra böcker gör att man snubblar på orden.  Kanske kan ni hitta böcker om viktiga och aktuella ämnen kopplat till barnets ålder och utveckling</a:t>
            </a:r>
          </a:p>
          <a:p>
            <a:pPr marL="171450" lvl="0" indent="-171450">
              <a:buFont typeface="Arial" panose="020B0604020202020204" pitchFamily="34" charset="0"/>
              <a:buChar char="•"/>
            </a:pPr>
            <a:endParaRPr lang="sv-SE" sz="120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a:t>Flerspråkiga barn är ofta mer språkligt medvetna och därför är det jättebra om ni kan läsa på barnets modersmål. Ju mer barnet utvecklar sitt modersmål desto lättare blir det att lära sig ett nytt språk.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a:t>Använd vårt skolbibliotek eller gå till ditt närmste lokala bibliotek och ta hjälp av skolbibliotekarien och personalen </a:t>
            </a:r>
            <a:br>
              <a:rPr lang="sv-SE" sz="1200" i="0"/>
            </a:br>
            <a:r>
              <a:rPr lang="sv-SE" sz="1200" i="0"/>
              <a:t>på folkbiblioteket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i="1"/>
          </a:p>
          <a:p>
            <a:pPr marL="171450" lvl="0" indent="-171450">
              <a:buFont typeface="Arial" panose="020B0604020202020204" pitchFamily="34" charset="0"/>
              <a:buChar char="•"/>
            </a:pPr>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824930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hyperlink" Target="http://www.barnensbibliotek.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kulturradet.se/i-fokus/barn-och-unga/barn--och-ungdomsbokskatalog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X1nzc9P5MS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61BEBA5E-C3E3-F44F-99AF-C48D60E27B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8" name="textruta 7">
            <a:extLst>
              <a:ext uri="{FF2B5EF4-FFF2-40B4-BE49-F238E27FC236}">
                <a16:creationId xmlns:a16="http://schemas.microsoft.com/office/drawing/2014/main" id="{293F466C-0F62-4B66-9DBC-310B487C9A13}"/>
              </a:ext>
            </a:extLst>
          </p:cNvPr>
          <p:cNvSpPr txBox="1"/>
          <p:nvPr/>
        </p:nvSpPr>
        <p:spPr>
          <a:xfrm>
            <a:off x="768749" y="1264764"/>
            <a:ext cx="11286841" cy="2492990"/>
          </a:xfrm>
          <a:prstGeom prst="rect">
            <a:avLst/>
          </a:prstGeom>
          <a:solidFill>
            <a:schemeClr val="accent1">
              <a:alpha val="0"/>
            </a:schemeClr>
          </a:solidFill>
        </p:spPr>
        <p:txBody>
          <a:bodyPr wrap="square" rtlCol="0">
            <a:spAutoFit/>
          </a:bodyPr>
          <a:lstStyle/>
          <a:p>
            <a:r>
              <a:rPr lang="sv-SE" sz="4000">
                <a:latin typeface="+mj-lt"/>
              </a:rPr>
              <a:t>Att läsa och berätta tillsammans</a:t>
            </a:r>
            <a:br>
              <a:rPr lang="sv-SE" sz="3600"/>
            </a:br>
            <a:endParaRPr lang="sv-SE" sz="3600"/>
          </a:p>
          <a:p>
            <a:r>
              <a:rPr lang="sv-SE" sz="2000"/>
              <a:t>2023-xx-xx</a:t>
            </a:r>
            <a:br>
              <a:rPr lang="sv-SE" sz="2000"/>
            </a:br>
            <a:r>
              <a:rPr lang="sv-SE" sz="2000"/>
              <a:t>Föredragshållare</a:t>
            </a:r>
          </a:p>
          <a:p>
            <a:endParaRPr lang="sv-SE" sz="4000">
              <a:latin typeface="+mj-lt"/>
            </a:endParaRPr>
          </a:p>
        </p:txBody>
      </p:sp>
      <p:pic>
        <p:nvPicPr>
          <p:cNvPr id="23" name="Bildobjekt 22">
            <a:extLst>
              <a:ext uri="{FF2B5EF4-FFF2-40B4-BE49-F238E27FC236}">
                <a16:creationId xmlns:a16="http://schemas.microsoft.com/office/drawing/2014/main" id="{18BE1A07-539D-D746-A1EC-6D716ED37894}"/>
              </a:ext>
            </a:extLst>
          </p:cNvPr>
          <p:cNvPicPr>
            <a:picLocks noChangeAspect="1"/>
          </p:cNvPicPr>
          <p:nvPr/>
        </p:nvPicPr>
        <p:blipFill rotWithShape="1">
          <a:blip r:embed="rId4">
            <a:extLst>
              <a:ext uri="{28A0092B-C50C-407E-A947-70E740481C1C}">
                <a14:useLocalDpi xmlns:a14="http://schemas.microsoft.com/office/drawing/2010/main" val="0"/>
              </a:ext>
            </a:extLst>
          </a:blip>
          <a:srcRect l="16660"/>
          <a:stretch/>
        </p:blipFill>
        <p:spPr>
          <a:xfrm rot="21155273">
            <a:off x="8405647" y="3644408"/>
            <a:ext cx="3541464" cy="3117791"/>
          </a:xfrm>
          <a:prstGeom prst="rect">
            <a:avLst/>
          </a:prstGeom>
        </p:spPr>
      </p:pic>
    </p:spTree>
    <p:extLst>
      <p:ext uri="{BB962C8B-B14F-4D97-AF65-F5344CB8AC3E}">
        <p14:creationId xmlns:p14="http://schemas.microsoft.com/office/powerpoint/2010/main" val="1013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5BEF63-E555-404A-A364-25D106EFF8D8}"/>
              </a:ext>
            </a:extLst>
          </p:cNvPr>
          <p:cNvSpPr>
            <a:spLocks noGrp="1"/>
          </p:cNvSpPr>
          <p:nvPr>
            <p:ph type="title"/>
          </p:nvPr>
        </p:nvSpPr>
        <p:spPr>
          <a:xfrm>
            <a:off x="407988" y="404813"/>
            <a:ext cx="9170279" cy="736959"/>
          </a:xfrm>
        </p:spPr>
        <p:txBody>
          <a:bodyPr anchor="ctr">
            <a:normAutofit/>
          </a:bodyPr>
          <a:lstStyle/>
          <a:p>
            <a:r>
              <a:rPr lang="sv-SE"/>
              <a:t>Att läsa på olika sätt</a:t>
            </a:r>
          </a:p>
        </p:txBody>
      </p:sp>
      <p:sp>
        <p:nvSpPr>
          <p:cNvPr id="3" name="Platshållare för innehåll 2">
            <a:extLst>
              <a:ext uri="{FF2B5EF4-FFF2-40B4-BE49-F238E27FC236}">
                <a16:creationId xmlns:a16="http://schemas.microsoft.com/office/drawing/2014/main" id="{29AF912F-AEE1-47C8-B674-8281DC20829E}"/>
              </a:ext>
            </a:extLst>
          </p:cNvPr>
          <p:cNvSpPr>
            <a:spLocks noGrp="1"/>
          </p:cNvSpPr>
          <p:nvPr>
            <p:ph sz="half" idx="10"/>
          </p:nvPr>
        </p:nvSpPr>
        <p:spPr>
          <a:xfrm>
            <a:off x="5701862" y="1736728"/>
            <a:ext cx="5688013" cy="4194629"/>
          </a:xfrm>
        </p:spPr>
        <p:txBody>
          <a:bodyPr vert="horz" lIns="0" tIns="0" rIns="0" bIns="0" rtlCol="0" anchor="t">
            <a:normAutofit/>
          </a:bodyPr>
          <a:lstStyle/>
          <a:p>
            <a:pPr marL="0" indent="0">
              <a:buNone/>
            </a:pPr>
            <a:r>
              <a:rPr lang="sv-SE" b="1"/>
              <a:t>Anpassa läsningen efter varje barns förutsättningar</a:t>
            </a:r>
          </a:p>
          <a:p>
            <a:pPr marL="229870" indent="-229870"/>
            <a:r>
              <a:rPr lang="sv-SE">
                <a:solidFill>
                  <a:schemeClr val="tx1"/>
                </a:solidFill>
              </a:rPr>
              <a:t>Folkbibliotekens "</a:t>
            </a:r>
            <a:r>
              <a:rPr lang="sv-SE" b="1">
                <a:solidFill>
                  <a:schemeClr val="tx1"/>
                </a:solidFill>
              </a:rPr>
              <a:t>äppelhyllor</a:t>
            </a:r>
            <a:r>
              <a:rPr lang="sv-SE">
                <a:solidFill>
                  <a:schemeClr val="tx1"/>
                </a:solidFill>
              </a:rPr>
              <a:t>" stödjer olika former av anpassad läsning</a:t>
            </a:r>
            <a:endParaRPr lang="sv-SE">
              <a:solidFill>
                <a:schemeClr val="tx1"/>
              </a:solidFill>
              <a:cs typeface="Arial"/>
            </a:endParaRPr>
          </a:p>
          <a:p>
            <a:pPr marL="229870" indent="-229870"/>
            <a:r>
              <a:rPr lang="sv-SE">
                <a:solidFill>
                  <a:schemeClr val="tx1"/>
                </a:solidFill>
              </a:rPr>
              <a:t>Talbokstjänsten </a:t>
            </a:r>
            <a:r>
              <a:rPr lang="sv-SE" b="1" err="1">
                <a:solidFill>
                  <a:schemeClr val="tx1"/>
                </a:solidFill>
              </a:rPr>
              <a:t>Legimus</a:t>
            </a:r>
            <a:r>
              <a:rPr lang="sv-SE">
                <a:solidFill>
                  <a:schemeClr val="tx1"/>
                </a:solidFill>
              </a:rPr>
              <a:t> för den med dyslexi eller lässvårigheter</a:t>
            </a:r>
            <a:endParaRPr lang="sv-SE">
              <a:solidFill>
                <a:schemeClr val="tx1"/>
              </a:solidFill>
              <a:cs typeface="Arial"/>
            </a:endParaRPr>
          </a:p>
          <a:p>
            <a:pPr marL="229870" indent="-229870"/>
            <a:r>
              <a:rPr lang="sv-SE">
                <a:solidFill>
                  <a:schemeClr val="tx1"/>
                </a:solidFill>
              </a:rPr>
              <a:t>Läs och lyssna i tjänsten </a:t>
            </a:r>
            <a:r>
              <a:rPr lang="sv-SE" b="1" err="1">
                <a:solidFill>
                  <a:schemeClr val="tx1"/>
                </a:solidFill>
              </a:rPr>
              <a:t>Polylino</a:t>
            </a:r>
            <a:r>
              <a:rPr lang="sv-SE">
                <a:solidFill>
                  <a:schemeClr val="tx1"/>
                </a:solidFill>
              </a:rPr>
              <a:t> som har böcker på olika språk, för skola och fritid! </a:t>
            </a:r>
            <a:br>
              <a:rPr lang="sv-SE"/>
            </a:br>
            <a:r>
              <a:rPr lang="sv-SE" i="1">
                <a:solidFill>
                  <a:schemeClr val="tx1"/>
                </a:solidFill>
              </a:rPr>
              <a:t>(under </a:t>
            </a:r>
            <a:r>
              <a:rPr lang="sv-SE" i="1" err="1">
                <a:solidFill>
                  <a:schemeClr val="tx1"/>
                </a:solidFill>
              </a:rPr>
              <a:t>lärresurser</a:t>
            </a:r>
            <a:r>
              <a:rPr lang="sv-SE" i="1">
                <a:solidFill>
                  <a:schemeClr val="tx1"/>
                </a:solidFill>
              </a:rPr>
              <a:t> i </a:t>
            </a:r>
            <a:r>
              <a:rPr lang="sv-SE" i="1" err="1">
                <a:solidFill>
                  <a:schemeClr val="tx1"/>
                </a:solidFill>
              </a:rPr>
              <a:t>Vklass</a:t>
            </a:r>
            <a:r>
              <a:rPr lang="sv-SE" i="1">
                <a:solidFill>
                  <a:schemeClr val="tx1"/>
                </a:solidFill>
              </a:rPr>
              <a:t>)</a:t>
            </a:r>
            <a:endParaRPr lang="sv-SE" i="1">
              <a:solidFill>
                <a:schemeClr val="tx1"/>
              </a:solidFill>
              <a:cs typeface="Arial"/>
            </a:endParaRPr>
          </a:p>
        </p:txBody>
      </p:sp>
      <p:pic>
        <p:nvPicPr>
          <p:cNvPr id="6" name="Platshållare för bild 5">
            <a:extLst>
              <a:ext uri="{FF2B5EF4-FFF2-40B4-BE49-F238E27FC236}">
                <a16:creationId xmlns:a16="http://schemas.microsoft.com/office/drawing/2014/main" id="{38600154-D3B5-4D46-B00A-F7BC8913600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368" r="16368" b="1"/>
          <a:stretch/>
        </p:blipFill>
        <p:spPr>
          <a:xfrm>
            <a:off x="588098" y="1736728"/>
            <a:ext cx="4176000" cy="4175125"/>
          </a:xfrm>
          <a:noFill/>
        </p:spPr>
      </p:pic>
    </p:spTree>
    <p:extLst>
      <p:ext uri="{BB962C8B-B14F-4D97-AF65-F5344CB8AC3E}">
        <p14:creationId xmlns:p14="http://schemas.microsoft.com/office/powerpoint/2010/main" val="410874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4C7135-0648-4D55-830A-1A3EF974603E}"/>
              </a:ext>
            </a:extLst>
          </p:cNvPr>
          <p:cNvSpPr>
            <a:spLocks noGrp="1"/>
          </p:cNvSpPr>
          <p:nvPr>
            <p:ph type="title"/>
          </p:nvPr>
        </p:nvSpPr>
        <p:spPr/>
        <p:txBody>
          <a:bodyPr/>
          <a:lstStyle/>
          <a:p>
            <a:r>
              <a:rPr lang="sv-SE"/>
              <a:t>Bibliotek i din närhet</a:t>
            </a:r>
          </a:p>
        </p:txBody>
      </p:sp>
      <p:pic>
        <p:nvPicPr>
          <p:cNvPr id="6" name="Platshållare för bild 5">
            <a:extLst>
              <a:ext uri="{FF2B5EF4-FFF2-40B4-BE49-F238E27FC236}">
                <a16:creationId xmlns:a16="http://schemas.microsoft.com/office/drawing/2014/main" id="{62A7B590-8E59-45B5-B3E5-FFC0FB4272C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4" r="35054"/>
          <a:stretch/>
        </p:blipFill>
        <p:spPr>
          <a:xfrm>
            <a:off x="7598925" y="1736728"/>
            <a:ext cx="4176000" cy="4175125"/>
          </a:xfrm>
        </p:spPr>
      </p:pic>
      <p:sp>
        <p:nvSpPr>
          <p:cNvPr id="5" name="Platshållare för innehåll 2">
            <a:extLst>
              <a:ext uri="{FF2B5EF4-FFF2-40B4-BE49-F238E27FC236}">
                <a16:creationId xmlns:a16="http://schemas.microsoft.com/office/drawing/2014/main" id="{7ADB58FF-3B67-4E6E-AE95-FF8AAAF43189}"/>
              </a:ext>
            </a:extLst>
          </p:cNvPr>
          <p:cNvSpPr>
            <a:spLocks noGrp="1"/>
          </p:cNvSpPr>
          <p:nvPr>
            <p:ph sz="half" idx="10"/>
          </p:nvPr>
        </p:nvSpPr>
        <p:spPr>
          <a:xfrm>
            <a:off x="695809" y="1717678"/>
            <a:ext cx="6460365" cy="2456757"/>
          </a:xfrm>
        </p:spPr>
        <p:txBody>
          <a:bodyPr>
            <a:normAutofit fontScale="62500" lnSpcReduction="20000"/>
          </a:bodyPr>
          <a:lstStyle/>
          <a:p>
            <a:pPr marL="0" indent="0">
              <a:buNone/>
            </a:pPr>
            <a:r>
              <a:rPr lang="sv-SE" sz="4500"/>
              <a:t>Skolbibliotek! 		</a:t>
            </a:r>
            <a:r>
              <a:rPr lang="sv-SE" sz="7000"/>
              <a:t>		</a:t>
            </a:r>
          </a:p>
          <a:p>
            <a:pPr marL="0" indent="0">
              <a:buNone/>
            </a:pPr>
            <a:endParaRPr lang="sv-SE" sz="2800"/>
          </a:p>
          <a:p>
            <a:pPr marL="0" indent="0">
              <a:buNone/>
            </a:pPr>
            <a:endParaRPr lang="sv-SE" sz="2800"/>
          </a:p>
          <a:p>
            <a:pPr marL="0" indent="0">
              <a:buNone/>
            </a:pPr>
            <a:endParaRPr lang="sv-SE" sz="2800"/>
          </a:p>
          <a:p>
            <a:pPr marL="0" indent="0">
              <a:buNone/>
            </a:pPr>
            <a:br>
              <a:rPr lang="sv-SE" sz="2800"/>
            </a:br>
            <a:endParaRPr lang="sv-SE" sz="2800" i="1"/>
          </a:p>
          <a:p>
            <a:endParaRPr lang="sv-SE" sz="2800"/>
          </a:p>
          <a:p>
            <a:endParaRPr lang="sv-SE"/>
          </a:p>
        </p:txBody>
      </p:sp>
      <p:sp>
        <p:nvSpPr>
          <p:cNvPr id="7" name="Platshållare för innehåll 2">
            <a:extLst>
              <a:ext uri="{FF2B5EF4-FFF2-40B4-BE49-F238E27FC236}">
                <a16:creationId xmlns:a16="http://schemas.microsoft.com/office/drawing/2014/main" id="{2A68BA2E-44AF-4354-824B-537B3AB6C72B}"/>
              </a:ext>
            </a:extLst>
          </p:cNvPr>
          <p:cNvSpPr txBox="1">
            <a:spLocks/>
          </p:cNvSpPr>
          <p:nvPr/>
        </p:nvSpPr>
        <p:spPr>
          <a:xfrm>
            <a:off x="695809" y="2286000"/>
            <a:ext cx="4945142" cy="276894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2800"/>
          </a:p>
          <a:p>
            <a:pPr marL="0" indent="0">
              <a:buFont typeface="Arial" panose="020B0604020202020204" pitchFamily="34" charset="0"/>
              <a:buNone/>
            </a:pPr>
            <a:endParaRPr lang="sv-SE" sz="2800"/>
          </a:p>
          <a:p>
            <a:pPr marL="0" indent="0">
              <a:buFont typeface="Arial" panose="020B0604020202020204" pitchFamily="34" charset="0"/>
              <a:buNone/>
            </a:pPr>
            <a:endParaRPr lang="sv-SE" sz="2800"/>
          </a:p>
          <a:p>
            <a:pPr marL="0" indent="0">
              <a:buFont typeface="Arial" panose="020B0604020202020204" pitchFamily="34" charset="0"/>
              <a:buNone/>
            </a:pPr>
            <a:r>
              <a:rPr lang="sv-SE" sz="2800"/>
              <a:t>Ditt lokala folkbibliotek! </a:t>
            </a:r>
            <a:br>
              <a:rPr lang="sv-SE" sz="2800"/>
            </a:br>
            <a:endParaRPr lang="sv-SE" sz="2800" i="1"/>
          </a:p>
          <a:p>
            <a:endParaRPr lang="sv-SE" sz="2800"/>
          </a:p>
          <a:p>
            <a:endParaRPr lang="sv-SE"/>
          </a:p>
        </p:txBody>
      </p:sp>
    </p:spTree>
    <p:extLst>
      <p:ext uri="{BB962C8B-B14F-4D97-AF65-F5344CB8AC3E}">
        <p14:creationId xmlns:p14="http://schemas.microsoft.com/office/powerpoint/2010/main" val="304721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5" descr="En bild som visar text, person, inomhus, bärbar dator&#10;&#10;Automatiskt genererad beskrivning">
            <a:extLst>
              <a:ext uri="{FF2B5EF4-FFF2-40B4-BE49-F238E27FC236}">
                <a16:creationId xmlns:a16="http://schemas.microsoft.com/office/drawing/2014/main" id="{BA862A7B-C078-4295-9E0D-B3EAC3A503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12780" y="0"/>
            <a:ext cx="6950597" cy="6858000"/>
          </a:xfrm>
          <a:prstGeom prst="rect">
            <a:avLst/>
          </a:prstGeom>
        </p:spPr>
      </p:pic>
      <p:pic>
        <p:nvPicPr>
          <p:cNvPr id="12" name="Bildobjekt 11">
            <a:extLst>
              <a:ext uri="{FF2B5EF4-FFF2-40B4-BE49-F238E27FC236}">
                <a16:creationId xmlns:a16="http://schemas.microsoft.com/office/drawing/2014/main" id="{E0170D8F-2814-8548-9396-5BDF7B2002F5}"/>
              </a:ext>
            </a:extLst>
          </p:cNvPr>
          <p:cNvPicPr>
            <a:picLocks noChangeAspect="1"/>
          </p:cNvPicPr>
          <p:nvPr/>
        </p:nvPicPr>
        <p:blipFill rotWithShape="1">
          <a:blip r:embed="rId4">
            <a:extLst>
              <a:ext uri="{28A0092B-C50C-407E-A947-70E740481C1C}">
                <a14:useLocalDpi xmlns:a14="http://schemas.microsoft.com/office/drawing/2010/main" val="0"/>
              </a:ext>
            </a:extLst>
          </a:blip>
          <a:srcRect r="37758"/>
          <a:stretch/>
        </p:blipFill>
        <p:spPr>
          <a:xfrm>
            <a:off x="-219635" y="0"/>
            <a:ext cx="7588623" cy="6858000"/>
          </a:xfrm>
          <a:prstGeom prst="rect">
            <a:avLst/>
          </a:prstGeom>
        </p:spPr>
      </p:pic>
      <p:sp>
        <p:nvSpPr>
          <p:cNvPr id="6" name="Rubrik 2">
            <a:extLst>
              <a:ext uri="{FF2B5EF4-FFF2-40B4-BE49-F238E27FC236}">
                <a16:creationId xmlns:a16="http://schemas.microsoft.com/office/drawing/2014/main" id="{6539AAA0-CC1B-A745-8884-75A4D99F9625}"/>
              </a:ext>
            </a:extLst>
          </p:cNvPr>
          <p:cNvSpPr txBox="1">
            <a:spLocks/>
          </p:cNvSpPr>
          <p:nvPr/>
        </p:nvSpPr>
        <p:spPr>
          <a:xfrm>
            <a:off x="604202" y="1319818"/>
            <a:ext cx="9417155"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sv-SE" sz="6000"/>
              <a:t>Fördjupnings-</a:t>
            </a:r>
          </a:p>
          <a:p>
            <a:pPr algn="l"/>
            <a:r>
              <a:rPr lang="sv-SE" sz="6000"/>
              <a:t>bilder </a:t>
            </a:r>
          </a:p>
        </p:txBody>
      </p:sp>
      <p:pic>
        <p:nvPicPr>
          <p:cNvPr id="14" name="Bildobjekt 13">
            <a:extLst>
              <a:ext uri="{FF2B5EF4-FFF2-40B4-BE49-F238E27FC236}">
                <a16:creationId xmlns:a16="http://schemas.microsoft.com/office/drawing/2014/main" id="{A4F1E91C-0843-2140-B1FB-8CAB83B66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8400">
            <a:off x="-114264" y="3852136"/>
            <a:ext cx="4528511" cy="2907193"/>
          </a:xfrm>
          <a:prstGeom prst="rect">
            <a:avLst/>
          </a:prstGeom>
        </p:spPr>
      </p:pic>
    </p:spTree>
    <p:extLst>
      <p:ext uri="{BB962C8B-B14F-4D97-AF65-F5344CB8AC3E}">
        <p14:creationId xmlns:p14="http://schemas.microsoft.com/office/powerpoint/2010/main" val="145408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80293A9-2923-5C4A-8DBD-A57E4DE67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a:t>Att upptäcka boken tillsammans</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11" name="Bildobjekt 10">
            <a:extLst>
              <a:ext uri="{FF2B5EF4-FFF2-40B4-BE49-F238E27FC236}">
                <a16:creationId xmlns:a16="http://schemas.microsoft.com/office/drawing/2014/main" id="{AC0DF809-1522-A244-B6EF-0B531FCDD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343" y="3834042"/>
            <a:ext cx="3945330" cy="2532804"/>
          </a:xfrm>
          <a:prstGeom prst="rect">
            <a:avLst/>
          </a:prstGeom>
        </p:spPr>
      </p:pic>
      <p:sp>
        <p:nvSpPr>
          <p:cNvPr id="2" name="Platshållare för innehåll 2">
            <a:extLst>
              <a:ext uri="{FF2B5EF4-FFF2-40B4-BE49-F238E27FC236}">
                <a16:creationId xmlns:a16="http://schemas.microsoft.com/office/drawing/2014/main" id="{AD0AE568-17F7-C04F-0F2C-734EF63D0EDA}"/>
              </a:ext>
            </a:extLst>
          </p:cNvPr>
          <p:cNvSpPr>
            <a:spLocks noGrp="1"/>
          </p:cNvSpPr>
          <p:nvPr>
            <p:ph sz="half" idx="10"/>
          </p:nvPr>
        </p:nvSpPr>
        <p:spPr>
          <a:xfrm>
            <a:off x="532533" y="1334159"/>
            <a:ext cx="7791958" cy="4194175"/>
          </a:xfrm>
        </p:spPr>
        <p:txBody>
          <a:bodyPr vert="horz" lIns="0" tIns="0" rIns="0" bIns="0" rtlCol="0" anchor="t">
            <a:normAutofit/>
          </a:bodyPr>
          <a:lstStyle/>
          <a:p>
            <a:pPr marL="0" indent="0">
              <a:buNone/>
            </a:pPr>
            <a:r>
              <a:rPr lang="sv-SE" sz="2400" i="1"/>
              <a:t>Jag undrar…</a:t>
            </a:r>
            <a:endParaRPr lang="sv-SE" sz="2400" i="1">
              <a:cs typeface="Arial"/>
            </a:endParaRPr>
          </a:p>
          <a:p>
            <a:pPr marL="0" indent="0">
              <a:buNone/>
            </a:pPr>
            <a:r>
              <a:rPr lang="sv-SE" sz="2400"/>
              <a:t>… vad tror du kommer hända?</a:t>
            </a:r>
            <a:endParaRPr lang="sv-SE" sz="2400">
              <a:cs typeface="Arial"/>
            </a:endParaRPr>
          </a:p>
          <a:p>
            <a:pPr marL="0" indent="0">
              <a:buNone/>
            </a:pPr>
            <a:r>
              <a:rPr lang="sv-SE" sz="2400"/>
              <a:t>…vem tror du att X är? </a:t>
            </a:r>
            <a:endParaRPr lang="sv-SE" sz="2400">
              <a:cs typeface="Arial"/>
            </a:endParaRPr>
          </a:p>
          <a:p>
            <a:pPr marL="0" indent="0">
              <a:buNone/>
            </a:pPr>
            <a:r>
              <a:rPr lang="sv-SE" sz="2400"/>
              <a:t>…om det var något speciellt i texten som du tyckte om?</a:t>
            </a:r>
            <a:endParaRPr lang="sv-SE" sz="2400">
              <a:cs typeface="Arial"/>
            </a:endParaRPr>
          </a:p>
          <a:p>
            <a:pPr marL="0" indent="0">
              <a:buNone/>
            </a:pPr>
            <a:r>
              <a:rPr lang="sv-SE" sz="2400"/>
              <a:t>…var det något speciellt i texten som du </a:t>
            </a:r>
            <a:r>
              <a:rPr lang="sv-SE" sz="2400" b="1"/>
              <a:t>inte</a:t>
            </a:r>
            <a:r>
              <a:rPr lang="sv-SE" sz="2400"/>
              <a:t> tyckte om?</a:t>
            </a:r>
            <a:endParaRPr lang="sv-SE" sz="2400">
              <a:cs typeface="Arial"/>
            </a:endParaRPr>
          </a:p>
          <a:p>
            <a:pPr marL="0" indent="0">
              <a:buNone/>
            </a:pPr>
            <a:r>
              <a:rPr lang="sv-SE" sz="2400"/>
              <a:t>…kommer du ihåg när du…?</a:t>
            </a:r>
            <a:endParaRPr lang="sv-SE" sz="2400">
              <a:cs typeface="Arial"/>
            </a:endParaRPr>
          </a:p>
          <a:p>
            <a:pPr marL="229870" indent="-229870"/>
            <a:endParaRPr lang="sv-SE">
              <a:cs typeface="Arial"/>
            </a:endParaRPr>
          </a:p>
        </p:txBody>
      </p:sp>
    </p:spTree>
    <p:extLst>
      <p:ext uri="{BB962C8B-B14F-4D97-AF65-F5344CB8AC3E}">
        <p14:creationId xmlns:p14="http://schemas.microsoft.com/office/powerpoint/2010/main" val="419948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EE812-62DD-40AD-B730-E8847B42E17C}"/>
              </a:ext>
            </a:extLst>
          </p:cNvPr>
          <p:cNvSpPr>
            <a:spLocks noGrp="1"/>
          </p:cNvSpPr>
          <p:nvPr>
            <p:ph type="title"/>
          </p:nvPr>
        </p:nvSpPr>
        <p:spPr>
          <a:xfrm>
            <a:off x="407988" y="404813"/>
            <a:ext cx="9170279" cy="736959"/>
          </a:xfrm>
        </p:spPr>
        <p:txBody>
          <a:bodyPr vert="horz" lIns="0" tIns="45720" rIns="0" bIns="45720" rtlCol="0" anchor="ctr">
            <a:normAutofit/>
          </a:bodyPr>
          <a:lstStyle/>
          <a:p>
            <a:r>
              <a:rPr lang="sv-SE" b="1" kern="0" spc="0" baseline="0">
                <a:latin typeface="+mj-lt"/>
                <a:ea typeface="+mj-ea"/>
                <a:cs typeface="+mj-cs"/>
              </a:rPr>
              <a:t>Flerspråkighet</a:t>
            </a:r>
          </a:p>
        </p:txBody>
      </p:sp>
      <p:graphicFrame>
        <p:nvGraphicFramePr>
          <p:cNvPr id="8" name="Platshållare för innehåll 2">
            <a:extLst>
              <a:ext uri="{FF2B5EF4-FFF2-40B4-BE49-F238E27FC236}">
                <a16:creationId xmlns:a16="http://schemas.microsoft.com/office/drawing/2014/main" id="{7DBA825C-FE4F-8026-AC09-645BBC82F203}"/>
              </a:ext>
            </a:extLst>
          </p:cNvPr>
          <p:cNvGraphicFramePr>
            <a:graphicFrameLocks noGrp="1"/>
          </p:cNvGraphicFramePr>
          <p:nvPr>
            <p:ph sz="half" idx="2"/>
            <p:extLst>
              <p:ext uri="{D42A27DB-BD31-4B8C-83A1-F6EECF244321}">
                <p14:modId xmlns:p14="http://schemas.microsoft.com/office/powerpoint/2010/main" val="2122629531"/>
              </p:ext>
            </p:extLst>
          </p:nvPr>
        </p:nvGraphicFramePr>
        <p:xfrm>
          <a:off x="6379250" y="1736729"/>
          <a:ext cx="5400000" cy="41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 4">
            <a:extLst>
              <a:ext uri="{FF2B5EF4-FFF2-40B4-BE49-F238E27FC236}">
                <a16:creationId xmlns:a16="http://schemas.microsoft.com/office/drawing/2014/main" id="{2E264DDF-FA9A-44D3-84CD-388237BCED2F}"/>
              </a:ext>
            </a:extLst>
          </p:cNvPr>
          <p:cNvSpPr/>
          <p:nvPr/>
        </p:nvSpPr>
        <p:spPr>
          <a:xfrm>
            <a:off x="637310" y="1995054"/>
            <a:ext cx="4622797" cy="3463637"/>
          </a:xfrm>
          <a:prstGeom prst="ellipse">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914332">
              <a:lnSpc>
                <a:spcPct val="110000"/>
              </a:lnSpc>
              <a:spcAft>
                <a:spcPts val="300"/>
              </a:spcAft>
            </a:pPr>
            <a:endParaRPr lang="sv-SE" sz="2000" b="1" i="1">
              <a:solidFill>
                <a:schemeClr val="bg1"/>
              </a:solidFill>
              <a:effectLst/>
            </a:endParaRPr>
          </a:p>
          <a:p>
            <a:pPr algn="ctr" defTabSz="914332">
              <a:lnSpc>
                <a:spcPct val="110000"/>
              </a:lnSpc>
              <a:spcAft>
                <a:spcPts val="300"/>
              </a:spcAft>
            </a:pPr>
            <a:r>
              <a:rPr lang="sv-SE" sz="2000" b="1" i="1">
                <a:solidFill>
                  <a:schemeClr val="bg1"/>
                </a:solidFill>
                <a:effectLst/>
              </a:rPr>
              <a:t>”</a:t>
            </a:r>
            <a:r>
              <a:rPr lang="sv-SE" sz="2000" b="1" i="1">
                <a:solidFill>
                  <a:schemeClr val="bg1"/>
                </a:solidFill>
              </a:rPr>
              <a:t>Hemmets språk blir ett stadigt träd med fullt av grenar för barnet att hänga det nya språket på”</a:t>
            </a:r>
          </a:p>
          <a:p>
            <a:pPr algn="ctr" defTabSz="914332">
              <a:lnSpc>
                <a:spcPct val="110000"/>
              </a:lnSpc>
              <a:spcAft>
                <a:spcPts val="300"/>
              </a:spcAft>
            </a:pPr>
            <a:r>
              <a:rPr lang="sv-SE" sz="2000" b="1" i="1">
                <a:solidFill>
                  <a:schemeClr val="bg1"/>
                </a:solidFill>
              </a:rPr>
              <a:t>(Läslust i hemmet, Carina Fast) </a:t>
            </a:r>
            <a:endParaRPr lang="sv-SE" sz="2000" b="1">
              <a:solidFill>
                <a:schemeClr val="bg1"/>
              </a:solidFill>
            </a:endParaRPr>
          </a:p>
        </p:txBody>
      </p:sp>
    </p:spTree>
    <p:extLst>
      <p:ext uri="{BB962C8B-B14F-4D97-AF65-F5344CB8AC3E}">
        <p14:creationId xmlns:p14="http://schemas.microsoft.com/office/powerpoint/2010/main" val="329925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EE812-62DD-40AD-B730-E8847B42E17C}"/>
              </a:ext>
            </a:extLst>
          </p:cNvPr>
          <p:cNvSpPr>
            <a:spLocks noGrp="1"/>
          </p:cNvSpPr>
          <p:nvPr>
            <p:ph type="title"/>
          </p:nvPr>
        </p:nvSpPr>
        <p:spPr>
          <a:xfrm>
            <a:off x="407988" y="404813"/>
            <a:ext cx="9170279" cy="736959"/>
          </a:xfrm>
        </p:spPr>
        <p:txBody>
          <a:bodyPr vert="horz" lIns="0" tIns="45720" rIns="0" bIns="45720" rtlCol="0" anchor="ctr">
            <a:normAutofit/>
          </a:bodyPr>
          <a:lstStyle/>
          <a:p>
            <a:r>
              <a:rPr lang="sv-SE"/>
              <a:t>Läsa och lyssna på olika språk</a:t>
            </a:r>
            <a:endParaRPr lang="sv-SE" b="1" kern="0" spc="0" baseline="0">
              <a:latin typeface="+mj-lt"/>
            </a:endParaRPr>
          </a:p>
        </p:txBody>
      </p:sp>
      <p:sp>
        <p:nvSpPr>
          <p:cNvPr id="17" name="TextBox 16">
            <a:extLst>
              <a:ext uri="{FF2B5EF4-FFF2-40B4-BE49-F238E27FC236}">
                <a16:creationId xmlns:a16="http://schemas.microsoft.com/office/drawing/2014/main" id="{712FFC02-6EFE-AC45-935D-CAAF33969870}"/>
              </a:ext>
            </a:extLst>
          </p:cNvPr>
          <p:cNvSpPr txBox="1"/>
          <p:nvPr/>
        </p:nvSpPr>
        <p:spPr>
          <a:xfrm>
            <a:off x="640562" y="1554567"/>
            <a:ext cx="4482211"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cs typeface="Arial"/>
              </a:rPr>
              <a:t>Böcker på olika språk i skolbiblioteket och folkbiblioteken</a:t>
            </a:r>
          </a:p>
          <a:p>
            <a:endParaRPr lang="sv-SE" sz="2400">
              <a:cs typeface="Arial"/>
            </a:endParaRPr>
          </a:p>
          <a:p>
            <a:r>
              <a:rPr lang="sv-SE" sz="2400">
                <a:cs typeface="Arial"/>
              </a:rPr>
              <a:t>Digitala böcker och resurser som stödjer flerspråkighet </a:t>
            </a:r>
          </a:p>
          <a:p>
            <a:r>
              <a:rPr lang="sv-SE" sz="2000" i="1">
                <a:cs typeface="Arial"/>
              </a:rPr>
              <a:t>Eleven når resurserna via V-klass</a:t>
            </a:r>
            <a:endParaRPr lang="sv-SE" sz="2000" i="1"/>
          </a:p>
          <a:p>
            <a:endParaRPr lang="sv-SE" sz="2800">
              <a:cs typeface="Arial"/>
            </a:endParaRPr>
          </a:p>
          <a:p>
            <a:r>
              <a:rPr lang="sv-SE" sz="2800">
                <a:cs typeface="Arial"/>
              </a:rPr>
              <a:t>För båda skola och fritid!</a:t>
            </a:r>
          </a:p>
          <a:p>
            <a:endParaRPr lang="sv-SE" sz="2400">
              <a:cs typeface="Arial"/>
            </a:endParaRPr>
          </a:p>
          <a:p>
            <a:endParaRPr lang="en-US" sz="2400">
              <a:cs typeface="Arial"/>
            </a:endParaRPr>
          </a:p>
          <a:p>
            <a:endParaRPr lang="en-US">
              <a:cs typeface="Arial"/>
            </a:endParaRPr>
          </a:p>
          <a:p>
            <a:endParaRPr lang="en-US">
              <a:cs typeface="Arial"/>
            </a:endParaRPr>
          </a:p>
          <a:p>
            <a:endParaRPr lang="en-US">
              <a:cs typeface="Arial"/>
            </a:endParaRPr>
          </a:p>
        </p:txBody>
      </p:sp>
      <p:pic>
        <p:nvPicPr>
          <p:cNvPr id="21" name="Picture 21">
            <a:extLst>
              <a:ext uri="{FF2B5EF4-FFF2-40B4-BE49-F238E27FC236}">
                <a16:creationId xmlns:a16="http://schemas.microsoft.com/office/drawing/2014/main" id="{4D9A3A03-AA6F-CA6F-6274-27244838AC37}"/>
              </a:ext>
            </a:extLst>
          </p:cNvPr>
          <p:cNvPicPr>
            <a:picLocks noGrp="1" noChangeAspect="1"/>
          </p:cNvPicPr>
          <p:nvPr>
            <p:ph sz="half" idx="2"/>
          </p:nvPr>
        </p:nvPicPr>
        <p:blipFill>
          <a:blip r:embed="rId3"/>
          <a:stretch>
            <a:fillRect/>
          </a:stretch>
        </p:blipFill>
        <p:spPr>
          <a:xfrm>
            <a:off x="5114738" y="1479591"/>
            <a:ext cx="3599121" cy="2218607"/>
          </a:xfrm>
        </p:spPr>
      </p:pic>
      <p:pic>
        <p:nvPicPr>
          <p:cNvPr id="3" name="Picture 3">
            <a:extLst>
              <a:ext uri="{FF2B5EF4-FFF2-40B4-BE49-F238E27FC236}">
                <a16:creationId xmlns:a16="http://schemas.microsoft.com/office/drawing/2014/main" id="{FD598726-9EA3-51EA-7782-675962703C9B}"/>
              </a:ext>
            </a:extLst>
          </p:cNvPr>
          <p:cNvPicPr>
            <a:picLocks noChangeAspect="1"/>
          </p:cNvPicPr>
          <p:nvPr/>
        </p:nvPicPr>
        <p:blipFill>
          <a:blip r:embed="rId4"/>
          <a:stretch>
            <a:fillRect/>
          </a:stretch>
        </p:blipFill>
        <p:spPr>
          <a:xfrm>
            <a:off x="7869612" y="1722607"/>
            <a:ext cx="3484231" cy="2410312"/>
          </a:xfrm>
          <a:prstGeom prst="rect">
            <a:avLst/>
          </a:prstGeom>
        </p:spPr>
      </p:pic>
      <p:pic>
        <p:nvPicPr>
          <p:cNvPr id="4" name="Picture 4">
            <a:extLst>
              <a:ext uri="{FF2B5EF4-FFF2-40B4-BE49-F238E27FC236}">
                <a16:creationId xmlns:a16="http://schemas.microsoft.com/office/drawing/2014/main" id="{47184ABE-E3D1-3886-5AB9-B1F96F189731}"/>
              </a:ext>
            </a:extLst>
          </p:cNvPr>
          <p:cNvPicPr>
            <a:picLocks noChangeAspect="1"/>
          </p:cNvPicPr>
          <p:nvPr/>
        </p:nvPicPr>
        <p:blipFill>
          <a:blip r:embed="rId5"/>
          <a:stretch>
            <a:fillRect/>
          </a:stretch>
        </p:blipFill>
        <p:spPr>
          <a:xfrm>
            <a:off x="7956046" y="4196208"/>
            <a:ext cx="3383712" cy="2151752"/>
          </a:xfrm>
          <a:prstGeom prst="rect">
            <a:avLst/>
          </a:prstGeom>
        </p:spPr>
      </p:pic>
      <p:pic>
        <p:nvPicPr>
          <p:cNvPr id="5" name="Picture 5">
            <a:extLst>
              <a:ext uri="{FF2B5EF4-FFF2-40B4-BE49-F238E27FC236}">
                <a16:creationId xmlns:a16="http://schemas.microsoft.com/office/drawing/2014/main" id="{4508A4D6-02D4-44D4-1F1A-ACDEF152D250}"/>
              </a:ext>
            </a:extLst>
          </p:cNvPr>
          <p:cNvPicPr>
            <a:picLocks noChangeAspect="1"/>
          </p:cNvPicPr>
          <p:nvPr/>
        </p:nvPicPr>
        <p:blipFill>
          <a:blip r:embed="rId6"/>
          <a:stretch>
            <a:fillRect/>
          </a:stretch>
        </p:blipFill>
        <p:spPr>
          <a:xfrm>
            <a:off x="5117690" y="4127098"/>
            <a:ext cx="2743200" cy="2020513"/>
          </a:xfrm>
          <a:prstGeom prst="rect">
            <a:avLst/>
          </a:prstGeom>
        </p:spPr>
      </p:pic>
      <p:pic>
        <p:nvPicPr>
          <p:cNvPr id="6" name="Picture 6">
            <a:extLst>
              <a:ext uri="{FF2B5EF4-FFF2-40B4-BE49-F238E27FC236}">
                <a16:creationId xmlns:a16="http://schemas.microsoft.com/office/drawing/2014/main" id="{C0D01B23-E141-FACF-3840-EBAD62BC677A}"/>
              </a:ext>
            </a:extLst>
          </p:cNvPr>
          <p:cNvPicPr>
            <a:picLocks noChangeAspect="1"/>
          </p:cNvPicPr>
          <p:nvPr/>
        </p:nvPicPr>
        <p:blipFill>
          <a:blip r:embed="rId7"/>
          <a:stretch>
            <a:fillRect/>
          </a:stretch>
        </p:blipFill>
        <p:spPr>
          <a:xfrm>
            <a:off x="6408943" y="3842877"/>
            <a:ext cx="1107051" cy="708538"/>
          </a:xfrm>
          <a:prstGeom prst="rect">
            <a:avLst/>
          </a:prstGeom>
        </p:spPr>
      </p:pic>
    </p:spTree>
    <p:extLst>
      <p:ext uri="{BB962C8B-B14F-4D97-AF65-F5344CB8AC3E}">
        <p14:creationId xmlns:p14="http://schemas.microsoft.com/office/powerpoint/2010/main" val="25136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FF07FB-B44C-4D2A-8651-8C70D45E1796}"/>
              </a:ext>
            </a:extLst>
          </p:cNvPr>
          <p:cNvSpPr>
            <a:spLocks noGrp="1"/>
          </p:cNvSpPr>
          <p:nvPr>
            <p:ph type="title"/>
          </p:nvPr>
        </p:nvSpPr>
        <p:spPr>
          <a:xfrm>
            <a:off x="407988" y="404813"/>
            <a:ext cx="9170279" cy="736959"/>
          </a:xfrm>
        </p:spPr>
        <p:txBody>
          <a:bodyPr anchor="ctr">
            <a:normAutofit/>
          </a:bodyPr>
          <a:lstStyle/>
          <a:p>
            <a:r>
              <a:rPr lang="sv-SE"/>
              <a:t>Prata med grannen bredvid – läsande barn</a:t>
            </a:r>
          </a:p>
        </p:txBody>
      </p:sp>
      <p:pic>
        <p:nvPicPr>
          <p:cNvPr id="6" name="Platshållare för bild 5" descr="En bild som visar text, klocka, clipart&#10;&#10;Automatiskt genererad beskrivning">
            <a:extLst>
              <a:ext uri="{FF2B5EF4-FFF2-40B4-BE49-F238E27FC236}">
                <a16:creationId xmlns:a16="http://schemas.microsoft.com/office/drawing/2014/main" id="{63ACB6E7-2404-4F65-9A46-0ED6A32361EA}"/>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714011" y="1736729"/>
            <a:ext cx="2787953" cy="4176710"/>
          </a:xfrm>
          <a:noFill/>
        </p:spPr>
      </p:pic>
      <p:sp>
        <p:nvSpPr>
          <p:cNvPr id="3" name="Platshållare för innehåll 2">
            <a:extLst>
              <a:ext uri="{FF2B5EF4-FFF2-40B4-BE49-F238E27FC236}">
                <a16:creationId xmlns:a16="http://schemas.microsoft.com/office/drawing/2014/main" id="{AE976226-F324-4703-9505-F91AEFB5D512}"/>
              </a:ext>
            </a:extLst>
          </p:cNvPr>
          <p:cNvSpPr>
            <a:spLocks noGrp="1"/>
          </p:cNvSpPr>
          <p:nvPr>
            <p:ph sz="half" idx="2"/>
          </p:nvPr>
        </p:nvSpPr>
        <p:spPr>
          <a:xfrm>
            <a:off x="6379250" y="1736729"/>
            <a:ext cx="5400000" cy="4176710"/>
          </a:xfrm>
        </p:spPr>
        <p:txBody>
          <a:bodyPr vert="horz" lIns="0" tIns="0" rIns="0" bIns="0" rtlCol="0" anchor="t">
            <a:normAutofit/>
          </a:bodyPr>
          <a:lstStyle/>
          <a:p>
            <a:pPr marL="229870" indent="-229870"/>
            <a:endParaRPr lang="sv-SE"/>
          </a:p>
          <a:p>
            <a:pPr marL="229870" indent="-229870"/>
            <a:r>
              <a:rPr lang="sv-SE">
                <a:cs typeface="Arial" panose="020B0604020202020204"/>
              </a:rPr>
              <a:t>När och var hittar ni stunder för högläsning eller berättande?</a:t>
            </a:r>
          </a:p>
          <a:p>
            <a:pPr marL="229870" indent="-229870"/>
            <a:r>
              <a:rPr lang="sv-SE">
                <a:cs typeface="Arial" panose="020B0604020202020204"/>
              </a:rPr>
              <a:t>På vilka sätt läser ni? </a:t>
            </a:r>
            <a:endParaRPr lang="sv-SE"/>
          </a:p>
          <a:p>
            <a:pPr marL="229870" indent="-229870"/>
            <a:r>
              <a:rPr lang="sv-SE">
                <a:cs typeface="Arial"/>
              </a:rPr>
              <a:t>Vilka böcker läser ni?</a:t>
            </a:r>
            <a:endParaRPr lang="sv-SE"/>
          </a:p>
          <a:p>
            <a:pPr marL="229870" indent="-229870"/>
            <a:endParaRPr lang="sv-SE">
              <a:cs typeface="Arial" panose="020B0604020202020204"/>
            </a:endParaRPr>
          </a:p>
        </p:txBody>
      </p:sp>
    </p:spTree>
    <p:extLst>
      <p:ext uri="{BB962C8B-B14F-4D97-AF65-F5344CB8AC3E}">
        <p14:creationId xmlns:p14="http://schemas.microsoft.com/office/powerpoint/2010/main" val="397678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C06338-00F4-451A-A231-5A15238CB4FD}"/>
              </a:ext>
            </a:extLst>
          </p:cNvPr>
          <p:cNvSpPr>
            <a:spLocks noGrp="1"/>
          </p:cNvSpPr>
          <p:nvPr>
            <p:ph type="title"/>
          </p:nvPr>
        </p:nvSpPr>
        <p:spPr/>
        <p:txBody>
          <a:bodyPr/>
          <a:lstStyle/>
          <a:p>
            <a:r>
              <a:rPr lang="sv-SE"/>
              <a:t>Boktips</a:t>
            </a:r>
          </a:p>
        </p:txBody>
      </p:sp>
      <p:sp>
        <p:nvSpPr>
          <p:cNvPr id="3" name="Platshållare för innehåll 2">
            <a:extLst>
              <a:ext uri="{FF2B5EF4-FFF2-40B4-BE49-F238E27FC236}">
                <a16:creationId xmlns:a16="http://schemas.microsoft.com/office/drawing/2014/main" id="{4E3230EA-6FBF-4761-B677-C1CDBB782E7D}"/>
              </a:ext>
            </a:extLst>
          </p:cNvPr>
          <p:cNvSpPr>
            <a:spLocks noGrp="1"/>
          </p:cNvSpPr>
          <p:nvPr>
            <p:ph idx="11"/>
          </p:nvPr>
        </p:nvSpPr>
        <p:spPr>
          <a:xfrm>
            <a:off x="751201" y="1585913"/>
            <a:ext cx="8172580" cy="4175124"/>
          </a:xfrm>
        </p:spPr>
        <p:txBody>
          <a:bodyPr vert="horz" lIns="0" tIns="0" rIns="0" bIns="0" rtlCol="0" anchor="t">
            <a:normAutofit fontScale="92500" lnSpcReduction="10000"/>
          </a:bodyPr>
          <a:lstStyle/>
          <a:p>
            <a:pPr marL="0" indent="0">
              <a:buNone/>
            </a:pPr>
            <a:endParaRPr lang="sv-SE"/>
          </a:p>
          <a:p>
            <a:pPr marL="0" indent="0">
              <a:buNone/>
            </a:pPr>
            <a:r>
              <a:rPr lang="sv-SE" sz="2600" b="1"/>
              <a:t>Boktips till barnen:</a:t>
            </a:r>
            <a:endParaRPr lang="sv-SE" sz="2600" b="1">
              <a:cs typeface="Arial"/>
            </a:endParaRPr>
          </a:p>
          <a:p>
            <a:pPr marL="0" indent="0">
              <a:buNone/>
            </a:pPr>
            <a:r>
              <a:rPr lang="sv-SE" sz="2600">
                <a:latin typeface="Times New Roman"/>
                <a:cs typeface="Times New Roman"/>
                <a:hlinkClick r:id="rId3"/>
              </a:rPr>
              <a:t>www.barnensbibliotek.se</a:t>
            </a:r>
            <a:endParaRPr lang="sv-SE" sz="2600">
              <a:latin typeface="Times New Roman"/>
              <a:cs typeface="Times New Roman"/>
            </a:endParaRPr>
          </a:p>
          <a:p>
            <a:pPr marL="0" indent="0">
              <a:buNone/>
            </a:pPr>
            <a:r>
              <a:rPr lang="sv-SE" sz="2600" u="sng">
                <a:solidFill>
                  <a:srgbClr val="0563C1"/>
                </a:solidFill>
                <a:effectLst/>
                <a:latin typeface="Times New Roman"/>
                <a:ea typeface="Times New Roman" panose="02020603050405020304" pitchFamily="18" charset="0"/>
                <a:cs typeface="Times New Roman"/>
                <a:hlinkClick r:id="rId4"/>
              </a:rPr>
              <a:t>Bästa boktipsen för barn och unga (kulturradet.se)</a:t>
            </a:r>
            <a:endParaRPr lang="sv-SE" sz="2600">
              <a:effectLst/>
              <a:latin typeface="Times New Roman"/>
              <a:ea typeface="Times New Roman" panose="02020603050405020304" pitchFamily="18" charset="0"/>
              <a:cs typeface="Times New Roman"/>
            </a:endParaRPr>
          </a:p>
          <a:p>
            <a:pPr marL="0" indent="0">
              <a:buNone/>
            </a:pPr>
            <a:endParaRPr lang="sv-SE" sz="2600" b="1"/>
          </a:p>
          <a:p>
            <a:pPr marL="0" indent="0">
              <a:buNone/>
            </a:pPr>
            <a:endParaRPr lang="sv-SE" sz="2600" b="1"/>
          </a:p>
          <a:p>
            <a:pPr marL="0" indent="0">
              <a:buNone/>
            </a:pPr>
            <a:r>
              <a:rPr lang="sv-SE" sz="2600" b="1"/>
              <a:t>Om högläsning i vardagen:</a:t>
            </a:r>
            <a:endParaRPr lang="sv-SE" sz="2600" b="1">
              <a:cs typeface="Arial"/>
            </a:endParaRPr>
          </a:p>
          <a:p>
            <a:pPr marL="0" indent="0">
              <a:buNone/>
            </a:pPr>
            <a:r>
              <a:rPr lang="sv-SE" sz="2600" i="1"/>
              <a:t>Väck läshungern-föräldraguide</a:t>
            </a:r>
            <a:r>
              <a:rPr lang="sv-SE" sz="2600"/>
              <a:t>, Ann-Marie Körling </a:t>
            </a:r>
            <a:endParaRPr lang="sv-SE" sz="2600">
              <a:cs typeface="Arial"/>
            </a:endParaRPr>
          </a:p>
          <a:p>
            <a:pPr marL="0" indent="0">
              <a:buNone/>
            </a:pPr>
            <a:r>
              <a:rPr lang="sv-SE" sz="2600" i="1"/>
              <a:t>Läslust i hemmet</a:t>
            </a:r>
            <a:r>
              <a:rPr lang="sv-SE" sz="2600"/>
              <a:t>, Carina Fast </a:t>
            </a:r>
            <a:endParaRPr lang="sv-SE" sz="2600">
              <a:cs typeface="Arial"/>
            </a:endParaRPr>
          </a:p>
          <a:p>
            <a:pPr marL="0" indent="0">
              <a:buNone/>
            </a:pPr>
            <a:endParaRPr lang="sv-SE" sz="2600" b="1"/>
          </a:p>
          <a:p>
            <a:pPr marL="0" indent="0">
              <a:buNone/>
            </a:pPr>
            <a:endParaRPr lang="sv-SE" b="1"/>
          </a:p>
          <a:p>
            <a:pPr marL="0" indent="0">
              <a:buNone/>
            </a:pPr>
            <a:endParaRPr lang="sv-SE" b="1"/>
          </a:p>
          <a:p>
            <a:pPr marL="0" indent="0">
              <a:buNone/>
            </a:pPr>
            <a:endParaRPr lang="sv-SE" b="1"/>
          </a:p>
        </p:txBody>
      </p:sp>
      <p:pic>
        <p:nvPicPr>
          <p:cNvPr id="2052" name="Picture 4" descr="Bildresultat för väck läshungern">
            <a:extLst>
              <a:ext uri="{FF2B5EF4-FFF2-40B4-BE49-F238E27FC236}">
                <a16:creationId xmlns:a16="http://schemas.microsoft.com/office/drawing/2014/main" id="{054CB79A-6960-44FC-9E35-63B9D1610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291" y="2128673"/>
            <a:ext cx="2313951" cy="363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8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85B437D-29D6-B842-9579-B5A0923158C5}"/>
              </a:ext>
            </a:extLst>
          </p:cNvPr>
          <p:cNvPicPr>
            <a:picLocks noChangeAspect="1"/>
          </p:cNvPicPr>
          <p:nvPr/>
        </p:nvPicPr>
        <p:blipFill rotWithShape="1">
          <a:blip r:embed="rId2">
            <a:extLst>
              <a:ext uri="{28A0092B-C50C-407E-A947-70E740481C1C}">
                <a14:useLocalDpi xmlns:a14="http://schemas.microsoft.com/office/drawing/2010/main" val="0"/>
              </a:ext>
            </a:extLst>
          </a:blip>
          <a:srcRect t="20433" r="10293"/>
          <a:stretch/>
        </p:blipFill>
        <p:spPr>
          <a:xfrm>
            <a:off x="470388" y="1122809"/>
            <a:ext cx="10981593" cy="5124125"/>
          </a:xfrm>
          <a:prstGeom prst="rect">
            <a:avLst/>
          </a:prstGeom>
        </p:spPr>
      </p:pic>
      <p:sp>
        <p:nvSpPr>
          <p:cNvPr id="7" name="Platshållare för text 2">
            <a:extLst>
              <a:ext uri="{FF2B5EF4-FFF2-40B4-BE49-F238E27FC236}">
                <a16:creationId xmlns:a16="http://schemas.microsoft.com/office/drawing/2014/main" id="{676C483F-5404-C841-963C-D878EBA959BD}"/>
              </a:ext>
            </a:extLst>
          </p:cNvPr>
          <p:cNvSpPr txBox="1">
            <a:spLocks/>
          </p:cNvSpPr>
          <p:nvPr/>
        </p:nvSpPr>
        <p:spPr>
          <a:xfrm>
            <a:off x="1285454" y="2499857"/>
            <a:ext cx="6294600" cy="2370028"/>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white"/>
                </a:solidFill>
                <a:effectLst/>
                <a:uLnTx/>
                <a:uFillTx/>
                <a:latin typeface="Arial Black"/>
                <a:ea typeface="+mn-ea"/>
                <a:cs typeface="+mn-cs"/>
              </a:rPr>
              <a:t>Kontakt</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white"/>
                </a:solidFill>
                <a:effectLst/>
                <a:uLnTx/>
                <a:uFillTx/>
                <a:latin typeface="Arial"/>
                <a:ea typeface="+mn-ea"/>
                <a:cs typeface="+mn-cs"/>
              </a:rPr>
              <a:t>Avdelning</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white"/>
                </a:solidFill>
                <a:effectLst/>
                <a:uLnTx/>
                <a:uFillTx/>
                <a:latin typeface="Arial"/>
                <a:ea typeface="+mn-ea"/>
                <a:cs typeface="+mn-cs"/>
              </a:rPr>
              <a:t>Område, Göteborgs Stad</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white"/>
                </a:solidFill>
                <a:effectLst/>
                <a:uLnTx/>
                <a:uFillTx/>
                <a:latin typeface="Arial"/>
                <a:ea typeface="+mn-ea"/>
                <a:cs typeface="+mn-cs"/>
              </a:rPr>
              <a:t>Namn</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err="1">
                <a:ln>
                  <a:noFill/>
                </a:ln>
                <a:solidFill>
                  <a:prstClr val="white"/>
                </a:solidFill>
                <a:effectLst/>
                <a:uLnTx/>
                <a:uFillTx/>
                <a:latin typeface="Arial"/>
                <a:ea typeface="+mn-ea"/>
                <a:cs typeface="+mn-cs"/>
              </a:rPr>
              <a:t>namn@namn.se</a:t>
            </a:r>
            <a:endParaRPr kumimoji="0" lang="sv-SE" sz="16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7641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Planeringstips till dig som lärare</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384" marR="0" lvl="0" indent="-230384" algn="l" defTabSz="914332" rtl="0" eaLnBrk="1" fontAlgn="auto" latinLnBrk="0" hangingPunct="1">
              <a:lnSpc>
                <a:spcPct val="110000"/>
              </a:lnSpc>
              <a:spcBef>
                <a:spcPts val="600"/>
              </a:spcBef>
              <a:spcAft>
                <a:spcPts val="30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lumMod val="95000"/>
                  <a:lumOff val="5000"/>
                </a:prstClr>
              </a:solidFill>
              <a:effectLst/>
              <a:uLnTx/>
              <a:uFillTx/>
              <a:latin typeface="Arial"/>
              <a:ea typeface="+mn-ea"/>
              <a:cs typeface="+mn-cs"/>
            </a:endParaRPr>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a:xfrm>
            <a:off x="459498" y="1641773"/>
            <a:ext cx="8050520" cy="4020555"/>
          </a:xfrm>
        </p:spPr>
        <p:txBody>
          <a:bodyPr vert="horz" lIns="0" tIns="0" rIns="0" bIns="0" rtlCol="0" anchor="t">
            <a:normAutofit/>
          </a:bodyPr>
          <a:lstStyle/>
          <a:p>
            <a:pPr marL="229870" indent="-229870"/>
            <a:r>
              <a:rPr lang="sv-SE" sz="2400" i="1" dirty="0">
                <a:cs typeface="Arial"/>
              </a:rPr>
              <a:t>Beräknad tid för temat är 30 minuter</a:t>
            </a:r>
          </a:p>
          <a:p>
            <a:pPr marL="229870" indent="-229870"/>
            <a:r>
              <a:rPr lang="sv-SE" sz="2400" i="1" dirty="0">
                <a:cs typeface="Arial"/>
              </a:rPr>
              <a:t>Om skolan har en skolbibliotekarie, ta gärna hjälp av personen i planeringen av upplägget.</a:t>
            </a:r>
          </a:p>
          <a:p>
            <a:pPr marL="229870" indent="-229870"/>
            <a:r>
              <a:rPr lang="sv-SE" sz="2400" i="1" dirty="0">
                <a:cs typeface="Arial"/>
              </a:rPr>
              <a:t>Skriv några punkter kring skolans arbete med läsning på bild 3 ”språk och läsning i klassen”</a:t>
            </a:r>
          </a:p>
          <a:p>
            <a:pPr marL="229870" indent="-229870"/>
            <a:r>
              <a:rPr lang="sv-SE" sz="2400" i="1" dirty="0">
                <a:cs typeface="Arial"/>
              </a:rPr>
              <a:t>Skriv i kontaktuppgifter till ert skolbibliotek och närmaste folkbibliotek på bild 11 ”Bibliotek i din närhet”</a:t>
            </a:r>
          </a:p>
          <a:p>
            <a:pPr marL="0" indent="0">
              <a:buNone/>
            </a:pPr>
            <a:endParaRPr lang="sv-SE" i="1" dirty="0">
              <a:cs typeface="Arial"/>
            </a:endParaRPr>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pic>
        <p:nvPicPr>
          <p:cNvPr id="2" name="Picture 3" descr="\\ad.stockholm.se\cli-sd\cc2sd002\003871\Precens\Brottsprevention\KOMET\Föräldrastöd\Loggor\ABC Logo ...-filer\image001.jpg">
            <a:extLst>
              <a:ext uri="{FF2B5EF4-FFF2-40B4-BE49-F238E27FC236}">
                <a16:creationId xmlns:a16="http://schemas.microsoft.com/office/drawing/2014/main" id="{57B379ED-53C9-6C95-FA0E-B231BB4DB8BF}"/>
              </a:ext>
            </a:extLst>
          </p:cNvPr>
          <p:cNvPicPr>
            <a:picLocks noChangeAspect="1" noChangeArrowheads="1"/>
          </p:cNvPicPr>
          <p:nvPr/>
        </p:nvPicPr>
        <p:blipFill>
          <a:blip r:embed="rId5" cstate="print"/>
          <a:srcRect/>
          <a:stretch>
            <a:fillRect/>
          </a:stretch>
        </p:blipFill>
        <p:spPr bwMode="auto">
          <a:xfrm>
            <a:off x="9578267" y="1736728"/>
            <a:ext cx="2154235" cy="1546699"/>
          </a:xfrm>
          <a:prstGeom prst="rect">
            <a:avLst/>
          </a:prstGeom>
          <a:noFill/>
        </p:spPr>
      </p:pic>
    </p:spTree>
    <p:extLst>
      <p:ext uri="{BB962C8B-B14F-4D97-AF65-F5344CB8AC3E}">
        <p14:creationId xmlns:p14="http://schemas.microsoft.com/office/powerpoint/2010/main" val="80494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3">
            <a:extLst>
              <a:ext uri="{FF2B5EF4-FFF2-40B4-BE49-F238E27FC236}">
                <a16:creationId xmlns:a16="http://schemas.microsoft.com/office/drawing/2014/main" id="{AC3E7C69-B5AF-1843-9BD8-D8D7AB01B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a:t>Språk och läsning i klassen</a:t>
            </a: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0"/>
          </p:nvPr>
        </p:nvSpPr>
        <p:spPr/>
        <p:txBody>
          <a:bodyPr vert="horz" lIns="0" tIns="0" rIns="0" bIns="0" rtlCol="0" anchor="t">
            <a:normAutofit/>
          </a:bodyPr>
          <a:lstStyle/>
          <a:p>
            <a:pPr marL="229870" indent="-229870"/>
            <a:r>
              <a:rPr lang="sv-SE">
                <a:solidFill>
                  <a:srgbClr val="FF0000"/>
                </a:solidFill>
                <a:cs typeface="Arial"/>
              </a:rPr>
              <a:t>Lägg till text här utifrån skolans arbete</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10" name="Bildobjekt 9">
            <a:extLst>
              <a:ext uri="{FF2B5EF4-FFF2-40B4-BE49-F238E27FC236}">
                <a16:creationId xmlns:a16="http://schemas.microsoft.com/office/drawing/2014/main" id="{8E0A3D9F-52E7-A14E-80DD-82BDADC57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7538">
            <a:off x="9607138" y="3944822"/>
            <a:ext cx="2115044" cy="3060795"/>
          </a:xfrm>
          <a:prstGeom prst="rect">
            <a:avLst/>
          </a:prstGeom>
        </p:spPr>
      </p:pic>
    </p:spTree>
    <p:extLst>
      <p:ext uri="{BB962C8B-B14F-4D97-AF65-F5344CB8AC3E}">
        <p14:creationId xmlns:p14="http://schemas.microsoft.com/office/powerpoint/2010/main" val="279879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77EB3-A028-4D79-987F-5E624024E20E}"/>
              </a:ext>
            </a:extLst>
          </p:cNvPr>
          <p:cNvSpPr>
            <a:spLocks noGrp="1"/>
          </p:cNvSpPr>
          <p:nvPr>
            <p:ph type="title"/>
          </p:nvPr>
        </p:nvSpPr>
        <p:spPr>
          <a:xfrm>
            <a:off x="407988" y="404813"/>
            <a:ext cx="9170279" cy="736959"/>
          </a:xfrm>
        </p:spPr>
        <p:txBody>
          <a:bodyPr anchor="ctr">
            <a:normAutofit/>
          </a:bodyPr>
          <a:lstStyle/>
          <a:p>
            <a:r>
              <a:rPr lang="sv-SE"/>
              <a:t>Högläsning i siffor</a:t>
            </a:r>
          </a:p>
        </p:txBody>
      </p:sp>
      <p:sp>
        <p:nvSpPr>
          <p:cNvPr id="3" name="Platshållare för innehåll 2">
            <a:extLst>
              <a:ext uri="{FF2B5EF4-FFF2-40B4-BE49-F238E27FC236}">
                <a16:creationId xmlns:a16="http://schemas.microsoft.com/office/drawing/2014/main" id="{A7C1380E-CFE9-4FE5-8159-E88B1ADE3E57}"/>
              </a:ext>
            </a:extLst>
          </p:cNvPr>
          <p:cNvSpPr>
            <a:spLocks noGrp="1"/>
          </p:cNvSpPr>
          <p:nvPr>
            <p:ph sz="half" idx="10"/>
          </p:nvPr>
        </p:nvSpPr>
        <p:spPr>
          <a:xfrm>
            <a:off x="417075" y="1736728"/>
            <a:ext cx="5678925" cy="4194629"/>
          </a:xfrm>
        </p:spPr>
        <p:txBody>
          <a:bodyPr>
            <a:normAutofit/>
          </a:bodyPr>
          <a:lstStyle/>
          <a:p>
            <a:r>
              <a:rPr lang="sv-SE" b="1"/>
              <a:t>1984</a:t>
            </a:r>
            <a:r>
              <a:rPr lang="sv-SE"/>
              <a:t> läste </a:t>
            </a:r>
            <a:r>
              <a:rPr lang="sv-SE" b="1"/>
              <a:t>80</a:t>
            </a:r>
            <a:r>
              <a:rPr lang="sv-SE"/>
              <a:t> procent av föräldrar för sina barn cirka 30 minuter per dag</a:t>
            </a:r>
          </a:p>
          <a:p>
            <a:r>
              <a:rPr lang="sv-SE" b="1"/>
              <a:t>2003</a:t>
            </a:r>
            <a:r>
              <a:rPr lang="sv-SE"/>
              <a:t> läste </a:t>
            </a:r>
            <a:r>
              <a:rPr lang="sv-SE" b="1"/>
              <a:t>74</a:t>
            </a:r>
            <a:r>
              <a:rPr lang="sv-SE"/>
              <a:t> procent av föräldrarna för sina barn cirka 15 minuter per dag</a:t>
            </a:r>
          </a:p>
          <a:p>
            <a:r>
              <a:rPr lang="sv-SE" b="1"/>
              <a:t>2012</a:t>
            </a:r>
            <a:r>
              <a:rPr lang="sv-SE"/>
              <a:t> läste cirka </a:t>
            </a:r>
            <a:r>
              <a:rPr lang="sv-SE" b="1"/>
              <a:t>35</a:t>
            </a:r>
            <a:r>
              <a:rPr lang="sv-SE"/>
              <a:t> procent föräldrar dagligen för sina barn</a:t>
            </a:r>
          </a:p>
          <a:p>
            <a:r>
              <a:rPr lang="sv-SE" b="1"/>
              <a:t>2019 </a:t>
            </a:r>
            <a:r>
              <a:rPr lang="sv-SE"/>
              <a:t>läste</a:t>
            </a:r>
            <a:r>
              <a:rPr lang="sv-SE" b="1"/>
              <a:t> 33 </a:t>
            </a:r>
            <a:r>
              <a:rPr lang="sv-SE"/>
              <a:t>procent dagligen för sina barn (0-18år) 48 procent 0-9 år</a:t>
            </a:r>
          </a:p>
        </p:txBody>
      </p:sp>
      <p:pic>
        <p:nvPicPr>
          <p:cNvPr id="5" name="Bildobjekt 4">
            <a:extLst>
              <a:ext uri="{FF2B5EF4-FFF2-40B4-BE49-F238E27FC236}">
                <a16:creationId xmlns:a16="http://schemas.microsoft.com/office/drawing/2014/main" id="{89440B36-CAC0-4E94-BA7D-7F262C053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161" y="1568980"/>
            <a:ext cx="3329662" cy="4175125"/>
          </a:xfrm>
          <a:prstGeom prst="rect">
            <a:avLst/>
          </a:prstGeom>
          <a:noFill/>
        </p:spPr>
      </p:pic>
    </p:spTree>
    <p:extLst>
      <p:ext uri="{BB962C8B-B14F-4D97-AF65-F5344CB8AC3E}">
        <p14:creationId xmlns:p14="http://schemas.microsoft.com/office/powerpoint/2010/main" val="54248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kärmklipp.PNG">
            <a:hlinkClick r:id="rId3"/>
          </p:cNvPr>
          <p:cNvPicPr>
            <a:picLocks noChangeAspect="1"/>
          </p:cNvPicPr>
          <p:nvPr/>
        </p:nvPicPr>
        <p:blipFill rotWithShape="1">
          <a:blip r:embed="rId4"/>
          <a:srcRect t="920" b="25151"/>
          <a:stretch/>
        </p:blipFill>
        <p:spPr>
          <a:xfrm>
            <a:off x="407989" y="404812"/>
            <a:ext cx="11376024" cy="5508625"/>
          </a:xfrm>
          <a:prstGeom prst="round2SameRect">
            <a:avLst>
              <a:gd name="adj1" fmla="val 0"/>
              <a:gd name="adj2" fmla="val 0"/>
            </a:avLst>
          </a:prstGeom>
          <a:noFill/>
        </p:spPr>
      </p:pic>
      <p:sp>
        <p:nvSpPr>
          <p:cNvPr id="10" name="Title 2">
            <a:extLst>
              <a:ext uri="{FF2B5EF4-FFF2-40B4-BE49-F238E27FC236}">
                <a16:creationId xmlns:a16="http://schemas.microsoft.com/office/drawing/2014/main" id="{172750B9-21C8-4557-86FC-60B3D9602E7A}"/>
              </a:ext>
            </a:extLst>
          </p:cNvPr>
          <p:cNvSpPr>
            <a:spLocks noGrp="1"/>
          </p:cNvSpPr>
          <p:nvPr>
            <p:ph type="ctrTitle"/>
          </p:nvPr>
        </p:nvSpPr>
        <p:spPr>
          <a:xfrm>
            <a:off x="6513817" y="502007"/>
            <a:ext cx="5270194" cy="885112"/>
          </a:xfrm>
        </p:spPr>
        <p:txBody>
          <a:bodyPr/>
          <a:lstStyle/>
          <a:p>
            <a:r>
              <a:rPr lang="en-US" dirty="0" err="1"/>
              <a:t>Filmvisning</a:t>
            </a:r>
            <a:endParaRPr lang="en-US" dirty="0"/>
          </a:p>
        </p:txBody>
      </p:sp>
      <p:sp>
        <p:nvSpPr>
          <p:cNvPr id="3" name="Platshållare för bildnummer 2" hidden="1"/>
          <p:cNvSpPr>
            <a:spLocks noGrp="1"/>
          </p:cNvSpPr>
          <p:nvPr>
            <p:ph type="sldNum" sz="quarter" idx="4294967295"/>
          </p:nvPr>
        </p:nvSpPr>
        <p:spPr>
          <a:xfrm>
            <a:off x="11136000" y="6453187"/>
            <a:ext cx="643250" cy="144463"/>
          </a:xfrm>
        </p:spPr>
        <p:txBody>
          <a:bodyPr/>
          <a:lstStyle/>
          <a:p>
            <a:pPr>
              <a:spcAft>
                <a:spcPts val="600"/>
              </a:spcAft>
            </a:pPr>
            <a:fld id="{CCB980A4-8073-2E47-BD49-CDC58DACAC28}" type="slidenum">
              <a:rPr lang="sv-SE" smtClean="0"/>
              <a:pPr>
                <a:spcAft>
                  <a:spcPts val="600"/>
                </a:spcAft>
              </a:pPr>
              <a:t>5</a:t>
            </a:fld>
            <a:endParaRPr lang="sv-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92778-C0C5-44FB-831D-9D2D59CA081E}"/>
              </a:ext>
            </a:extLst>
          </p:cNvPr>
          <p:cNvSpPr>
            <a:spLocks noGrp="1"/>
          </p:cNvSpPr>
          <p:nvPr>
            <p:ph type="title"/>
          </p:nvPr>
        </p:nvSpPr>
        <p:spPr>
          <a:xfrm>
            <a:off x="407988" y="404813"/>
            <a:ext cx="9170279" cy="736959"/>
          </a:xfrm>
        </p:spPr>
        <p:txBody>
          <a:bodyPr anchor="ctr">
            <a:normAutofit/>
          </a:bodyPr>
          <a:lstStyle/>
          <a:p>
            <a:r>
              <a:rPr lang="sv-SE"/>
              <a:t>Prata med grannen bredvid </a:t>
            </a:r>
          </a:p>
        </p:txBody>
      </p:sp>
      <p:sp>
        <p:nvSpPr>
          <p:cNvPr id="3" name="Platshållare för innehåll 2">
            <a:extLst>
              <a:ext uri="{FF2B5EF4-FFF2-40B4-BE49-F238E27FC236}">
                <a16:creationId xmlns:a16="http://schemas.microsoft.com/office/drawing/2014/main" id="{E5472E1C-7E7D-4B12-8790-BF948834BAB6}"/>
              </a:ext>
            </a:extLst>
          </p:cNvPr>
          <p:cNvSpPr>
            <a:spLocks noGrp="1"/>
          </p:cNvSpPr>
          <p:nvPr>
            <p:ph sz="half" idx="10"/>
          </p:nvPr>
        </p:nvSpPr>
        <p:spPr>
          <a:xfrm>
            <a:off x="6096000" y="1736728"/>
            <a:ext cx="5688013" cy="4194629"/>
          </a:xfrm>
        </p:spPr>
        <p:txBody>
          <a:bodyPr vert="horz" lIns="0" tIns="0" rIns="0" bIns="0" rtlCol="0" anchor="t">
            <a:normAutofit/>
          </a:bodyPr>
          <a:lstStyle/>
          <a:p>
            <a:pPr marL="229870" indent="-229870"/>
            <a:r>
              <a:rPr lang="sv-SE" sz="2800"/>
              <a:t>Vad tänkte ni när ni såg filmen?</a:t>
            </a:r>
          </a:p>
          <a:p>
            <a:pPr marL="229870" indent="-229870"/>
            <a:r>
              <a:rPr lang="sv-SE" sz="2800"/>
              <a:t>Har du något eget minne av högläsning och berättande från din barndom? </a:t>
            </a:r>
            <a:endParaRPr lang="sv-SE" sz="2800">
              <a:cs typeface="Arial"/>
            </a:endParaRPr>
          </a:p>
          <a:p>
            <a:pPr marL="229870" indent="-229870"/>
            <a:endParaRPr lang="sv-SE">
              <a:cs typeface="Arial" panose="020B0604020202020204"/>
            </a:endParaRPr>
          </a:p>
        </p:txBody>
      </p:sp>
      <p:pic>
        <p:nvPicPr>
          <p:cNvPr id="6" name="Platshållare för bild 5">
            <a:extLst>
              <a:ext uri="{FF2B5EF4-FFF2-40B4-BE49-F238E27FC236}">
                <a16:creationId xmlns:a16="http://schemas.microsoft.com/office/drawing/2014/main" id="{D8638FF4-C64F-486D-ABE4-9650265E80EB}"/>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p:blipFill>
        <p:spPr>
          <a:xfrm>
            <a:off x="697183" y="1736728"/>
            <a:ext cx="4175125" cy="4175125"/>
          </a:xfrm>
          <a:noFill/>
        </p:spPr>
      </p:pic>
    </p:spTree>
    <p:extLst>
      <p:ext uri="{BB962C8B-B14F-4D97-AF65-F5344CB8AC3E}">
        <p14:creationId xmlns:p14="http://schemas.microsoft.com/office/powerpoint/2010/main" val="343434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a:t>Högläsning och berättelser är fantastiskt</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p:txBody>
          <a:bodyPr/>
          <a:lstStyle/>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Stärker relationen</a:t>
            </a:r>
            <a:r>
              <a:rPr lang="en-US" sz="1800" b="0" i="0">
                <a:solidFill>
                  <a:srgbClr val="0D0D0D"/>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Välbefinnande och social kompetens</a:t>
            </a:r>
            <a:r>
              <a:rPr lang="en-US" sz="1800" b="0" i="0">
                <a:solidFill>
                  <a:srgbClr val="0D0D0D"/>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Förståelse för sin omvärld </a:t>
            </a:r>
            <a:r>
              <a:rPr lang="en-US" sz="1800" b="0" i="0">
                <a:solidFill>
                  <a:srgbClr val="0D0D0D"/>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Identitetsskapande </a:t>
            </a:r>
            <a:r>
              <a:rPr lang="en-US" sz="1800" b="0" i="0">
                <a:solidFill>
                  <a:srgbClr val="0D0D0D"/>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Ordförråd</a:t>
            </a:r>
            <a:r>
              <a:rPr lang="en-US" sz="1800" b="0" i="0">
                <a:solidFill>
                  <a:srgbClr val="0D0D0D"/>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D0D0D"/>
                </a:solidFill>
                <a:effectLst/>
                <a:latin typeface="Arial" panose="020B0604020202020204" pitchFamily="34" charset="0"/>
              </a:rPr>
              <a:t>Ökad måluppfyllelse</a:t>
            </a:r>
          </a:p>
          <a:p>
            <a:pPr marL="0" indent="0" algn="l" rtl="0" fontAlgn="base">
              <a:buNone/>
            </a:pPr>
            <a:endParaRPr lang="sv-SE" sz="1800" b="0" i="0">
              <a:solidFill>
                <a:srgbClr val="0D0D0D"/>
              </a:solidFill>
              <a:effectLst/>
              <a:latin typeface="Arial" panose="020B0604020202020204" pitchFamily="34" charset="0"/>
            </a:endParaRPr>
          </a:p>
          <a:p>
            <a:pPr marL="0" indent="0" algn="l" rtl="0" fontAlgn="base">
              <a:buNone/>
            </a:pPr>
            <a:r>
              <a:rPr lang="sv-SE" sz="1800" b="0" i="0">
                <a:solidFill>
                  <a:srgbClr val="0D0D0D"/>
                </a:solidFill>
                <a:effectLst/>
                <a:latin typeface="Arial" panose="020B0604020202020204" pitchFamily="34" charset="0"/>
              </a:rPr>
              <a:t>Fortsätt även när barnet börjat läsa själv! </a:t>
            </a:r>
            <a:endParaRPr lang="en-US" b="0" i="0">
              <a:solidFill>
                <a:srgbClr val="000000"/>
              </a:solidFill>
              <a:effectLst/>
              <a:latin typeface="Arial" panose="020B0604020202020204" pitchFamily="34" charset="0"/>
            </a:endParaRPr>
          </a:p>
          <a:p>
            <a:endParaRPr lang="sv-SE"/>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spTree>
    <p:extLst>
      <p:ext uri="{BB962C8B-B14F-4D97-AF65-F5344CB8AC3E}">
        <p14:creationId xmlns:p14="http://schemas.microsoft.com/office/powerpoint/2010/main" val="136365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A6F458F-81F7-2F45-85E6-374415E0447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12" name="Bildobjekt 11">
            <a:extLst>
              <a:ext uri="{FF2B5EF4-FFF2-40B4-BE49-F238E27FC236}">
                <a16:creationId xmlns:a16="http://schemas.microsoft.com/office/drawing/2014/main" id="{9DC7F3CF-0135-7E42-8378-D14AEFAD1297}"/>
              </a:ext>
            </a:extLst>
          </p:cNvPr>
          <p:cNvPicPr>
            <a:picLocks noChangeAspect="1"/>
          </p:cNvPicPr>
          <p:nvPr/>
        </p:nvPicPr>
        <p:blipFill rotWithShape="1">
          <a:blip r:embed="rId4">
            <a:extLst>
              <a:ext uri="{28A0092B-C50C-407E-A947-70E740481C1C}">
                <a14:useLocalDpi xmlns:a14="http://schemas.microsoft.com/office/drawing/2010/main" val="0"/>
              </a:ext>
            </a:extLst>
          </a:blip>
          <a:srcRect l="28935"/>
          <a:stretch/>
        </p:blipFill>
        <p:spPr>
          <a:xfrm rot="20982797">
            <a:off x="8894020" y="3375697"/>
            <a:ext cx="3418329" cy="3529198"/>
          </a:xfrm>
          <a:prstGeom prst="rect">
            <a:avLst/>
          </a:prstGeom>
        </p:spPr>
      </p:pic>
      <p:sp>
        <p:nvSpPr>
          <p:cNvPr id="15" name="Rubrik 2">
            <a:extLst>
              <a:ext uri="{FF2B5EF4-FFF2-40B4-BE49-F238E27FC236}">
                <a16:creationId xmlns:a16="http://schemas.microsoft.com/office/drawing/2014/main" id="{AADAA931-94DA-B845-8CD3-675FAACE1C77}"/>
              </a:ext>
            </a:extLst>
          </p:cNvPr>
          <p:cNvSpPr txBox="1">
            <a:spLocks/>
          </p:cNvSpPr>
          <p:nvPr/>
        </p:nvSpPr>
        <p:spPr>
          <a:xfrm>
            <a:off x="647744" y="992878"/>
            <a:ext cx="9417155"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sv-SE" sz="6600"/>
              <a:t>Den vuxne är viktig</a:t>
            </a:r>
          </a:p>
        </p:txBody>
      </p:sp>
      <p:sp>
        <p:nvSpPr>
          <p:cNvPr id="2" name="Platshållare för innehåll 2">
            <a:extLst>
              <a:ext uri="{FF2B5EF4-FFF2-40B4-BE49-F238E27FC236}">
                <a16:creationId xmlns:a16="http://schemas.microsoft.com/office/drawing/2014/main" id="{961904D4-D840-FCCF-DE00-3D3C2DE0BEF4}"/>
              </a:ext>
            </a:extLst>
          </p:cNvPr>
          <p:cNvSpPr txBox="1">
            <a:spLocks/>
          </p:cNvSpPr>
          <p:nvPr/>
        </p:nvSpPr>
        <p:spPr>
          <a:xfrm>
            <a:off x="647743" y="2025487"/>
            <a:ext cx="7080815" cy="4176710"/>
          </a:xfrm>
          <a:prstGeom prst="rect">
            <a:avLst/>
          </a:prstGeom>
        </p:spPr>
        <p:txBody>
          <a:bodyPr lIns="91440" tIns="45720" rIns="91440" bIns="45720" anchor="t">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a:p>
          <a:p>
            <a:pPr marL="229870" indent="-229870"/>
            <a:endParaRPr lang="sv-SE">
              <a:solidFill>
                <a:schemeClr val="bg1"/>
              </a:solidFill>
            </a:endParaRPr>
          </a:p>
          <a:p>
            <a:pPr marL="229870" indent="-229870"/>
            <a:r>
              <a:rPr lang="sv-SE">
                <a:solidFill>
                  <a:schemeClr val="bg1"/>
                </a:solidFill>
              </a:rPr>
              <a:t>Fortsätt att läsa eller berätta tillsammans</a:t>
            </a:r>
            <a:endParaRPr lang="sv-SE">
              <a:solidFill>
                <a:schemeClr val="bg1"/>
              </a:solidFill>
              <a:cs typeface="Arial"/>
            </a:endParaRPr>
          </a:p>
          <a:p>
            <a:pPr marL="229870" indent="-229870"/>
            <a:r>
              <a:rPr lang="sv-SE">
                <a:solidFill>
                  <a:schemeClr val="bg1"/>
                </a:solidFill>
              </a:rPr>
              <a:t>När och var ni vill</a:t>
            </a:r>
            <a:endParaRPr lang="sv-SE">
              <a:solidFill>
                <a:schemeClr val="bg1"/>
              </a:solidFill>
              <a:cs typeface="Arial"/>
            </a:endParaRPr>
          </a:p>
          <a:p>
            <a:pPr marL="229870" indent="-229870"/>
            <a:r>
              <a:rPr lang="sv-SE">
                <a:solidFill>
                  <a:schemeClr val="bg1"/>
                </a:solidFill>
              </a:rPr>
              <a:t>På alla språk</a:t>
            </a:r>
            <a:endParaRPr lang="sv-SE">
              <a:solidFill>
                <a:schemeClr val="bg1"/>
              </a:solidFill>
              <a:cs typeface="Arial"/>
            </a:endParaRPr>
          </a:p>
          <a:p>
            <a:pPr marL="229870" indent="-229870"/>
            <a:r>
              <a:rPr lang="sv-SE">
                <a:solidFill>
                  <a:schemeClr val="bg1"/>
                </a:solidFill>
              </a:rPr>
              <a:t>Som förebild</a:t>
            </a:r>
            <a:endParaRPr lang="sv-SE">
              <a:solidFill>
                <a:schemeClr val="bg1"/>
              </a:solidFill>
              <a:cs typeface="Arial"/>
            </a:endParaRPr>
          </a:p>
          <a:p>
            <a:pPr marL="229870" indent="-229870"/>
            <a:endParaRPr lang="sv-SE">
              <a:cs typeface="Arial"/>
            </a:endParaRPr>
          </a:p>
        </p:txBody>
      </p:sp>
    </p:spTree>
    <p:extLst>
      <p:ext uri="{BB962C8B-B14F-4D97-AF65-F5344CB8AC3E}">
        <p14:creationId xmlns:p14="http://schemas.microsoft.com/office/powerpoint/2010/main" val="219590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AE2C8A6-8B78-724F-B850-A5F7C8984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a:t>Att välja bok</a:t>
            </a: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0"/>
          </p:nvPr>
        </p:nvSpPr>
        <p:spPr>
          <a:xfrm>
            <a:off x="417075" y="1722351"/>
            <a:ext cx="7202925" cy="4209006"/>
          </a:xfrm>
        </p:spPr>
        <p:txBody>
          <a:bodyPr vert="horz" lIns="0" tIns="0" rIns="0" bIns="0" rtlCol="0" anchor="t">
            <a:normAutofit/>
          </a:bodyPr>
          <a:lstStyle/>
          <a:p>
            <a:pPr marL="229870" indent="-229870"/>
            <a:r>
              <a:rPr lang="sv-SE" sz="2400">
                <a:solidFill>
                  <a:srgbClr val="000000"/>
                </a:solidFill>
              </a:rPr>
              <a:t>Välj bok tillsammans!</a:t>
            </a:r>
            <a:endParaRPr lang="sv-SE" sz="2400">
              <a:solidFill>
                <a:srgbClr val="000000"/>
              </a:solidFill>
              <a:cs typeface="Arial" panose="020B0604020202020204"/>
            </a:endParaRPr>
          </a:p>
          <a:p>
            <a:pPr marL="229870" indent="-229870"/>
            <a:r>
              <a:rPr lang="sv-SE" sz="2400"/>
              <a:t>Lagom utmanande böcker</a:t>
            </a:r>
            <a:endParaRPr lang="sv-SE" sz="2400">
              <a:cs typeface="Arial" panose="020B0604020202020204"/>
            </a:endParaRPr>
          </a:p>
          <a:p>
            <a:pPr marL="229870" indent="-229870"/>
            <a:r>
              <a:rPr lang="sv-SE" sz="2400"/>
              <a:t>Viktiga ämnen </a:t>
            </a:r>
            <a:endParaRPr lang="sv-SE" sz="2400">
              <a:cs typeface="Arial"/>
            </a:endParaRPr>
          </a:p>
          <a:p>
            <a:pPr marL="229870" indent="-229870"/>
            <a:r>
              <a:rPr lang="sv-SE" sz="2400"/>
              <a:t>Böcker på barnets alla språk</a:t>
            </a:r>
            <a:endParaRPr lang="sv-SE" sz="2400">
              <a:cs typeface="Arial"/>
            </a:endParaRPr>
          </a:p>
          <a:p>
            <a:pPr marL="229870" indent="-229870"/>
            <a:r>
              <a:rPr lang="sv-SE" sz="2400"/>
              <a:t>Stöd av personal på skol –och folkbiblioteket</a:t>
            </a:r>
            <a:endParaRPr lang="sv-SE" sz="2400">
              <a:cs typeface="Arial"/>
            </a:endParaRPr>
          </a:p>
          <a:p>
            <a:pPr marL="229870" indent="-229870"/>
            <a:endParaRPr lang="sv-SE" sz="2400">
              <a:cs typeface="Arial"/>
            </a:endParaRP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12" name="Bildobjekt 11">
            <a:extLst>
              <a:ext uri="{FF2B5EF4-FFF2-40B4-BE49-F238E27FC236}">
                <a16:creationId xmlns:a16="http://schemas.microsoft.com/office/drawing/2014/main" id="{A0A14093-400F-8047-A206-CA41983A8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74523">
            <a:off x="7783904" y="4097938"/>
            <a:ext cx="4247362" cy="2978919"/>
          </a:xfrm>
          <a:prstGeom prst="rect">
            <a:avLst/>
          </a:prstGeom>
        </p:spPr>
      </p:pic>
    </p:spTree>
    <p:extLst>
      <p:ext uri="{BB962C8B-B14F-4D97-AF65-F5344CB8AC3E}">
        <p14:creationId xmlns:p14="http://schemas.microsoft.com/office/powerpoint/2010/main" val="3592103571"/>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56EDA4A46351E4892B380D4B6532465" ma:contentTypeVersion="18" ma:contentTypeDescription="Skapa ett nytt dokument." ma:contentTypeScope="" ma:versionID="ce9ca855428d0e0c21ffb575fa020822">
  <xsd:schema xmlns:xsd="http://www.w3.org/2001/XMLSchema" xmlns:xs="http://www.w3.org/2001/XMLSchema" xmlns:p="http://schemas.microsoft.com/office/2006/metadata/properties" xmlns:ns2="8bc1610d-66a5-447d-950c-449522c1f5a9" xmlns:ns3="68313d91-c9cd-4678-aab0-31dd667a6bba" targetNamespace="http://schemas.microsoft.com/office/2006/metadata/properties" ma:root="true" ma:fieldsID="99830a124dc2f3ba2940fade4634fa25" ns2:_="" ns3:_="">
    <xsd:import namespace="8bc1610d-66a5-447d-950c-449522c1f5a9"/>
    <xsd:import namespace="68313d91-c9cd-4678-aab0-31dd667a6b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Enhetsm_x00f6_te" minOccurs="0"/>
                <xsd:element ref="ns2:MediaServiceAutoKeyPoints" minOccurs="0"/>
                <xsd:element ref="ns2:MediaServiceKeyPoints" minOccurs="0"/>
                <xsd:element ref="ns3:TaxCatchAll" minOccurs="0"/>
                <xsd:element ref="ns2:MediaServiceDateTake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1610d-66a5-447d-950c-449522c1f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Enhetsm_x00f6_te" ma:index="16" nillable="true" ma:displayName="Enhetsmöte" ma:format="Dropdown" ma:list="e995e142-87b7-4f65-bbe5-0274c4709e7c" ma:internalName="Enhetsm_x00f6_te" ma:showField="Title">
      <xsd:simpleType>
        <xsd:restriction base="dms:Lookup"/>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13d91-c9cd-4678-aab0-31dd667a6bb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f400efcf-0890-4895-9372-7851d03a7a4d}" ma:internalName="TaxCatchAll" ma:showField="CatchAllData" ma:web="68313d91-c9cd-4678-aab0-31dd667a6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313d91-c9cd-4678-aab0-31dd667a6bba" xsi:nil="true"/>
    <lcf76f155ced4ddcb4097134ff3c332f xmlns="8bc1610d-66a5-447d-950c-449522c1f5a9">
      <Terms xmlns="http://schemas.microsoft.com/office/infopath/2007/PartnerControls"/>
    </lcf76f155ced4ddcb4097134ff3c332f>
    <Enhetsm_x00f6_te xmlns="8bc1610d-66a5-447d-950c-449522c1f5a9" xsi:nil="true"/>
    <SharedWithUsers xmlns="68313d91-c9cd-4678-aab0-31dd667a6bba">
      <UserInfo>
        <DisplayName>Maria Fridén</DisplayName>
        <AccountId>14</AccountId>
        <AccountType/>
      </UserInfo>
    </SharedWithUsers>
  </documentManagement>
</p:properties>
</file>

<file path=customXml/itemProps1.xml><?xml version="1.0" encoding="utf-8"?>
<ds:datastoreItem xmlns:ds="http://schemas.openxmlformats.org/officeDocument/2006/customXml" ds:itemID="{E0C72AEC-B071-4332-B4DF-A2285F0B23BC}">
  <ds:schemaRefs>
    <ds:schemaRef ds:uri="http://schemas.microsoft.com/sharepoint/v3/contenttype/forms"/>
  </ds:schemaRefs>
</ds:datastoreItem>
</file>

<file path=customXml/itemProps2.xml><?xml version="1.0" encoding="utf-8"?>
<ds:datastoreItem xmlns:ds="http://schemas.openxmlformats.org/officeDocument/2006/customXml" ds:itemID="{3DCF4DE6-6F4B-45C3-8E39-6332DC4A8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1610d-66a5-447d-950c-449522c1f5a9"/>
    <ds:schemaRef ds:uri="68313d91-c9cd-4678-aab0-31dd667a6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2258B6-22F2-4374-AB5C-66E403C864BD}">
  <ds:schemaRefs>
    <ds:schemaRef ds:uri="68313d91-c9cd-4678-aab0-31dd667a6bba"/>
    <ds:schemaRef ds:uri="http://purl.org/dc/terms/"/>
    <ds:schemaRef ds:uri="8bc1610d-66a5-447d-950c-449522c1f5a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3516</Words>
  <Application>Microsoft Office PowerPoint</Application>
  <PresentationFormat>Bredbild</PresentationFormat>
  <Paragraphs>351</Paragraphs>
  <Slides>18</Slides>
  <Notes>17</Notes>
  <HiddenSlides>7</HiddenSlides>
  <MMClips>0</MMClips>
  <ScaleCrop>false</ScaleCrop>
  <HeadingPairs>
    <vt:vector size="6" baseType="variant">
      <vt:variant>
        <vt:lpstr>Använt teckensnitt</vt:lpstr>
      </vt:variant>
      <vt:variant>
        <vt:i4>9</vt:i4>
      </vt:variant>
      <vt:variant>
        <vt:lpstr>Tema</vt:lpstr>
      </vt:variant>
      <vt:variant>
        <vt:i4>9</vt:i4>
      </vt:variant>
      <vt:variant>
        <vt:lpstr>Bildrubriker</vt:lpstr>
      </vt:variant>
      <vt:variant>
        <vt:i4>18</vt:i4>
      </vt:variant>
    </vt:vector>
  </HeadingPairs>
  <TitlesOfParts>
    <vt:vector size="36" baseType="lpstr">
      <vt:lpstr>adobe-caslon-pro</vt:lpstr>
      <vt:lpstr>Arial</vt:lpstr>
      <vt:lpstr>Arial Black</vt:lpstr>
      <vt:lpstr>Calibri</vt:lpstr>
      <vt:lpstr>Georgia</vt:lpstr>
      <vt:lpstr>Open-sans</vt:lpstr>
      <vt:lpstr>Times New Roman</vt:lpstr>
      <vt:lpstr>Verdana</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PowerPoint-presentation</vt:lpstr>
      <vt:lpstr>Planeringstips till dig som lärare</vt:lpstr>
      <vt:lpstr>Språk och läsning i klassen</vt:lpstr>
      <vt:lpstr>Högläsning i siffor</vt:lpstr>
      <vt:lpstr>Filmvisning</vt:lpstr>
      <vt:lpstr>Prata med grannen bredvid </vt:lpstr>
      <vt:lpstr>Högläsning och berättelser är fantastiskt</vt:lpstr>
      <vt:lpstr>PowerPoint-presentation</vt:lpstr>
      <vt:lpstr>Att välja bok</vt:lpstr>
      <vt:lpstr>Att läsa på olika sätt</vt:lpstr>
      <vt:lpstr>Bibliotek i din närhet</vt:lpstr>
      <vt:lpstr>PowerPoint-presentation</vt:lpstr>
      <vt:lpstr>Att upptäcka boken tillsammans</vt:lpstr>
      <vt:lpstr>Flerspråkighet</vt:lpstr>
      <vt:lpstr>Läsa och lyssna på olika språk</vt:lpstr>
      <vt:lpstr>Prata med grannen bredvid – läsande barn</vt:lpstr>
      <vt:lpstr>Boktips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Felicia Yeh Nortoft</cp:lastModifiedBy>
  <cp:revision>2</cp:revision>
  <dcterms:created xsi:type="dcterms:W3CDTF">2020-02-27T10:02:57Z</dcterms:created>
  <dcterms:modified xsi:type="dcterms:W3CDTF">2023-08-18T07:10:59Z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0x010100356EDA4A46351E4892B380D4B6532465</vt:lpwstr>
  </property>
  <property fmtid="{D5CDD505-2E9C-101B-9397-08002B2CF9AE}" pid="3" name="MediaServiceImageTags">
    <vt:lpwstr/>
  </property>
</Properties>
</file>