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07" r:id="rId4"/>
  </p:sldMasterIdLst>
  <p:notesMasterIdLst>
    <p:notesMasterId r:id="rId46"/>
  </p:notesMasterIdLst>
  <p:handoutMasterIdLst>
    <p:handoutMasterId r:id="rId47"/>
  </p:handoutMasterIdLst>
  <p:sldIdLst>
    <p:sldId id="258" r:id="rId5"/>
    <p:sldId id="257" r:id="rId6"/>
    <p:sldId id="304" r:id="rId7"/>
    <p:sldId id="278" r:id="rId8"/>
    <p:sldId id="271" r:id="rId9"/>
    <p:sldId id="261" r:id="rId10"/>
    <p:sldId id="287" r:id="rId11"/>
    <p:sldId id="311" r:id="rId12"/>
    <p:sldId id="295" r:id="rId13"/>
    <p:sldId id="262" r:id="rId14"/>
    <p:sldId id="264" r:id="rId15"/>
    <p:sldId id="292" r:id="rId16"/>
    <p:sldId id="291" r:id="rId17"/>
    <p:sldId id="305" r:id="rId18"/>
    <p:sldId id="285" r:id="rId19"/>
    <p:sldId id="293" r:id="rId20"/>
    <p:sldId id="306" r:id="rId21"/>
    <p:sldId id="307" r:id="rId22"/>
    <p:sldId id="300" r:id="rId23"/>
    <p:sldId id="288" r:id="rId24"/>
    <p:sldId id="296" r:id="rId25"/>
    <p:sldId id="286" r:id="rId26"/>
    <p:sldId id="266" r:id="rId27"/>
    <p:sldId id="303" r:id="rId28"/>
    <p:sldId id="297" r:id="rId29"/>
    <p:sldId id="269" r:id="rId30"/>
    <p:sldId id="310" r:id="rId31"/>
    <p:sldId id="265" r:id="rId32"/>
    <p:sldId id="267" r:id="rId33"/>
    <p:sldId id="274" r:id="rId34"/>
    <p:sldId id="268" r:id="rId35"/>
    <p:sldId id="270" r:id="rId36"/>
    <p:sldId id="273" r:id="rId37"/>
    <p:sldId id="284" r:id="rId38"/>
    <p:sldId id="275" r:id="rId39"/>
    <p:sldId id="280" r:id="rId40"/>
    <p:sldId id="309" r:id="rId41"/>
    <p:sldId id="289" r:id="rId42"/>
    <p:sldId id="277" r:id="rId43"/>
    <p:sldId id="290" r:id="rId44"/>
    <p:sldId id="299" r:id="rId45"/>
  </p:sldIdLst>
  <p:sldSz cx="9144000" cy="5143500" type="screen16x9"/>
  <p:notesSz cx="6784975" cy="9906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222"/>
    <a:srgbClr val="46B400"/>
    <a:srgbClr val="50AA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B8CB9D-9892-4CDF-9E91-6AAB64CE18F5}" v="5" dt="2023-09-05T10:01:38.808"/>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just forma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just format 3 - Dekorfärg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006"/>
  </p:normalViewPr>
  <p:slideViewPr>
    <p:cSldViewPr snapToGrid="0">
      <p:cViewPr varScale="1">
        <p:scale>
          <a:sx n="146" d="100"/>
          <a:sy n="146" d="100"/>
        </p:scale>
        <p:origin x="630" y="11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s Söderholm" userId="88e2ad07-b098-4f08-9413-0d970ab618da" providerId="ADAL" clId="{80B8CB9D-9892-4CDF-9E91-6AAB64CE18F5}"/>
    <pc:docChg chg="custSel addSld delSld modSld sldOrd">
      <pc:chgData name="Jonas Söderholm" userId="88e2ad07-b098-4f08-9413-0d970ab618da" providerId="ADAL" clId="{80B8CB9D-9892-4CDF-9E91-6AAB64CE18F5}" dt="2023-09-11T05:56:58.128" v="234" actId="47"/>
      <pc:docMkLst>
        <pc:docMk/>
      </pc:docMkLst>
      <pc:sldChg chg="modSp mod">
        <pc:chgData name="Jonas Söderholm" userId="88e2ad07-b098-4f08-9413-0d970ab618da" providerId="ADAL" clId="{80B8CB9D-9892-4CDF-9E91-6AAB64CE18F5}" dt="2023-08-30T09:56:49.159" v="55" actId="20577"/>
        <pc:sldMkLst>
          <pc:docMk/>
          <pc:sldMk cId="3597520250" sldId="269"/>
        </pc:sldMkLst>
        <pc:spChg chg="mod">
          <ac:chgData name="Jonas Söderholm" userId="88e2ad07-b098-4f08-9413-0d970ab618da" providerId="ADAL" clId="{80B8CB9D-9892-4CDF-9E91-6AAB64CE18F5}" dt="2023-08-30T09:56:49.159" v="55" actId="20577"/>
          <ac:spMkLst>
            <pc:docMk/>
            <pc:sldMk cId="3597520250" sldId="269"/>
            <ac:spMk id="3" creationId="{341A1F19-32DC-4BCD-A404-FF104544A60A}"/>
          </ac:spMkLst>
        </pc:spChg>
      </pc:sldChg>
      <pc:sldChg chg="modSp ord modAnim">
        <pc:chgData name="Jonas Söderholm" userId="88e2ad07-b098-4f08-9413-0d970ab618da" providerId="ADAL" clId="{80B8CB9D-9892-4CDF-9E91-6AAB64CE18F5}" dt="2023-08-30T09:55:12.294" v="18" actId="20577"/>
        <pc:sldMkLst>
          <pc:docMk/>
          <pc:sldMk cId="2060848661" sldId="271"/>
        </pc:sldMkLst>
        <pc:spChg chg="mod">
          <ac:chgData name="Jonas Söderholm" userId="88e2ad07-b098-4f08-9413-0d970ab618da" providerId="ADAL" clId="{80B8CB9D-9892-4CDF-9E91-6AAB64CE18F5}" dt="2023-08-30T09:55:12.294" v="18" actId="20577"/>
          <ac:spMkLst>
            <pc:docMk/>
            <pc:sldMk cId="2060848661" sldId="271"/>
            <ac:spMk id="3" creationId="{ED54D9A9-8190-E85C-0A01-ABA279DF2EB3}"/>
          </ac:spMkLst>
        </pc:spChg>
      </pc:sldChg>
      <pc:sldChg chg="ord">
        <pc:chgData name="Jonas Söderholm" userId="88e2ad07-b098-4f08-9413-0d970ab618da" providerId="ADAL" clId="{80B8CB9D-9892-4CDF-9E91-6AAB64CE18F5}" dt="2023-08-24T08:09:37.773" v="3"/>
        <pc:sldMkLst>
          <pc:docMk/>
          <pc:sldMk cId="3182225572" sldId="278"/>
        </pc:sldMkLst>
      </pc:sldChg>
      <pc:sldChg chg="del">
        <pc:chgData name="Jonas Söderholm" userId="88e2ad07-b098-4f08-9413-0d970ab618da" providerId="ADAL" clId="{80B8CB9D-9892-4CDF-9E91-6AAB64CE18F5}" dt="2023-09-11T05:56:58.128" v="234" actId="47"/>
        <pc:sldMkLst>
          <pc:docMk/>
          <pc:sldMk cId="2034172442" sldId="279"/>
        </pc:sldMkLst>
      </pc:sldChg>
      <pc:sldChg chg="del">
        <pc:chgData name="Jonas Söderholm" userId="88e2ad07-b098-4f08-9413-0d970ab618da" providerId="ADAL" clId="{80B8CB9D-9892-4CDF-9E91-6AAB64CE18F5}" dt="2023-09-11T05:56:56.112" v="233" actId="47"/>
        <pc:sldMkLst>
          <pc:docMk/>
          <pc:sldMk cId="978831711" sldId="282"/>
        </pc:sldMkLst>
      </pc:sldChg>
      <pc:sldChg chg="modSp">
        <pc:chgData name="Jonas Söderholm" userId="88e2ad07-b098-4f08-9413-0d970ab618da" providerId="ADAL" clId="{80B8CB9D-9892-4CDF-9E91-6AAB64CE18F5}" dt="2023-09-05T10:01:38.808" v="232" actId="13926"/>
        <pc:sldMkLst>
          <pc:docMk/>
          <pc:sldMk cId="1950638457" sldId="287"/>
        </pc:sldMkLst>
        <pc:spChg chg="mod">
          <ac:chgData name="Jonas Söderholm" userId="88e2ad07-b098-4f08-9413-0d970ab618da" providerId="ADAL" clId="{80B8CB9D-9892-4CDF-9E91-6AAB64CE18F5}" dt="2023-09-05T10:01:38.808" v="232" actId="13926"/>
          <ac:spMkLst>
            <pc:docMk/>
            <pc:sldMk cId="1950638457" sldId="287"/>
            <ac:spMk id="3" creationId="{462544C8-7EFB-CD24-A114-48575FA37200}"/>
          </ac:spMkLst>
        </pc:spChg>
      </pc:sldChg>
      <pc:sldChg chg="ord">
        <pc:chgData name="Jonas Söderholm" userId="88e2ad07-b098-4f08-9413-0d970ab618da" providerId="ADAL" clId="{80B8CB9D-9892-4CDF-9E91-6AAB64CE18F5}" dt="2023-09-05T10:01:27.758" v="231"/>
        <pc:sldMkLst>
          <pc:docMk/>
          <pc:sldMk cId="1447430673" sldId="295"/>
        </pc:sldMkLst>
      </pc:sldChg>
      <pc:sldChg chg="del ord">
        <pc:chgData name="Jonas Söderholm" userId="88e2ad07-b098-4f08-9413-0d970ab618da" providerId="ADAL" clId="{80B8CB9D-9892-4CDF-9E91-6AAB64CE18F5}" dt="2023-09-05T09:54:35.087" v="178" actId="47"/>
        <pc:sldMkLst>
          <pc:docMk/>
          <pc:sldMk cId="1736604807" sldId="302"/>
        </pc:sldMkLst>
      </pc:sldChg>
      <pc:sldChg chg="modSp mod">
        <pc:chgData name="Jonas Söderholm" userId="88e2ad07-b098-4f08-9413-0d970ab618da" providerId="ADAL" clId="{80B8CB9D-9892-4CDF-9E91-6AAB64CE18F5}" dt="2023-09-05T09:52:33.998" v="111" actId="20577"/>
        <pc:sldMkLst>
          <pc:docMk/>
          <pc:sldMk cId="2897475251" sldId="304"/>
        </pc:sldMkLst>
        <pc:spChg chg="mod">
          <ac:chgData name="Jonas Söderholm" userId="88e2ad07-b098-4f08-9413-0d970ab618da" providerId="ADAL" clId="{80B8CB9D-9892-4CDF-9E91-6AAB64CE18F5}" dt="2023-09-05T09:52:33.998" v="111" actId="20577"/>
          <ac:spMkLst>
            <pc:docMk/>
            <pc:sldMk cId="2897475251" sldId="304"/>
            <ac:spMk id="3" creationId="{4ECEE697-25A0-5731-6795-688603173084}"/>
          </ac:spMkLst>
        </pc:spChg>
      </pc:sldChg>
      <pc:sldChg chg="del">
        <pc:chgData name="Jonas Söderholm" userId="88e2ad07-b098-4f08-9413-0d970ab618da" providerId="ADAL" clId="{80B8CB9D-9892-4CDF-9E91-6AAB64CE18F5}" dt="2023-08-24T08:11:09.030" v="14" actId="47"/>
        <pc:sldMkLst>
          <pc:docMk/>
          <pc:sldMk cId="1774729531" sldId="308"/>
        </pc:sldMkLst>
      </pc:sldChg>
      <pc:sldChg chg="modSp new del mod">
        <pc:chgData name="Jonas Söderholm" userId="88e2ad07-b098-4f08-9413-0d970ab618da" providerId="ADAL" clId="{80B8CB9D-9892-4CDF-9E91-6AAB64CE18F5}" dt="2023-09-05T09:54:19.566" v="177" actId="47"/>
        <pc:sldMkLst>
          <pc:docMk/>
          <pc:sldMk cId="166663715" sldId="310"/>
        </pc:sldMkLst>
        <pc:spChg chg="mod">
          <ac:chgData name="Jonas Söderholm" userId="88e2ad07-b098-4f08-9413-0d970ab618da" providerId="ADAL" clId="{80B8CB9D-9892-4CDF-9E91-6AAB64CE18F5}" dt="2023-09-05T09:54:17.845" v="176" actId="21"/>
          <ac:spMkLst>
            <pc:docMk/>
            <pc:sldMk cId="166663715" sldId="310"/>
            <ac:spMk id="2" creationId="{D8960DE4-A6C2-88D7-8BC5-891A472AE996}"/>
          </ac:spMkLst>
        </pc:spChg>
      </pc:sldChg>
      <pc:sldChg chg="delSp modSp new mod">
        <pc:chgData name="Jonas Söderholm" userId="88e2ad07-b098-4f08-9413-0d970ab618da" providerId="ADAL" clId="{80B8CB9D-9892-4CDF-9E91-6AAB64CE18F5}" dt="2023-09-05T09:56:41.554" v="207" actId="1076"/>
        <pc:sldMkLst>
          <pc:docMk/>
          <pc:sldMk cId="1999232673" sldId="310"/>
        </pc:sldMkLst>
        <pc:spChg chg="del">
          <ac:chgData name="Jonas Söderholm" userId="88e2ad07-b098-4f08-9413-0d970ab618da" providerId="ADAL" clId="{80B8CB9D-9892-4CDF-9E91-6AAB64CE18F5}" dt="2023-09-05T09:55:19.188" v="182" actId="478"/>
          <ac:spMkLst>
            <pc:docMk/>
            <pc:sldMk cId="1999232673" sldId="310"/>
            <ac:spMk id="2" creationId="{9277C8BB-D16F-4DFE-E6A0-83A419C1F189}"/>
          </ac:spMkLst>
        </pc:spChg>
        <pc:spChg chg="mod">
          <ac:chgData name="Jonas Söderholm" userId="88e2ad07-b098-4f08-9413-0d970ab618da" providerId="ADAL" clId="{80B8CB9D-9892-4CDF-9E91-6AAB64CE18F5}" dt="2023-09-05T09:56:41.554" v="207" actId="1076"/>
          <ac:spMkLst>
            <pc:docMk/>
            <pc:sldMk cId="1999232673" sldId="310"/>
            <ac:spMk id="3" creationId="{A8AFE96D-9ADA-283D-5E73-7A77DC9F6CC1}"/>
          </ac:spMkLst>
        </pc:spChg>
      </pc:sldChg>
      <pc:sldChg chg="modSp new mod">
        <pc:chgData name="Jonas Söderholm" userId="88e2ad07-b098-4f08-9413-0d970ab618da" providerId="ADAL" clId="{80B8CB9D-9892-4CDF-9E91-6AAB64CE18F5}" dt="2023-09-05T10:01:02.553" v="229" actId="12"/>
        <pc:sldMkLst>
          <pc:docMk/>
          <pc:sldMk cId="1467801104" sldId="311"/>
        </pc:sldMkLst>
        <pc:spChg chg="mod">
          <ac:chgData name="Jonas Söderholm" userId="88e2ad07-b098-4f08-9413-0d970ab618da" providerId="ADAL" clId="{80B8CB9D-9892-4CDF-9E91-6AAB64CE18F5}" dt="2023-09-05T09:59:00.488" v="221" actId="2711"/>
          <ac:spMkLst>
            <pc:docMk/>
            <pc:sldMk cId="1467801104" sldId="311"/>
            <ac:spMk id="2" creationId="{3159C9EC-0776-9558-AA66-DCF329806B4D}"/>
          </ac:spMkLst>
        </pc:spChg>
        <pc:spChg chg="mod">
          <ac:chgData name="Jonas Söderholm" userId="88e2ad07-b098-4f08-9413-0d970ab618da" providerId="ADAL" clId="{80B8CB9D-9892-4CDF-9E91-6AAB64CE18F5}" dt="2023-09-05T10:01:02.553" v="229" actId="12"/>
          <ac:spMkLst>
            <pc:docMk/>
            <pc:sldMk cId="1467801104" sldId="311"/>
            <ac:spMk id="3" creationId="{145F6411-2D57-E82D-27B3-3779964F23C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0156" cy="495300"/>
          </a:xfrm>
          <a:prstGeom prst="rect">
            <a:avLst/>
          </a:prstGeom>
        </p:spPr>
        <p:txBody>
          <a:bodyPr vert="horz" lIns="91230" tIns="45615" rIns="91230" bIns="45615" rtlCol="0"/>
          <a:lstStyle>
            <a:lvl1pPr algn="l" fontAlgn="auto">
              <a:spcBef>
                <a:spcPts val="0"/>
              </a:spcBef>
              <a:spcAft>
                <a:spcPts val="0"/>
              </a:spcAft>
              <a:defRPr sz="1200">
                <a:latin typeface="+mn-lt"/>
                <a:ea typeface="+mn-ea"/>
                <a:cs typeface="+mn-cs"/>
              </a:defRPr>
            </a:lvl1pPr>
          </a:lstStyle>
          <a:p>
            <a:pPr>
              <a:defRPr/>
            </a:pPr>
            <a:endParaRPr lang="sv-SE"/>
          </a:p>
        </p:txBody>
      </p:sp>
      <p:sp>
        <p:nvSpPr>
          <p:cNvPr id="3" name="Platshållare för datum 2"/>
          <p:cNvSpPr>
            <a:spLocks noGrp="1"/>
          </p:cNvSpPr>
          <p:nvPr>
            <p:ph type="dt" sz="quarter" idx="1"/>
          </p:nvPr>
        </p:nvSpPr>
        <p:spPr>
          <a:xfrm>
            <a:off x="3843249" y="1"/>
            <a:ext cx="2940156" cy="495300"/>
          </a:xfrm>
          <a:prstGeom prst="rect">
            <a:avLst/>
          </a:prstGeom>
        </p:spPr>
        <p:txBody>
          <a:bodyPr vert="horz" wrap="square" lIns="91230" tIns="45615" rIns="91230" bIns="45615" numCol="1" anchor="t" anchorCtr="0" compatLnSpc="1">
            <a:prstTxWarp prst="textNoShape">
              <a:avLst/>
            </a:prstTxWarp>
          </a:bodyPr>
          <a:lstStyle>
            <a:lvl1pPr algn="r">
              <a:defRPr sz="1200">
                <a:latin typeface="Calibri" charset="0"/>
              </a:defRPr>
            </a:lvl1pPr>
          </a:lstStyle>
          <a:p>
            <a:fld id="{BE2E8362-7B74-CD41-BED9-51C895E0F26E}" type="datetime1">
              <a:rPr lang="sv-SE"/>
              <a:pPr/>
              <a:t>2023-09-11</a:t>
            </a:fld>
            <a:endParaRPr lang="sv-SE"/>
          </a:p>
        </p:txBody>
      </p:sp>
      <p:sp>
        <p:nvSpPr>
          <p:cNvPr id="4" name="Platshållare för sidfot 3"/>
          <p:cNvSpPr>
            <a:spLocks noGrp="1"/>
          </p:cNvSpPr>
          <p:nvPr>
            <p:ph type="ftr" sz="quarter" idx="2"/>
          </p:nvPr>
        </p:nvSpPr>
        <p:spPr>
          <a:xfrm>
            <a:off x="0" y="9408981"/>
            <a:ext cx="2940156" cy="495300"/>
          </a:xfrm>
          <a:prstGeom prst="rect">
            <a:avLst/>
          </a:prstGeom>
        </p:spPr>
        <p:txBody>
          <a:bodyPr vert="horz" lIns="91230" tIns="45615" rIns="91230" bIns="45615" rtlCol="0" anchor="b"/>
          <a:lstStyle>
            <a:lvl1pPr algn="l" fontAlgn="auto">
              <a:spcBef>
                <a:spcPts val="0"/>
              </a:spcBef>
              <a:spcAft>
                <a:spcPts val="0"/>
              </a:spcAft>
              <a:defRPr sz="1200">
                <a:latin typeface="+mn-lt"/>
                <a:ea typeface="+mn-ea"/>
                <a:cs typeface="+mn-cs"/>
              </a:defRPr>
            </a:lvl1pPr>
          </a:lstStyle>
          <a:p>
            <a:pPr>
              <a:defRPr/>
            </a:pPr>
            <a:endParaRPr lang="sv-SE"/>
          </a:p>
        </p:txBody>
      </p:sp>
      <p:sp>
        <p:nvSpPr>
          <p:cNvPr id="5" name="Platshållare för bildnummer 4"/>
          <p:cNvSpPr>
            <a:spLocks noGrp="1"/>
          </p:cNvSpPr>
          <p:nvPr>
            <p:ph type="sldNum" sz="quarter" idx="3"/>
          </p:nvPr>
        </p:nvSpPr>
        <p:spPr>
          <a:xfrm>
            <a:off x="3843249" y="9408981"/>
            <a:ext cx="2940156" cy="495300"/>
          </a:xfrm>
          <a:prstGeom prst="rect">
            <a:avLst/>
          </a:prstGeom>
        </p:spPr>
        <p:txBody>
          <a:bodyPr vert="horz" wrap="square" lIns="91230" tIns="45615" rIns="91230" bIns="45615" numCol="1" anchor="b" anchorCtr="0" compatLnSpc="1">
            <a:prstTxWarp prst="textNoShape">
              <a:avLst/>
            </a:prstTxWarp>
          </a:bodyPr>
          <a:lstStyle>
            <a:lvl1pPr algn="r">
              <a:defRPr sz="1200">
                <a:latin typeface="Calibri" charset="0"/>
              </a:defRPr>
            </a:lvl1pPr>
          </a:lstStyle>
          <a:p>
            <a:fld id="{6D9D900B-F64A-7D40-A107-5788E4736ED6}" type="slidenum">
              <a:rPr lang="sv-SE"/>
              <a:pPr/>
              <a:t>‹#›</a:t>
            </a:fld>
            <a:endParaRPr lang="sv-SE"/>
          </a:p>
        </p:txBody>
      </p:sp>
    </p:spTree>
    <p:extLst>
      <p:ext uri="{BB962C8B-B14F-4D97-AF65-F5344CB8AC3E}">
        <p14:creationId xmlns:p14="http://schemas.microsoft.com/office/powerpoint/2010/main" val="2320563314"/>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5-11T10:56:57.151"/>
    </inkml:context>
    <inkml:brush xml:id="br0">
      <inkml:brushProperty name="width" value="0.3" units="cm"/>
      <inkml:brushProperty name="height" value="0.6" units="cm"/>
      <inkml:brushProperty name="color" value="#FF2500"/>
      <inkml:brushProperty name="tip" value="rectangle"/>
      <inkml:brushProperty name="rasterOp" value="maskPen"/>
      <inkml:brushProperty name="ignorePressure" value="1"/>
    </inkml:brush>
  </inkml:definitions>
  <inkml:trace contextRef="#ctx0" brushRef="#br0">384 1571,'4'-1,"1"0,-1 0,1 0,-1 0,0-1,1 0,-1 0,0 0,0 0,4-4,13-6,73-28,137-40,35-12,-172 53,-2-3,121-76,18-58,-157 117,-68 54,1 1,0 0,0 1,0-1,0 1,1 1,-1 0,1 0,0 0,-1 1,1 0,13 0,-10 0,0 0,0-1,0 0,0 0,15-7,358-162,-39 29,-136 60,-3 13,-83 30,-68 21,-4 1,-1-1,71-37,-120 55,-1 0,1 0,0-1,0 1,-1 0,1-1,0 1,-1 0,1-1,-1 1,1-1,0 1,-1-1,1 1,-1-1,1 1,-1-1,0 0,1 1,-1-1,0 0,1 1,-1-1,0 0,0 0,1-1,-18-5,-41 4,52 3,-112 2,-155 23,138-14,94-10,0 2,0 2,-78 21,16-2,18-6,-225 60,156-23,62-20,20-6,2 3,-101 62,164-90,-452 301,221-108,113-83,48-53,2 4,-84 94,118-114,-2-1,-1-3,-3-1,-89 58,82-60,34-23,-1-1,-25 14,92-85,-35 46,2 1,0 0,0 2,0-1,1 1,16-6,95-31,-51 20,77-25,-37 7,106-35,-187 69,65-6,-13 4,-52 6,-1 3,1 0,-1 2,40 6,133 26,-139-16,0 3,-1 3,-1 3,77 41,-30-7,175 123,-218-142,-56-34,0 0,-1 0,0 1,0 0,0 1,-1 1,0-1,-1 1,11 15,-19-23,0 1,0-1,0 1,0-1,0 1,0-1,0 0,0 0,1 0,-1 1,1-1,-1 0,0-1,1 1,0 0,-1 0,1-1,1 2,-2-3,0 1,0 0,0 0,0-1,-1 1,1-1,0 1,0-1,-1 1,1-1,0 1,-1-1,1 0,0 1,-1-1,1 0,-1 1,1-1,-1 0,0 0,1 1,-1-1,0 0,1 0,-1-1,4-12,-2 0,1-1,0-21,-1 11,7-18,27-76,-21 73,12-56,-22 74,2 0,2 0,0 1,2 0,1 1,0 0,3 1,17-25,63-108,-72 117,-9 16,-6 9,1 1,0 1,16-20,-1 3,-1-1,25-45,-29 44,84-118,4-8,-98 146,1 1,0 0,1 0,22-18,7-8,170-149,-156 141,2-3,-30 25,1 2,43-30,-59 46,0 0,0 0,1 2,0-1,0 1,0 1,0 0,1 1,-1 0,23 0,-22 1,0-1,0 0,0-1,0 0,13-6,32-7,-37 9,-30 1,-35 0,-562 7,577 0,-48 9,26-2,31-5,-1 0,2 2,-1 0,0 1,1 1,0 1,-24 14,16-5,2 1,0 0,1 2,-24 26,26-22,0 0,2 2,1 0,1 1,1 1,1 1,2 0,0 1,-8 34,18-53,-20 57,-23 118,43-170,0-1,-1 1,-1-1,0 0,-1-1,-11 18,-62 83,8-13,49-64,4-3,-2-2,-1 0,-2-1,-30 31,38-50,-1-1,0-1,0 0,-35 15,-10 6,56-29,0 1,0-1,-1-1,1 1,-1-1,1-1,-1 1,0-1,1 0,-1 0,0-1,0 0,0 0,0-1,-10-1,-2-4,1 0,0 0,0-2,-21-12,-1-2,1-2,-61-50,95 70,0 1,-1-1,0 1,1 0,-1 0,0 1,-1 0,1 0,-7-1,-11-2</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1T10:57:54.327"/>
    </inkml:context>
    <inkml:brush xml:id="br0">
      <inkml:brushProperty name="width" value="0.05" units="cm"/>
      <inkml:brushProperty name="height" value="0.05" units="cm"/>
    </inkml:brush>
  </inkml:definitions>
  <inkml:trace contextRef="#ctx0" brushRef="#br0">0 1 24575,'3'0'0,"5"3"0,9 7 0,7 3 0,1-2 0,3 1 0,3-2 0,3 1 0,-2-1 0,1-3 0,-6-3-8191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1T10:57:55.142"/>
    </inkml:context>
    <inkml:brush xml:id="br0">
      <inkml:brushProperty name="width" value="0.05" units="cm"/>
      <inkml:brushProperty name="height" value="0.05" units="cm"/>
    </inkml:brush>
  </inkml:definitions>
  <inkml:trace contextRef="#ctx0" brushRef="#br0">1 0 24575,'3'4'0,"5"0"0,3 0 0,4-1 0,2-1 0,1 0 0,-2-2-8191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1T10:57:56.559"/>
    </inkml:context>
    <inkml:brush xml:id="br0">
      <inkml:brushProperty name="width" value="0.05" units="cm"/>
      <inkml:brushProperty name="height" value="0.05" units="cm"/>
    </inkml:brush>
  </inkml:definitions>
  <inkml:trace contextRef="#ctx0" brushRef="#br0">182 1 24575,'-7'6'0,"-7"12"0,-6 6 0,-2 6 0,0 3 0,0-4 0,3-3 0,6-3 0,2-6 0,2-2 0,0 0 0,1-1 0,2-1-8191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1T10:57:57.373"/>
    </inkml:context>
    <inkml:brush xml:id="br0">
      <inkml:brushProperty name="width" value="0.05" units="cm"/>
      <inkml:brushProperty name="height" value="0.05" units="cm"/>
    </inkml:brush>
  </inkml:definitions>
  <inkml:trace contextRef="#ctx0" brushRef="#br0">29 1 24575,'0'3'0,"0"4"0,0 8 0,0 7 0,0 6 0,-3 2 0,-1-1 0,-4-3 0,1-2 0,1-5-8191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5-11T10:57:08.776"/>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579 1531,'30'-55,"2"1,46-58,88-88,34-49,-178 213,-1 0,-2-2,26-74,-7 17,-16 43,-11 22,1 1,2 0,1 1,1 1,1 0,22-25,55-43,-94 95,0 0,1 0,-1 0,0 0,0 0,0 0,1 0,-1 0,0-1,0 1,0 0,0 0,1 0,-1 0,0 0,0 0,0-1,0 1,0 0,1 0,-1 0,0 0,0-1,0 1,0 0,0 0,0 0,0-1,0 1,0 0,0 0,0 0,0-1,0 1,0 0,0 0,0 0,0-1,0 1,0 0,0 0,0 0,0-1,0 1,0 0,-1 0,1 0,0 0,0-1,0 1,0 0,0 0,-1 0,1 0,0 0,0-1,0 1,0 0,-1 0,1 0,-18 4,-27 15,-40 22,2 4,3 3,-124 97,187-129,1 0,1 0,-20 30,-24 25,5-9,-64 93,4-4,14-10,83-116,2-5,-1 0,-20 19,19-22,2 0,-27 39,-18 41,-68 153,49-38,79-211,0-1,0 0,-1 1,1-1,0 0,0 1,0-1,-1 0,1 1,0-1,0 0,0 1,0-1,0 0,0 1,0-1,0 0,0 1,0-1,0 1,0-1,0 0,0 1,0-1,0 0,0 1,0-1,1 0,-1 1,0-1,0 0,0 1,0-1,1 0,-1 0,0 1,1-1,-1 0,0 0,0 1,1-1,-1 0,1 0,21-4,39-28,-48 25,98-61,-75 44,1 1,69-30,-42 27,1 2,1 4,117-21,-137 38,85 5,-88 0,41 5,111 22,-177-23,0 0,0 2,-1 0,0 1,-1 0,0 1,23 20,-2-4,5 4,80 49,-107-71,1-1,0 0,0 0,0-2,1 0,23 3,-10-3,-14-2,0-1,1 0,-1-1,1 0,23-4,-37 2,0 0,0 0,-1 0,1-1,-1 1,1-1,-1 0,0 0,1 0,-1 0,0 0,0-1,-1 1,1 0,0-1,-1 1,1-1,-1 0,0 0,0 1,1-6,15-71,-14 58,77-476,-79 487,1 0,-2 0,1 0,-2 0,1 0,-1-1,-1 2,1-1,-2 0,0 0,0 1,-6-13,-4-4,-2 1,-33-44,32 49,1-1,1-1,0 0,-13-34,8 0,4-1,1-1,-9-103,21 145,-2 0,-9-27,-3-15,9 26,-2 0,-2 0,-1 1,-1 1,-1 0,-2 1,-1 1,-30-39,39 59,0 1,-1-1,0 1,0 1,-1 0,0 0,0 1,0 0,-1 1,1 0,-1 1,0 0,-16-2,25 5,0 0,0 0,1 0,-1 1,0-1,1 0,-1 1,1 0,-1-1,1 1,-1 0,1 0,-1-1,1 1,0 0,-1 0,1 1,0-1,0 0,0 0,0 1,0-1,0 0,0 1,0-1,0 1,1 0,-1-1,1 1,-1 2,-11 59,11-56,-9 581,13-415,-3-99,3 74,-1-139,1 1,0-1,0 1,1-1,1 0,-1-1,1 1,1-1,-1 0,2 0,8 9,23 34,-32-41,39 74,-42-77,0-1,-1 1,1 0,-2 0,1 0,0 0,-1 0,-1 0,1 0,-1 11,-11-40,2-20,1 1,2-1,-1-46,7-134,2 117,-3 104,1 1,0-1,0 0,0 0,0 0,-1 0,1 1,0-1,0 0,1 0,-1 0,0 0,0 0,0 1,0-1,1 0,-1 0,0 0,1 1,-1-1,1 0,-1 0,1 1,-1-1,1 0,0 1,-1-1,2 0,-1 2,0-1,1 1,-1 0,0 0,0 0,0 0,0 0,0 0,0 0,0 0,0 0,0 1,0-1,0 2,35 69,-32-62,61 130,103 249,-166-382,9 37,-11-43,0 0,0 0,0 0,0 0,0 0,0 0,-1 0,1 0,0 0,-1-1,1 1,0 0,-1 0,1 0,-1 0,1-1,-1 1,0 0,1 0,-1-1,0 1,1-1,-1 1,0 0,0-1,0 0,1 1,-1-1,0 1,0-1,0 0,0 0,0 1,0-1,0 0,0 0,0 0,0 0,0 0,1 0,-3-1,-11 0,1-1,0-1,0 0,0-1,0-1,-24-11,-78-48,67 36,1 0,2 2,-72-31,100 50,-1 1,0 1,0 1,0 0,-1 2,1 0,-35 1,29 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5-11T10:57:21.561"/>
    </inkml:context>
    <inkml:brush xml:id="br0">
      <inkml:brushProperty name="width" value="0.3" units="cm"/>
      <inkml:brushProperty name="height" value="0.6" units="cm"/>
      <inkml:brushProperty name="color" value="#FF40FF"/>
      <inkml:brushProperty name="tip" value="rectangle"/>
      <inkml:brushProperty name="rasterOp" value="maskPen"/>
      <inkml:brushProperty name="ignorePressure" value="1"/>
    </inkml:brush>
  </inkml:definitions>
  <inkml:trace contextRef="#ctx0" brushRef="#br0">1 1,'8'0,"0"2,0-1,0 1,0 0,0 0,0 1,-1 0,1 1,-1 0,0 0,0 0,0 1,-1 0,8 7,11 12,-1 1,22 29,-35-39,31 35,1 1,59 91,-59-59,-30-54,1-2,21 31,284 393,-302-423,0 2,-2-1,-2 2,0 0,12 47,-19-53,-1 0,-1 0,-1 1,-2-1,0 1,-3 27,1-50,1-1,-1 1,0-1,0 0,0 1,0-1,0 0,-1 1,1-1,-1 0,1 0,-1 0,0 0,0-1,0 1,0 0,0-1,0 1,0-1,-5 2,-57 22,30-14,-149 62,160-61,1 1,1 1,0 1,-20 20,14-14,4 9,21-26,-1-1,1 1,0-1,-1 1,0-1,0 0,0 0,0 0,0 0,-1-1,-4 3,6-7,1-1,-1 0,0 1,1-1,0 0,0 0,0 0,0 0,0 0,1 0,-1-1,1 1,0-4,-1 0,-33-256,31 243,-1 1,0 0,-1-1,-16-34,14 37,0-1,1 0,1 0,1-1,-4-29,5 14,-2 0,-1 1,-18-54,16 58,3 3,0 0,2-1,2 1,0 0,4-34,-2 26,0 0,-7-50,2 48,4 26,-1 0,0 0,-1 0,-5-18,-2 57,3 326,6-345,0-1,1 1,0 0,0 0,2-1,2 12,-4-19,1 1,-1-1,0 0,0 1,1-1,0 0,-1 0,1 0,0 0,0 0,0-1,0 1,0-1,0 1,0-1,1 0,-1 1,1-1,-1 0,1-1,-1 1,1 0,-1-1,1 0,0 1,-1-1,4 0,84-6,-66 3,-1 1,1 1,0 2,44 5,188 63,-250-67,0 0,0 1,-1-1,1 1,-1 0,1 1,-1-1,0 1,-1 0,1 0,-1 1,1 0,-1-1,0 1,-1 1,0-1,6 11,-3 1,-1 0,-1 0,0 0,2 34,-4-31,0-1,2 1,11 35,-12-47,1-1,1 0,-1 0,1 0,0 0,1-1,0 0,0 0,0 0,1-1,-1 0,14 8,12 4,57 23,-45-21,-41-18,3 1,0 1,-1-1,1 1,-1 1,9 6,-14-10,1 0,-1 1,0-1,0 0,1 0,-1 1,0-1,0 1,0-1,1 0,-1 1,0-1,0 0,0 1,0-1,0 1,0-1,0 1,0-1,0 0,0 1,0-1,0 1,0-1,0 0,0 1,0-1,0 1,0-1,-1 0,1 1,0 0,-24 12,7-8,0 0,0-1,-1 0,1-2,-1 0,0-1,-32-2,40 0,-1-1,1-1,-1 0,1 0,0-1,0 0,0-1,0 0,1 0,0-1,0 0,1-1,-1 0,-8-9,-2-7,0 0,2 0,0-2,2 0,0-1,2 0,1-1,1-1,2 0,-8-36,8 19,1 1,3-1,2-1,2 1,2 0,6-47,-4 78,0 1,1-1,1 1,0 0,0 0,2 1,-1-1,13-15,-9 13,-2 1,1-1,-2-1,10-26,-13 23,-1-1,0 0,-2 0,0 1,-1-1,-1 0,-1 0,-5-21,4 34,1 0,-1 0,0 0,-1 1,0 0,0-1,0 1,-1 1,1-1,-2 1,1 0,0 0,-1 0,0 1,0-1,0 2,-12-6,6 2,2 0,-1 0,1-1,-15-14,75 52,51 38,4-5,172 78,-260-132,0 2,-1-1,0 2,-1 0,0 1,-1 1,18 22,41 37,-66-66,-1 0,1 0,-1 1,-1 0,1 1,-1-1,-1 1,0 0,6 18,2 10,6 43,-15-65,0 1,0-1,1 1,1-1,0 0,1 0,1 0,0-1,1 0,1 0,0-1,15 17,43 53,-44-52,1-1,29 27,-18-21,-2 3,46 65,-11-12,-52-72,0 1,-1 1,-1 0,16 34,-30-55,1-1,-1 0,0 1,0-1,1 1,-1-1,0 1,0-1,0 1,0-1,1 1,-1-1,0 1,0-1,0 1,0-1,0 1,0-1,-1 1,1-1,0 1,0-1,0 1,0-1,-1 1,1-1,0 0,0 1,-1-1,1 1,0-1,-1 0,1 1,0-1,-1 0,1 1,0-1,-1 0,0 1,-26-1,-30-19,-79-44,99 43,-1 2,0 2,-2 1,1 2,-71-13,8 18,-31-5,120 11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5-11T10:57:33.87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1156 308,'13'1,"0"0,-1 1,1 1,-1 0,0 0,0 1,0 1,0 0,-1 0,1 1,9 8,19 14,56 53,-51-42,344 278,-248-175,-78-74,-53-58,-1 0,-1 0,0 1,0 1,8 16,-16-27,0-1,1 0,-1 1,0-1,0 0,0 1,0-1,0 0,0 1,0-1,0 1,0-1,0 0,0 1,0-1,0 0,0 1,0-1,0 0,0 1,0-1,0 0,0 1,-1-1,1 0,0 1,0-1,0 0,-1 1,1-1,0 0,0 0,-1 1,1-1,0 0,-1 0,1 1,-19 1,-19-8,11-3,0-1,1-1,0-1,1-1,-26-19,-112-91,105 77,25 24,0 2,-1 1,-1 2,-1 1,-38-11,-44-21,67 23,-46-34,56 33,-1 2,-48-20,40 24,12 6,0-1,1-2,0-1,2-2,-65-49,76 51,0 0,-36-17,0-1,38 23,-1 1,-1 2,0 0,-47-12,43 15,0-2,1-1,-40-21,12 0,-62-38,117 69,0 0,-1 0,1 0,0 0,-1 0,1 0,0 0,-1 0,1 0,0 0,-1 0,1-1,0 1,0 0,-1 0,1 0,0-1,0 1,-1 0,1 0,0-1,0 1,0 0,-1 0,1-1,0 1,0 0,0-1,0 1,0 0,0-1,0 1,0 0,-1 0,1-1,0 1,0 0,0-1,1 1,-1 0,0-1,0 1,0 0,0-1,0 1,0 0,0-1,0 1,1 0,-1 0,0-1,0 1,0 0,1 0,-1-1,0 1,0 0,1 0,-1 0,1-1,24-3,43 6,0 3,0 2,-1 4,0 3,116 39,-134-34,-2 3,84 51,18 8,-125-70,0-1,0-2,1 0,43 7,147 4,32 5,-217-18,0 1,-1 2,0 0,0 2,-1 1,34 20,-30-15,0-2,2-2,35 10,4 2,-59-20,21 8,61 31,-83-36,-1 0,0 0,-1 1,0 1,0 0,-1 0,-1 1,10 14,53 79,-30-39,3-2,2-2,100 99,-117-137,0-1,54 29,3 1,-41-21,1-3,1-2,2-2,95 32,-97-42,55 26,-85-32,-1 1,-1 0,0 2,0-1,-1 2,19 18,251 293,-264-297,-1 2,-1 0,-2 1,0 1,-2 0,17 50,-9-10,-15-49,0 1,-1 0,-2 1,0 0,2 29,-7-52,0 1,0-1,0 1,0-1,0 1,0-1,0 1,0 0,0-1,0 1,-1-1,1 0,0 1,0-1,-1 1,1-1,0 1,0-1,-1 1,1-1,0 0,-1 1,1-1,-1 0,1 1,0-1,-1 0,1 1,-1-1,0 0,-19-2,-26-22,38 19,-53-26,-1 3,-1 3,-85-23,76 26,8 3,-91-16,-21 16,95 11,-57-2,77 14,0 2,0 4,1 1,-67 23,65-16,0 3,-108 53,112-42,25-13,0-2,-36 14,68-31,0 0,0 1,0-1,0 0,0 0,0 0,0 0,0 0,0 0,0 0,0 0,0 0,0 0,0 0,0-1,0 1,0 0,0-1,0 1,0-1,0 1,1-1,-1 0,0 1,0-1,0 0,1 1,-1-1,0 0,1 0,-1 0,1 0,-1 0,1 1,-1-1,1 0,0 0,-1 0,1 0,0 0,0 0,0 0,0 0,0 0,0 0,0-2,1-58,1 49,0-17,2-29,-4-68,-1 106,-2 1,0 0,-1-1,0 2,-2-1,0 0,-14-25,-23-32,-71-93,14 24,91 128,1 0,1 0,0 0,2-1,-5-19,-5-19,13 50,-3-6,2 0,0 0,0 0,1-1,-1-13,3 24,0 0,0 0,0 1,0-1,0 0,0 0,1 1,-1-1,1 0,-1 0,1 1,0-1,0 1,0-1,-1 1,2-1,-1 1,0-1,0 1,0 0,0-1,1 1,-1 0,1 0,-1 0,1 0,-1 1,1-1,0 0,-1 0,1 1,0-1,-1 1,1 0,0 0,0-1,-1 1,1 0,0 0,0 0,0 1,-1-1,1 0,0 1,3 1,28 6,-1 1,1 3,-2 0,60 33,-42-20,33 15,321 173,-394-207,0 1,-1 0,0 0,14 17,16 14,20 9,2-4,2-1,122 59,-179-99,-1 0,1 0,0 0,0 0,0-1,0 0,0 0,0 0,0-1,0 0,0 0,0 0,0-1,0 1,8-3,-7 0,1 0,-1 0,0 0,-1-1,1 0,0-1,-1 1,0-1,0 0,6-9,-2 8,-1 1,1-1,0 1,0 1,0 0,1 0,11-3,1 3,-60 20,11-6</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5-11T10:57:38.05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598 0,'-8'9,"0"1,0 0,1 1,0 0,1 0,-9 20,11-21,0 0,-1 0,0-1,0 0,-1 0,-1 0,1-1,-1 0,-1 0,-14 11,11-10,-37 25,0-1,-3-3,-65 29,112-57,1 1,-1-1,1 0,-1 1,1 0,0 0,0 0,0 0,0 0,1 1,-1-1,1 1,0 0,0 0,-2 4,2-3,-1 1,0-1,0 0,-1 0,1-1,-7 7,9-10,1-1,-1 1,1-1,-1 0,1 1,-1-1,0 0,1 1,-1-1,1 0,-1 0,0 0,1 0,-1 1,0-1,1 0,-1 0,0 0,1 0,-1-1,0 1,1 0,-1 0,0 0,1 0,-1-1,0 1,1 0,-1-1,1 1,-1 0,1-1,-1 1,1-1,-1 1,1-1,-1 1,1-1,0 1,-1-1,1 1,-1-1,1 1,0-1,0 0,0 1,-1-2,-12-37,12 36,-66-300,64 284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5-11T10:57:42.510"/>
    </inkml:context>
    <inkml:brush xml:id="br0">
      <inkml:brushProperty name="width" value="0.3" units="cm"/>
      <inkml:brushProperty name="height" value="0.6" units="cm"/>
      <inkml:brushProperty name="color" value="#FF40FF"/>
      <inkml:brushProperty name="tip" value="rectangle"/>
      <inkml:brushProperty name="rasterOp" value="maskPen"/>
      <inkml:brushProperty name="ignorePressure" value="1"/>
    </inkml:brush>
  </inkml:definitions>
  <inkml:trace contextRef="#ctx0" brushRef="#br0">446 487,'0'-3,"0"-4,-4-5,-6-5,-6-5,-6-3,-8-5,-7-3,-2-9,-5-4,0 0,-7-5,3 3,7 3,6 10,10 10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5-11T10:57:43.709"/>
    </inkml:context>
    <inkml:brush xml:id="br0">
      <inkml:brushProperty name="width" value="0.3" units="cm"/>
      <inkml:brushProperty name="height" value="0.6" units="cm"/>
      <inkml:brushProperty name="color" value="#FF40FF"/>
      <inkml:brushProperty name="tip" value="rectangle"/>
      <inkml:brushProperty name="rasterOp" value="maskPen"/>
      <inkml:brushProperty name="ignorePressure" value="1"/>
    </inkml:brush>
  </inkml:definitions>
  <inkml:trace contextRef="#ctx0" brushRef="#br0">0 0,'420'314,"-415"-310,-1 0,0 0,1 0,-1 1,-1-1,1 1,-1 0,0 0,0 0,0 1,-1-1,1 1,-2-1,3 9,6 13,-9-23,1 0,1-1,-1 0,0 0,1 0,-1 0,1 0,0 0,7 4,19 24,10 49,-32-61,2 0,0 0,2-1,0 0,24 30,72 77,-84-97</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1T10:57:51.439"/>
    </inkml:context>
    <inkml:brush xml:id="br0">
      <inkml:brushProperty name="width" value="0.05" units="cm"/>
      <inkml:brushProperty name="height" value="0.05" units="cm"/>
    </inkml:brush>
  </inkml:definitions>
  <inkml:trace contextRef="#ctx0" brushRef="#br0">112 1 24575,'-5'7'0,"1"0"0,0 0 0,0 1 0,1 0 0,0-1 0,0 1 0,1 0 0,0 0 0,-1 10 0,0-2 0,-13 81 0,11-64 0,0-1 0,-12 36 0,11-61 0,3-20 0,1-21 0,12-20 0,-5 47 0,-1 20 0,-3 24 0,-10 33 0,-23 94 0,37-175 0,1-1 0,0 1 0,1 0 0,1 1 0,14-17 0,-22 27 0,1-1 0,0 1 0,-1 0 0,1 0 0,-1 0 0,1 0 0,0 0 0,-1 0 0,1 0 0,-1 0 0,1 0 0,0 0 0,-1 0 0,1 0 0,-1 0 0,1 0 0,0 0 0,-1 1 0,1-1 0,-1 0 0,1 0 0,-1 1 0,1-1 0,-1 1 0,1-1 0,-1 0 0,1 1 0,-1-1 0,0 1 0,1-1 0,-1 1 0,0-1 0,1 1 0,-1-1 0,0 1 0,1-1 0,-1 1 0,0-1 0,0 1 0,0 0 0,1 0 0,12 34 0,-10-24 0,14 34 0,-12-29 0,0-1 0,2 0 0,14 25 0,-16-31 0,-1 0 0,0 0 0,0 0 0,-1 1 0,2 9 0,15 37 0,-19-55 0,0 0 0,0 0 0,0 1 0,0-1 0,0 0 0,0 0 0,0 0 0,0-1 0,1 1 0,-1 0 0,0 0 0,0-1 0,1 1 0,-1 0 0,1-1 0,-1 0 0,0 1 0,1-1 0,-1 0 0,1 1 0,-1-1 0,1 0 0,-1 0 0,1 0 0,1-1 0,45-9 0,-3 1 0,-41 10 0,-1 0 0,0 0 0,0 0 0,0 1 0,0-1 0,0 1 0,0 0 0,0 0 0,-1 0 0,1 0 0,0 0 0,-1 1 0,0-1 0,0 1 0,0 0 0,0-1 0,0 1 0,0 0 0,-1 0 0,1 0 0,-1 0 0,0 0 0,1 4 0,5 13 0,-2 0 0,6 31 0,-9-40 0,-1 0 0,1-1 0,1 1 0,0-1 0,0 0 0,1 0 0,0 0 0,1 0 0,0-1 0,0 1 0,1-1 0,1-1 0,-1 1 0,1-1 0,1 0 0,-1-1 0,1 1 0,1-2 0,-1 1 0,1-1 0,18 9 0,6 11-1365,-20-11-5461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1T10:57:53.557"/>
    </inkml:context>
    <inkml:brush xml:id="br0">
      <inkml:brushProperty name="width" value="0.05" units="cm"/>
      <inkml:brushProperty name="height" value="0.05" units="cm"/>
    </inkml:brush>
  </inkml:definitions>
  <inkml:trace contextRef="#ctx0" brushRef="#br0">0 1 24575,'5'14'0,"0"-1"0,1 1 0,1-1 0,0 0 0,1-1 0,0 0 0,1 0 0,0-1 0,1 0 0,0 0 0,0-1 0,1-1 0,1 0 0,0 0 0,0-1 0,16 8 0,-23-14 0,1-1 0,-1 0 0,1 0 0,0 0 0,-1 0 0,1-1 0,0 0 0,-1 0 0,1-1 0,0 0 0,5-1 0,66-20 0,-44 12 0,14-3 0,-16 6 0,55-23 0,-84 29 0,0 0 0,0 0 0,0 0 0,0 0 0,0 0 0,0-1 0,0 1 0,0-1 0,0 1 0,-1-1 0,3-2 0,-4 3 0,0 1 0,1-1 0,-1 0 0,0 1 0,0-1 0,1 0 0,-1 1 0,0-1 0,0 0 0,0 0 0,0 1 0,0-1 0,0 0 0,0 0 0,0 1 0,0-1 0,0 0 0,-1 0 0,1 1 0,0-1 0,0 0 0,-1 1 0,1-2 0,-4-2 0,1 0 0,-1 0 0,0 0 0,0 0 0,0 1 0,-1 0 0,-6-4 0,-16-14 0,27 21 0,0-1 0,0 1 0,0 0 0,0-1 0,0 1 0,0 0 0,0-1 0,0 1 0,0 0 0,0-1 0,0 1 0,0 0 0,0-1 0,1 1 0,-1 0 0,0-1 0,0 1 0,0 0 0,0 0 0,0-1 0,1 1 0,-1 0 0,0-1 0,0 1 0,1 0 0,-1 0 0,0 0 0,0-1 0,1 1 0,-1 0 0,0 0 0,1 0 0,-1 0 0,0-1 0,0 1 0,1 0 0,-1 0 0,0 0 0,1 0 0,-1 0 0,0 0 0,1 0 0,-1 0 0,0 0 0,1 0 0,-1 0 0,0 0 0,1 0 0,-1 0 0,0 0 0,1 0 0,-1 1 0,0-1 0,1 0 0,23 2 0,-21 0-136,0-1-1,0 1 1,0 0-1,-1 0 1,1 1-1,-1-1 1,1 0-1,-1 1 0,3 3 1,6 10-6690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0156" cy="495300"/>
          </a:xfrm>
          <a:prstGeom prst="rect">
            <a:avLst/>
          </a:prstGeom>
        </p:spPr>
        <p:txBody>
          <a:bodyPr vert="horz" lIns="91230" tIns="45615" rIns="91230" bIns="45615" rtlCol="0"/>
          <a:lstStyle>
            <a:lvl1pPr algn="l" fontAlgn="auto">
              <a:spcBef>
                <a:spcPts val="0"/>
              </a:spcBef>
              <a:spcAft>
                <a:spcPts val="0"/>
              </a:spcAft>
              <a:defRPr sz="1200">
                <a:latin typeface="+mn-lt"/>
                <a:ea typeface="+mn-ea"/>
                <a:cs typeface="+mn-cs"/>
              </a:defRPr>
            </a:lvl1pPr>
          </a:lstStyle>
          <a:p>
            <a:pPr>
              <a:defRPr/>
            </a:pPr>
            <a:endParaRPr lang="sv-SE"/>
          </a:p>
        </p:txBody>
      </p:sp>
      <p:sp>
        <p:nvSpPr>
          <p:cNvPr id="3" name="Platshållare för datum 2"/>
          <p:cNvSpPr>
            <a:spLocks noGrp="1"/>
          </p:cNvSpPr>
          <p:nvPr>
            <p:ph type="dt" idx="1"/>
          </p:nvPr>
        </p:nvSpPr>
        <p:spPr>
          <a:xfrm>
            <a:off x="3843249" y="1"/>
            <a:ext cx="2940156" cy="495300"/>
          </a:xfrm>
          <a:prstGeom prst="rect">
            <a:avLst/>
          </a:prstGeom>
        </p:spPr>
        <p:txBody>
          <a:bodyPr vert="horz" wrap="square" lIns="91230" tIns="45615" rIns="91230" bIns="45615" numCol="1" anchor="t" anchorCtr="0" compatLnSpc="1">
            <a:prstTxWarp prst="textNoShape">
              <a:avLst/>
            </a:prstTxWarp>
          </a:bodyPr>
          <a:lstStyle>
            <a:lvl1pPr algn="r">
              <a:defRPr sz="1200">
                <a:latin typeface="Calibri" charset="0"/>
              </a:defRPr>
            </a:lvl1pPr>
          </a:lstStyle>
          <a:p>
            <a:fld id="{42B30327-357F-3343-805F-CF1F05C4CF93}" type="datetime1">
              <a:rPr lang="sv-SE"/>
              <a:pPr/>
              <a:t>2023-09-11</a:t>
            </a:fld>
            <a:endParaRPr lang="sv-SE"/>
          </a:p>
        </p:txBody>
      </p:sp>
      <p:sp>
        <p:nvSpPr>
          <p:cNvPr id="4" name="Platshållare för bildobjekt 3"/>
          <p:cNvSpPr>
            <a:spLocks noGrp="1" noRot="1" noChangeAspect="1"/>
          </p:cNvSpPr>
          <p:nvPr>
            <p:ph type="sldImg" idx="2"/>
          </p:nvPr>
        </p:nvSpPr>
        <p:spPr>
          <a:xfrm>
            <a:off x="90488" y="742950"/>
            <a:ext cx="6604000" cy="3714750"/>
          </a:xfrm>
          <a:prstGeom prst="rect">
            <a:avLst/>
          </a:prstGeom>
          <a:noFill/>
          <a:ln w="12700">
            <a:solidFill>
              <a:prstClr val="black"/>
            </a:solidFill>
          </a:ln>
        </p:spPr>
        <p:txBody>
          <a:bodyPr vert="horz" lIns="91230" tIns="45615" rIns="91230" bIns="45615" rtlCol="0" anchor="ctr"/>
          <a:lstStyle/>
          <a:p>
            <a:pPr lvl="0"/>
            <a:endParaRPr lang="sv-SE" noProof="0"/>
          </a:p>
        </p:txBody>
      </p:sp>
      <p:sp>
        <p:nvSpPr>
          <p:cNvPr id="5" name="Platshållare för anteckningar 4"/>
          <p:cNvSpPr>
            <a:spLocks noGrp="1"/>
          </p:cNvSpPr>
          <p:nvPr>
            <p:ph type="body" sz="quarter" idx="3"/>
          </p:nvPr>
        </p:nvSpPr>
        <p:spPr>
          <a:xfrm>
            <a:off x="678498" y="4705350"/>
            <a:ext cx="5427980" cy="4457700"/>
          </a:xfrm>
          <a:prstGeom prst="rect">
            <a:avLst/>
          </a:prstGeom>
        </p:spPr>
        <p:txBody>
          <a:bodyPr vert="horz" lIns="91230" tIns="45615" rIns="91230" bIns="45615" rtlCol="0">
            <a:normAutofit/>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6" name="Platshållare för sidfot 5"/>
          <p:cNvSpPr>
            <a:spLocks noGrp="1"/>
          </p:cNvSpPr>
          <p:nvPr>
            <p:ph type="ftr" sz="quarter" idx="4"/>
          </p:nvPr>
        </p:nvSpPr>
        <p:spPr>
          <a:xfrm>
            <a:off x="0" y="9408981"/>
            <a:ext cx="2940156" cy="495300"/>
          </a:xfrm>
          <a:prstGeom prst="rect">
            <a:avLst/>
          </a:prstGeom>
        </p:spPr>
        <p:txBody>
          <a:bodyPr vert="horz" lIns="91230" tIns="45615" rIns="91230" bIns="45615" rtlCol="0" anchor="b"/>
          <a:lstStyle>
            <a:lvl1pPr algn="l" fontAlgn="auto">
              <a:spcBef>
                <a:spcPts val="0"/>
              </a:spcBef>
              <a:spcAft>
                <a:spcPts val="0"/>
              </a:spcAft>
              <a:defRPr sz="1200">
                <a:latin typeface="+mn-lt"/>
                <a:ea typeface="+mn-ea"/>
                <a:cs typeface="+mn-cs"/>
              </a:defRPr>
            </a:lvl1pPr>
          </a:lstStyle>
          <a:p>
            <a:pPr>
              <a:defRPr/>
            </a:pPr>
            <a:endParaRPr lang="sv-SE"/>
          </a:p>
        </p:txBody>
      </p:sp>
      <p:sp>
        <p:nvSpPr>
          <p:cNvPr id="7" name="Platshållare för bildnummer 6"/>
          <p:cNvSpPr>
            <a:spLocks noGrp="1"/>
          </p:cNvSpPr>
          <p:nvPr>
            <p:ph type="sldNum" sz="quarter" idx="5"/>
          </p:nvPr>
        </p:nvSpPr>
        <p:spPr>
          <a:xfrm>
            <a:off x="3843249" y="9408981"/>
            <a:ext cx="2940156" cy="495300"/>
          </a:xfrm>
          <a:prstGeom prst="rect">
            <a:avLst/>
          </a:prstGeom>
        </p:spPr>
        <p:txBody>
          <a:bodyPr vert="horz" wrap="square" lIns="91230" tIns="45615" rIns="91230" bIns="45615" numCol="1" anchor="b" anchorCtr="0" compatLnSpc="1">
            <a:prstTxWarp prst="textNoShape">
              <a:avLst/>
            </a:prstTxWarp>
          </a:bodyPr>
          <a:lstStyle>
            <a:lvl1pPr algn="r">
              <a:defRPr sz="1200">
                <a:latin typeface="Calibri" charset="0"/>
              </a:defRPr>
            </a:lvl1pPr>
          </a:lstStyle>
          <a:p>
            <a:fld id="{E2B1B8E9-9BE0-194F-B3CF-D6D0B7B1DAE8}" type="slidenum">
              <a:rPr lang="sv-SE"/>
              <a:pPr/>
              <a:t>‹#›</a:t>
            </a:fld>
            <a:endParaRPr lang="sv-SE"/>
          </a:p>
        </p:txBody>
      </p:sp>
    </p:spTree>
    <p:extLst>
      <p:ext uri="{BB962C8B-B14F-4D97-AF65-F5344CB8AC3E}">
        <p14:creationId xmlns:p14="http://schemas.microsoft.com/office/powerpoint/2010/main" val="327297336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F23864-0D73-E8D1-9BE3-88A4BEC06683}"/>
              </a:ext>
            </a:extLst>
          </p:cNvPr>
          <p:cNvSpPr>
            <a:spLocks noGrp="1"/>
          </p:cNvSpPr>
          <p:nvPr>
            <p:ph type="ctrTitle"/>
          </p:nvPr>
        </p:nvSpPr>
        <p:spPr>
          <a:xfrm>
            <a:off x="1143000" y="841772"/>
            <a:ext cx="6858000" cy="1790700"/>
          </a:xfrm>
        </p:spPr>
        <p:txBody>
          <a:bodyPr anchor="b"/>
          <a:lstStyle>
            <a:lvl1pPr algn="ctr">
              <a:defRPr sz="4500"/>
            </a:lvl1pPr>
          </a:lstStyle>
          <a:p>
            <a:r>
              <a:rPr lang="sv-SE"/>
              <a:t>Klicka här för att ändra mall för rubrikformat</a:t>
            </a:r>
          </a:p>
        </p:txBody>
      </p:sp>
      <p:sp>
        <p:nvSpPr>
          <p:cNvPr id="3" name="Underrubrik 2">
            <a:extLst>
              <a:ext uri="{FF2B5EF4-FFF2-40B4-BE49-F238E27FC236}">
                <a16:creationId xmlns:a16="http://schemas.microsoft.com/office/drawing/2014/main" id="{70A85B09-039E-E485-AD30-D821AF256A22}"/>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F174A642-A5CB-C934-11D3-5F87E3800AE9}"/>
              </a:ext>
            </a:extLst>
          </p:cNvPr>
          <p:cNvSpPr>
            <a:spLocks noGrp="1"/>
          </p:cNvSpPr>
          <p:nvPr>
            <p:ph type="dt" sz="half" idx="10"/>
          </p:nvPr>
        </p:nvSpPr>
        <p:spPr/>
        <p:txBody>
          <a:bodyPr/>
          <a:lstStyle/>
          <a:p>
            <a:fld id="{9334D819-9F07-4261-B09B-9E467E5D9002}" type="datetimeFigureOut">
              <a:rPr lang="en-US" smtClean="0"/>
              <a:pPr/>
              <a:t>9/11/2023</a:t>
            </a:fld>
            <a:endParaRPr lang="en-US" dirty="0"/>
          </a:p>
        </p:txBody>
      </p:sp>
      <p:sp>
        <p:nvSpPr>
          <p:cNvPr id="5" name="Platshållare för sidfot 4">
            <a:extLst>
              <a:ext uri="{FF2B5EF4-FFF2-40B4-BE49-F238E27FC236}">
                <a16:creationId xmlns:a16="http://schemas.microsoft.com/office/drawing/2014/main" id="{81AE0B3C-CA2B-05ED-AF11-32D4B4E8FA17}"/>
              </a:ext>
            </a:extLst>
          </p:cNvPr>
          <p:cNvSpPr>
            <a:spLocks noGrp="1"/>
          </p:cNvSpPr>
          <p:nvPr>
            <p:ph type="ftr" sz="quarter" idx="11"/>
          </p:nvPr>
        </p:nvSpPr>
        <p:spPr/>
        <p:txBody>
          <a:bodyPr/>
          <a:lstStyle/>
          <a:p>
            <a:endParaRPr lang="en-US" dirty="0"/>
          </a:p>
        </p:txBody>
      </p:sp>
      <p:sp>
        <p:nvSpPr>
          <p:cNvPr id="6" name="Platshållare för bildnummer 5">
            <a:extLst>
              <a:ext uri="{FF2B5EF4-FFF2-40B4-BE49-F238E27FC236}">
                <a16:creationId xmlns:a16="http://schemas.microsoft.com/office/drawing/2014/main" id="{FEF305D0-8BB1-9B78-87B3-60D0405E8F77}"/>
              </a:ext>
            </a:extLst>
          </p:cNvPr>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2741994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3006710-6909-6E94-817E-CD55FAB727C0}"/>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C562EEC0-95FA-1840-36C9-7C0E4B439B16}"/>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599F654-A5E1-2A44-11EE-408E5ED1FDDD}"/>
              </a:ext>
            </a:extLst>
          </p:cNvPr>
          <p:cNvSpPr>
            <a:spLocks noGrp="1"/>
          </p:cNvSpPr>
          <p:nvPr>
            <p:ph type="dt" sz="half" idx="10"/>
          </p:nvPr>
        </p:nvSpPr>
        <p:spPr/>
        <p:txBody>
          <a:bodyPr/>
          <a:lstStyle/>
          <a:p>
            <a:fld id="{9334D819-9F07-4261-B09B-9E467E5D9002}" type="datetimeFigureOut">
              <a:rPr lang="en-US" smtClean="0"/>
              <a:t>9/11/2023</a:t>
            </a:fld>
            <a:endParaRPr lang="en-US" dirty="0"/>
          </a:p>
        </p:txBody>
      </p:sp>
      <p:sp>
        <p:nvSpPr>
          <p:cNvPr id="5" name="Platshållare för sidfot 4">
            <a:extLst>
              <a:ext uri="{FF2B5EF4-FFF2-40B4-BE49-F238E27FC236}">
                <a16:creationId xmlns:a16="http://schemas.microsoft.com/office/drawing/2014/main" id="{F99CFE52-5FD2-934E-F5E3-D18B8C86D648}"/>
              </a:ext>
            </a:extLst>
          </p:cNvPr>
          <p:cNvSpPr>
            <a:spLocks noGrp="1"/>
          </p:cNvSpPr>
          <p:nvPr>
            <p:ph type="ftr" sz="quarter" idx="11"/>
          </p:nvPr>
        </p:nvSpPr>
        <p:spPr/>
        <p:txBody>
          <a:bodyPr/>
          <a:lstStyle/>
          <a:p>
            <a:endParaRPr lang="en-US" dirty="0"/>
          </a:p>
        </p:txBody>
      </p:sp>
      <p:sp>
        <p:nvSpPr>
          <p:cNvPr id="6" name="Platshållare för bildnummer 5">
            <a:extLst>
              <a:ext uri="{FF2B5EF4-FFF2-40B4-BE49-F238E27FC236}">
                <a16:creationId xmlns:a16="http://schemas.microsoft.com/office/drawing/2014/main" id="{5ABDB78A-FD18-C574-F908-61C7E38F6614}"/>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64914194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859F0483-DF9D-2047-8A6B-2523DE5CF0AE}"/>
              </a:ext>
            </a:extLst>
          </p:cNvPr>
          <p:cNvSpPr>
            <a:spLocks noGrp="1"/>
          </p:cNvSpPr>
          <p:nvPr>
            <p:ph type="title" orient="vert"/>
          </p:nvPr>
        </p:nvSpPr>
        <p:spPr>
          <a:xfrm>
            <a:off x="6543675" y="273844"/>
            <a:ext cx="1971675" cy="4358879"/>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6DCD3A98-FE78-B708-A8EA-F7FE28A74ACE}"/>
              </a:ext>
            </a:extLst>
          </p:cNvPr>
          <p:cNvSpPr>
            <a:spLocks noGrp="1"/>
          </p:cNvSpPr>
          <p:nvPr>
            <p:ph type="body" orient="vert" idx="1"/>
          </p:nvPr>
        </p:nvSpPr>
        <p:spPr>
          <a:xfrm>
            <a:off x="628650" y="273844"/>
            <a:ext cx="5800725" cy="4358879"/>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6C0E4AD-29C7-AA9B-E2FF-F9BFFADDD869}"/>
              </a:ext>
            </a:extLst>
          </p:cNvPr>
          <p:cNvSpPr>
            <a:spLocks noGrp="1"/>
          </p:cNvSpPr>
          <p:nvPr>
            <p:ph type="dt" sz="half" idx="10"/>
          </p:nvPr>
        </p:nvSpPr>
        <p:spPr/>
        <p:txBody>
          <a:bodyPr/>
          <a:lstStyle/>
          <a:p>
            <a:fld id="{9334D819-9F07-4261-B09B-9E467E5D9002}" type="datetimeFigureOut">
              <a:rPr lang="en-US" smtClean="0"/>
              <a:t>9/11/2023</a:t>
            </a:fld>
            <a:endParaRPr lang="en-US" dirty="0"/>
          </a:p>
        </p:txBody>
      </p:sp>
      <p:sp>
        <p:nvSpPr>
          <p:cNvPr id="5" name="Platshållare för sidfot 4">
            <a:extLst>
              <a:ext uri="{FF2B5EF4-FFF2-40B4-BE49-F238E27FC236}">
                <a16:creationId xmlns:a16="http://schemas.microsoft.com/office/drawing/2014/main" id="{AEC0699B-8A4F-3CDA-EBF7-C95E2E280727}"/>
              </a:ext>
            </a:extLst>
          </p:cNvPr>
          <p:cNvSpPr>
            <a:spLocks noGrp="1"/>
          </p:cNvSpPr>
          <p:nvPr>
            <p:ph type="ftr" sz="quarter" idx="11"/>
          </p:nvPr>
        </p:nvSpPr>
        <p:spPr/>
        <p:txBody>
          <a:bodyPr/>
          <a:lstStyle/>
          <a:p>
            <a:endParaRPr lang="en-US" dirty="0"/>
          </a:p>
        </p:txBody>
      </p:sp>
      <p:sp>
        <p:nvSpPr>
          <p:cNvPr id="6" name="Platshållare för bildnummer 5">
            <a:extLst>
              <a:ext uri="{FF2B5EF4-FFF2-40B4-BE49-F238E27FC236}">
                <a16:creationId xmlns:a16="http://schemas.microsoft.com/office/drawing/2014/main" id="{9243C1D9-09C9-9038-EB00-65EF66E601B2}"/>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32742682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Startsida grön">
    <p:spTree>
      <p:nvGrpSpPr>
        <p:cNvPr id="1" name=""/>
        <p:cNvGrpSpPr/>
        <p:nvPr/>
      </p:nvGrpSpPr>
      <p:grpSpPr>
        <a:xfrm>
          <a:off x="0" y="0"/>
          <a:ext cx="0" cy="0"/>
          <a:chOff x="0" y="0"/>
          <a:chExt cx="0" cy="0"/>
        </a:xfrm>
      </p:grpSpPr>
      <p:sp>
        <p:nvSpPr>
          <p:cNvPr id="3" name="Rektangel med rundade hörn 2">
            <a:extLst>
              <a:ext uri="{FF2B5EF4-FFF2-40B4-BE49-F238E27FC236}">
                <a16:creationId xmlns:a16="http://schemas.microsoft.com/office/drawing/2014/main" id="{59EEB9C8-53DD-2644-AFDF-D528FA12EB59}"/>
              </a:ext>
            </a:extLst>
          </p:cNvPr>
          <p:cNvSpPr>
            <a:spLocks/>
          </p:cNvSpPr>
          <p:nvPr userDrawn="1"/>
        </p:nvSpPr>
        <p:spPr>
          <a:xfrm>
            <a:off x="180000" y="180000"/>
            <a:ext cx="8784000" cy="4784400"/>
          </a:xfrm>
          <a:prstGeom prst="roundRect">
            <a:avLst>
              <a:gd name="adj" fmla="val 1131"/>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ubrik 1">
            <a:extLst>
              <a:ext uri="{FF2B5EF4-FFF2-40B4-BE49-F238E27FC236}">
                <a16:creationId xmlns:a16="http://schemas.microsoft.com/office/drawing/2014/main" id="{E72E7D31-94C4-DE48-83EC-392FA0EE0EDA}"/>
              </a:ext>
            </a:extLst>
          </p:cNvPr>
          <p:cNvSpPr>
            <a:spLocks noGrp="1"/>
          </p:cNvSpPr>
          <p:nvPr>
            <p:ph type="ctrTitle" hasCustomPrompt="1"/>
          </p:nvPr>
        </p:nvSpPr>
        <p:spPr>
          <a:xfrm>
            <a:off x="179998" y="306104"/>
            <a:ext cx="8784000" cy="4500000"/>
          </a:xfrm>
        </p:spPr>
        <p:txBody>
          <a:bodyPr/>
          <a:lstStyle>
            <a:lvl1pPr algn="ctr">
              <a:defRPr sz="4000">
                <a:solidFill>
                  <a:schemeClr val="bg1"/>
                </a:solidFill>
              </a:defRPr>
            </a:lvl1pPr>
          </a:lstStyle>
          <a:p>
            <a:r>
              <a:rPr lang="sv-SE" dirty="0"/>
              <a:t>Klicka här för </a:t>
            </a:r>
            <a:br>
              <a:rPr lang="sv-SE" dirty="0"/>
            </a:br>
            <a:r>
              <a:rPr lang="sv-SE" dirty="0"/>
              <a:t>att lägga till text</a:t>
            </a:r>
          </a:p>
        </p:txBody>
      </p:sp>
      <p:pic>
        <p:nvPicPr>
          <p:cNvPr id="6" name="Bildobjekt 5">
            <a:extLst>
              <a:ext uri="{FF2B5EF4-FFF2-40B4-BE49-F238E27FC236}">
                <a16:creationId xmlns:a16="http://schemas.microsoft.com/office/drawing/2014/main" id="{0DEDCA4B-EE93-F749-842C-3C2A8B961168}"/>
              </a:ext>
            </a:extLst>
          </p:cNvPr>
          <p:cNvPicPr>
            <a:picLocks noChangeAspect="1"/>
          </p:cNvPicPr>
          <p:nvPr userDrawn="1"/>
        </p:nvPicPr>
        <p:blipFill>
          <a:blip r:embed="rId2"/>
          <a:stretch>
            <a:fillRect/>
          </a:stretch>
        </p:blipFill>
        <p:spPr>
          <a:xfrm>
            <a:off x="201497" y="196773"/>
            <a:ext cx="2273300" cy="1054100"/>
          </a:xfrm>
          <a:prstGeom prst="rect">
            <a:avLst/>
          </a:prstGeom>
        </p:spPr>
      </p:pic>
      <p:sp>
        <p:nvSpPr>
          <p:cNvPr id="7" name="Underrubrik 2">
            <a:extLst>
              <a:ext uri="{FF2B5EF4-FFF2-40B4-BE49-F238E27FC236}">
                <a16:creationId xmlns:a16="http://schemas.microsoft.com/office/drawing/2014/main" id="{B5115A27-418C-8D4D-85A5-16E94911EC4E}"/>
              </a:ext>
            </a:extLst>
          </p:cNvPr>
          <p:cNvSpPr>
            <a:spLocks noGrp="1"/>
          </p:cNvSpPr>
          <p:nvPr>
            <p:ph type="subTitle" idx="1"/>
          </p:nvPr>
        </p:nvSpPr>
        <p:spPr>
          <a:xfrm>
            <a:off x="1371600" y="4092497"/>
            <a:ext cx="6400800" cy="591011"/>
          </a:xfrm>
        </p:spPr>
        <p:txBody>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mall för underrubrikformat</a:t>
            </a:r>
          </a:p>
        </p:txBody>
      </p:sp>
    </p:spTree>
    <p:extLst>
      <p:ext uri="{BB962C8B-B14F-4D97-AF65-F5344CB8AC3E}">
        <p14:creationId xmlns:p14="http://schemas.microsoft.com/office/powerpoint/2010/main" val="4220499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Ram och innehåll">
    <p:spTree>
      <p:nvGrpSpPr>
        <p:cNvPr id="1" name=""/>
        <p:cNvGrpSpPr/>
        <p:nvPr/>
      </p:nvGrpSpPr>
      <p:grpSpPr>
        <a:xfrm>
          <a:off x="0" y="0"/>
          <a:ext cx="0" cy="0"/>
          <a:chOff x="0" y="0"/>
          <a:chExt cx="0" cy="0"/>
        </a:xfrm>
      </p:grpSpPr>
      <p:sp>
        <p:nvSpPr>
          <p:cNvPr id="5" name="Platshållare för innehåll 2">
            <a:extLst>
              <a:ext uri="{FF2B5EF4-FFF2-40B4-BE49-F238E27FC236}">
                <a16:creationId xmlns:a16="http://schemas.microsoft.com/office/drawing/2014/main" id="{905736C0-F3D2-1A43-AD76-D10F8DB2BEB9}"/>
              </a:ext>
            </a:extLst>
          </p:cNvPr>
          <p:cNvSpPr>
            <a:spLocks noGrp="1"/>
          </p:cNvSpPr>
          <p:nvPr>
            <p:ph sz="quarter" idx="13" hasCustomPrompt="1"/>
          </p:nvPr>
        </p:nvSpPr>
        <p:spPr>
          <a:xfrm>
            <a:off x="180000" y="180000"/>
            <a:ext cx="8784000" cy="4784400"/>
          </a:xfrm>
          <a:prstGeom prst="roundRect">
            <a:avLst>
              <a:gd name="adj" fmla="val 979"/>
            </a:avLst>
          </a:prstGeom>
        </p:spPr>
        <p:txBody>
          <a:bodyPr/>
          <a:lstStyle>
            <a:lvl1pPr marL="0" indent="0">
              <a:buFontTx/>
              <a:buNone/>
              <a:defRPr/>
            </a:lvl1pPr>
          </a:lstStyle>
          <a:p>
            <a:pPr lvl="0"/>
            <a:r>
              <a:rPr lang="sv-SE"/>
              <a:t>Lägg till innehåll</a:t>
            </a:r>
          </a:p>
        </p:txBody>
      </p:sp>
    </p:spTree>
    <p:extLst>
      <p:ext uri="{BB962C8B-B14F-4D97-AF65-F5344CB8AC3E}">
        <p14:creationId xmlns:p14="http://schemas.microsoft.com/office/powerpoint/2010/main" val="37192887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5C27B9FA-B80B-D945-8A72-D05FCB67D578}"/>
              </a:ext>
            </a:extLst>
          </p:cNvPr>
          <p:cNvSpPr>
            <a:spLocks noGrp="1"/>
          </p:cNvSpPr>
          <p:nvPr>
            <p:ph type="ctrTitle" hasCustomPrompt="1"/>
          </p:nvPr>
        </p:nvSpPr>
        <p:spPr>
          <a:xfrm>
            <a:off x="179999" y="179100"/>
            <a:ext cx="8783999" cy="4784400"/>
          </a:xfrm>
        </p:spPr>
        <p:txBody>
          <a:bodyPr/>
          <a:lstStyle>
            <a:lvl1pPr algn="ctr">
              <a:defRPr sz="3500">
                <a:solidFill>
                  <a:schemeClr val="tx2"/>
                </a:solidFill>
              </a:defRPr>
            </a:lvl1pPr>
          </a:lstStyle>
          <a:p>
            <a:r>
              <a:rPr lang="sv-SE" dirty="0"/>
              <a:t>Klicka här för att ändra format</a:t>
            </a:r>
          </a:p>
        </p:txBody>
      </p:sp>
    </p:spTree>
    <p:extLst>
      <p:ext uri="{BB962C8B-B14F-4D97-AF65-F5344CB8AC3E}">
        <p14:creationId xmlns:p14="http://schemas.microsoft.com/office/powerpoint/2010/main" val="13519034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Kapitelindelning">
    <p:spTree>
      <p:nvGrpSpPr>
        <p:cNvPr id="1" name=""/>
        <p:cNvGrpSpPr/>
        <p:nvPr/>
      </p:nvGrpSpPr>
      <p:grpSpPr>
        <a:xfrm>
          <a:off x="0" y="0"/>
          <a:ext cx="0" cy="0"/>
          <a:chOff x="0" y="0"/>
          <a:chExt cx="0" cy="0"/>
        </a:xfrm>
      </p:grpSpPr>
      <p:sp>
        <p:nvSpPr>
          <p:cNvPr id="3" name="Rektangel med rundade hörn 2">
            <a:extLst>
              <a:ext uri="{FF2B5EF4-FFF2-40B4-BE49-F238E27FC236}">
                <a16:creationId xmlns:a16="http://schemas.microsoft.com/office/drawing/2014/main" id="{EC7A2B57-2D06-DB4B-9D83-CA353E8C08D2}"/>
              </a:ext>
            </a:extLst>
          </p:cNvPr>
          <p:cNvSpPr>
            <a:spLocks/>
          </p:cNvSpPr>
          <p:nvPr userDrawn="1"/>
        </p:nvSpPr>
        <p:spPr>
          <a:xfrm>
            <a:off x="180000" y="180000"/>
            <a:ext cx="8784000" cy="4784400"/>
          </a:xfrm>
          <a:prstGeom prst="roundRect">
            <a:avLst>
              <a:gd name="adj" fmla="val 1131"/>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ubrik 1">
            <a:extLst>
              <a:ext uri="{FF2B5EF4-FFF2-40B4-BE49-F238E27FC236}">
                <a16:creationId xmlns:a16="http://schemas.microsoft.com/office/drawing/2014/main" id="{939D7C24-3561-714A-81E7-5D10B779B943}"/>
              </a:ext>
            </a:extLst>
          </p:cNvPr>
          <p:cNvSpPr>
            <a:spLocks noGrp="1"/>
          </p:cNvSpPr>
          <p:nvPr>
            <p:ph type="ctrTitle"/>
          </p:nvPr>
        </p:nvSpPr>
        <p:spPr>
          <a:xfrm>
            <a:off x="179998" y="179100"/>
            <a:ext cx="8784000" cy="4500000"/>
          </a:xfrm>
        </p:spPr>
        <p:txBody>
          <a:bodyPr/>
          <a:lstStyle>
            <a:lvl1pPr algn="ctr">
              <a:defRPr sz="4000">
                <a:solidFill>
                  <a:schemeClr val="bg1"/>
                </a:solidFill>
              </a:defRPr>
            </a:lvl1pPr>
          </a:lstStyle>
          <a:p>
            <a:r>
              <a:rPr lang="sv-SE"/>
              <a:t>Klicka här för att ändra mall för rubrikformat</a:t>
            </a:r>
          </a:p>
        </p:txBody>
      </p:sp>
      <p:pic>
        <p:nvPicPr>
          <p:cNvPr id="6" name="Bildobjekt 5">
            <a:extLst>
              <a:ext uri="{FF2B5EF4-FFF2-40B4-BE49-F238E27FC236}">
                <a16:creationId xmlns:a16="http://schemas.microsoft.com/office/drawing/2014/main" id="{19E68EE2-8A7C-6E42-94F2-F531DC54A092}"/>
              </a:ext>
            </a:extLst>
          </p:cNvPr>
          <p:cNvPicPr>
            <a:picLocks noChangeAspect="1"/>
          </p:cNvPicPr>
          <p:nvPr userDrawn="1"/>
        </p:nvPicPr>
        <p:blipFill>
          <a:blip r:embed="rId2"/>
          <a:stretch>
            <a:fillRect/>
          </a:stretch>
        </p:blipFill>
        <p:spPr>
          <a:xfrm>
            <a:off x="7552800" y="4309200"/>
            <a:ext cx="1224000" cy="456000"/>
          </a:xfrm>
          <a:prstGeom prst="rect">
            <a:avLst/>
          </a:prstGeom>
        </p:spPr>
      </p:pic>
    </p:spTree>
    <p:extLst>
      <p:ext uri="{BB962C8B-B14F-4D97-AF65-F5344CB8AC3E}">
        <p14:creationId xmlns:p14="http://schemas.microsoft.com/office/powerpoint/2010/main" val="20233011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om sida">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80040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3" name="Rektangel med rundade hörn 2">
            <a:extLst>
              <a:ext uri="{FF2B5EF4-FFF2-40B4-BE49-F238E27FC236}">
                <a16:creationId xmlns:a16="http://schemas.microsoft.com/office/drawing/2014/main" id="{F38BD0C3-90CF-014E-9EEC-C2676E6D0177}"/>
              </a:ext>
            </a:extLst>
          </p:cNvPr>
          <p:cNvSpPr>
            <a:spLocks/>
          </p:cNvSpPr>
          <p:nvPr userDrawn="1"/>
        </p:nvSpPr>
        <p:spPr>
          <a:xfrm>
            <a:off x="180000" y="180000"/>
            <a:ext cx="8784000" cy="4784400"/>
          </a:xfrm>
          <a:prstGeom prst="roundRect">
            <a:avLst>
              <a:gd name="adj" fmla="val 1131"/>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a:extLst>
              <a:ext uri="{FF2B5EF4-FFF2-40B4-BE49-F238E27FC236}">
                <a16:creationId xmlns:a16="http://schemas.microsoft.com/office/drawing/2014/main" id="{FFBD5348-B14B-6840-A420-EDE3F379E495}"/>
              </a:ext>
            </a:extLst>
          </p:cNvPr>
          <p:cNvPicPr>
            <a:picLocks noChangeAspect="1"/>
          </p:cNvPicPr>
          <p:nvPr userDrawn="1"/>
        </p:nvPicPr>
        <p:blipFill>
          <a:blip r:embed="rId2"/>
          <a:stretch>
            <a:fillRect/>
          </a:stretch>
        </p:blipFill>
        <p:spPr>
          <a:xfrm>
            <a:off x="7552800" y="4309200"/>
            <a:ext cx="1224000" cy="456000"/>
          </a:xfrm>
          <a:prstGeom prst="rect">
            <a:avLst/>
          </a:prstGeom>
        </p:spPr>
      </p:pic>
      <p:pic>
        <p:nvPicPr>
          <p:cNvPr id="5" name="Bildobjekt 4">
            <a:extLst>
              <a:ext uri="{FF2B5EF4-FFF2-40B4-BE49-F238E27FC236}">
                <a16:creationId xmlns:a16="http://schemas.microsoft.com/office/drawing/2014/main" id="{AE3A0237-CD95-024B-A2C2-817850533ADB}"/>
              </a:ext>
            </a:extLst>
          </p:cNvPr>
          <p:cNvPicPr>
            <a:picLocks noChangeAspect="1"/>
          </p:cNvPicPr>
          <p:nvPr userDrawn="1"/>
        </p:nvPicPr>
        <p:blipFill>
          <a:blip r:embed="rId3"/>
          <a:stretch>
            <a:fillRect/>
          </a:stretch>
        </p:blipFill>
        <p:spPr>
          <a:xfrm>
            <a:off x="3282550" y="2018267"/>
            <a:ext cx="2582990" cy="1827442"/>
          </a:xfrm>
          <a:prstGeom prst="rect">
            <a:avLst/>
          </a:prstGeom>
        </p:spPr>
      </p:pic>
      <p:sp>
        <p:nvSpPr>
          <p:cNvPr id="6" name="textruta 5">
            <a:extLst>
              <a:ext uri="{FF2B5EF4-FFF2-40B4-BE49-F238E27FC236}">
                <a16:creationId xmlns:a16="http://schemas.microsoft.com/office/drawing/2014/main" id="{436376BE-E89E-154E-9873-66B32E02E05F}"/>
              </a:ext>
            </a:extLst>
          </p:cNvPr>
          <p:cNvSpPr txBox="1"/>
          <p:nvPr userDrawn="1"/>
        </p:nvSpPr>
        <p:spPr>
          <a:xfrm>
            <a:off x="180000" y="1842742"/>
            <a:ext cx="8784000" cy="707886"/>
          </a:xfrm>
          <a:prstGeom prst="rect">
            <a:avLst/>
          </a:prstGeom>
          <a:noFill/>
        </p:spPr>
        <p:txBody>
          <a:bodyPr wrap="square" rtlCol="0">
            <a:spAutoFit/>
          </a:bodyPr>
          <a:lstStyle/>
          <a:p>
            <a:pPr algn="ctr"/>
            <a:r>
              <a:rPr lang="sv-SE" sz="4000" b="1" dirty="0" err="1">
                <a:solidFill>
                  <a:schemeClr val="bg1"/>
                </a:solidFill>
                <a:ea typeface="+mn-lt"/>
                <a:cs typeface="+mn-lt"/>
              </a:rPr>
              <a:t>www.hkr.se</a:t>
            </a:r>
            <a:endParaRPr lang="sv-SE" sz="4000" b="1" dirty="0">
              <a:solidFill>
                <a:schemeClr val="bg1"/>
              </a:solidFill>
            </a:endParaRPr>
          </a:p>
        </p:txBody>
      </p:sp>
    </p:spTree>
    <p:extLst>
      <p:ext uri="{BB962C8B-B14F-4D97-AF65-F5344CB8AC3E}">
        <p14:creationId xmlns:p14="http://schemas.microsoft.com/office/powerpoint/2010/main" val="1120247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884568-2123-AF22-0A83-7E54B9D4B8D2}"/>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D79E5147-B101-6F2A-2CF3-5D45B294A63B}"/>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9C22FE6-964D-9612-66FF-20034F0D4767}"/>
              </a:ext>
            </a:extLst>
          </p:cNvPr>
          <p:cNvSpPr>
            <a:spLocks noGrp="1"/>
          </p:cNvSpPr>
          <p:nvPr>
            <p:ph type="dt" sz="half" idx="10"/>
          </p:nvPr>
        </p:nvSpPr>
        <p:spPr/>
        <p:txBody>
          <a:bodyPr/>
          <a:lstStyle/>
          <a:p>
            <a:fld id="{9334D819-9F07-4261-B09B-9E467E5D9002}" type="datetimeFigureOut">
              <a:rPr lang="en-US" smtClean="0"/>
              <a:t>9/11/2023</a:t>
            </a:fld>
            <a:endParaRPr lang="en-US" dirty="0"/>
          </a:p>
        </p:txBody>
      </p:sp>
      <p:sp>
        <p:nvSpPr>
          <p:cNvPr id="5" name="Platshållare för sidfot 4">
            <a:extLst>
              <a:ext uri="{FF2B5EF4-FFF2-40B4-BE49-F238E27FC236}">
                <a16:creationId xmlns:a16="http://schemas.microsoft.com/office/drawing/2014/main" id="{C29B0159-3ED5-2A63-0F67-AC7517DD9E68}"/>
              </a:ext>
            </a:extLst>
          </p:cNvPr>
          <p:cNvSpPr>
            <a:spLocks noGrp="1"/>
          </p:cNvSpPr>
          <p:nvPr>
            <p:ph type="ftr" sz="quarter" idx="11"/>
          </p:nvPr>
        </p:nvSpPr>
        <p:spPr/>
        <p:txBody>
          <a:bodyPr/>
          <a:lstStyle/>
          <a:p>
            <a:endParaRPr lang="en-US" dirty="0"/>
          </a:p>
        </p:txBody>
      </p:sp>
      <p:sp>
        <p:nvSpPr>
          <p:cNvPr id="6" name="Platshållare för bildnummer 5">
            <a:extLst>
              <a:ext uri="{FF2B5EF4-FFF2-40B4-BE49-F238E27FC236}">
                <a16:creationId xmlns:a16="http://schemas.microsoft.com/office/drawing/2014/main" id="{E9B9E07B-F1F6-2E35-B907-5E5637C94CA1}"/>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090140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59BBC92-73A9-78CE-FCCE-81DB7FB8489C}"/>
              </a:ext>
            </a:extLst>
          </p:cNvPr>
          <p:cNvSpPr>
            <a:spLocks noGrp="1"/>
          </p:cNvSpPr>
          <p:nvPr>
            <p:ph type="title"/>
          </p:nvPr>
        </p:nvSpPr>
        <p:spPr>
          <a:xfrm>
            <a:off x="623888" y="1282304"/>
            <a:ext cx="7886700" cy="2139553"/>
          </a:xfrm>
        </p:spPr>
        <p:txBody>
          <a:bodyPr anchor="b"/>
          <a:lstStyle>
            <a:lvl1pPr>
              <a:defRPr sz="45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811FD925-E81F-A53F-623B-4C12FDCE3CA7}"/>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C7F82D73-C7D5-C4DA-809A-BC0761BE6F14}"/>
              </a:ext>
            </a:extLst>
          </p:cNvPr>
          <p:cNvSpPr>
            <a:spLocks noGrp="1"/>
          </p:cNvSpPr>
          <p:nvPr>
            <p:ph type="dt" sz="half" idx="10"/>
          </p:nvPr>
        </p:nvSpPr>
        <p:spPr/>
        <p:txBody>
          <a:bodyPr/>
          <a:lstStyle/>
          <a:p>
            <a:fld id="{9334D819-9F07-4261-B09B-9E467E5D9002}" type="datetimeFigureOut">
              <a:rPr lang="en-US" smtClean="0"/>
              <a:pPr/>
              <a:t>9/11/2023</a:t>
            </a:fld>
            <a:endParaRPr lang="en-US" dirty="0"/>
          </a:p>
        </p:txBody>
      </p:sp>
      <p:sp>
        <p:nvSpPr>
          <p:cNvPr id="5" name="Platshållare för sidfot 4">
            <a:extLst>
              <a:ext uri="{FF2B5EF4-FFF2-40B4-BE49-F238E27FC236}">
                <a16:creationId xmlns:a16="http://schemas.microsoft.com/office/drawing/2014/main" id="{CBFF975D-F485-0754-3929-D893402F538F}"/>
              </a:ext>
            </a:extLst>
          </p:cNvPr>
          <p:cNvSpPr>
            <a:spLocks noGrp="1"/>
          </p:cNvSpPr>
          <p:nvPr>
            <p:ph type="ftr" sz="quarter" idx="11"/>
          </p:nvPr>
        </p:nvSpPr>
        <p:spPr/>
        <p:txBody>
          <a:bodyPr/>
          <a:lstStyle/>
          <a:p>
            <a:endParaRPr lang="en-US" dirty="0"/>
          </a:p>
        </p:txBody>
      </p:sp>
      <p:sp>
        <p:nvSpPr>
          <p:cNvPr id="6" name="Platshållare för bildnummer 5">
            <a:extLst>
              <a:ext uri="{FF2B5EF4-FFF2-40B4-BE49-F238E27FC236}">
                <a16:creationId xmlns:a16="http://schemas.microsoft.com/office/drawing/2014/main" id="{2DED17AF-A589-2D48-25C1-030318F94A11}"/>
              </a:ext>
            </a:extLst>
          </p:cNvPr>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428700530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DA1BD7-F17E-28CD-0CFA-B90529D3792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3C78D86D-D1A7-F9DA-9359-BAA0062EE63D}"/>
              </a:ext>
            </a:extLst>
          </p:cNvPr>
          <p:cNvSpPr>
            <a:spLocks noGrp="1"/>
          </p:cNvSpPr>
          <p:nvPr>
            <p:ph sz="half" idx="1"/>
          </p:nvPr>
        </p:nvSpPr>
        <p:spPr>
          <a:xfrm>
            <a:off x="628650" y="1369219"/>
            <a:ext cx="3886200" cy="326350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7F91F73F-10DA-590C-A3B6-40C5347DDB7D}"/>
              </a:ext>
            </a:extLst>
          </p:cNvPr>
          <p:cNvSpPr>
            <a:spLocks noGrp="1"/>
          </p:cNvSpPr>
          <p:nvPr>
            <p:ph sz="half" idx="2"/>
          </p:nvPr>
        </p:nvSpPr>
        <p:spPr>
          <a:xfrm>
            <a:off x="4629150" y="1369219"/>
            <a:ext cx="3886200" cy="326350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E57FCF48-28A8-4A6C-65A1-65D3B980BB32}"/>
              </a:ext>
            </a:extLst>
          </p:cNvPr>
          <p:cNvSpPr>
            <a:spLocks noGrp="1"/>
          </p:cNvSpPr>
          <p:nvPr>
            <p:ph type="dt" sz="half" idx="10"/>
          </p:nvPr>
        </p:nvSpPr>
        <p:spPr/>
        <p:txBody>
          <a:bodyPr/>
          <a:lstStyle/>
          <a:p>
            <a:fld id="{9334D819-9F07-4261-B09B-9E467E5D9002}" type="datetimeFigureOut">
              <a:rPr lang="en-US" smtClean="0"/>
              <a:t>9/11/2023</a:t>
            </a:fld>
            <a:endParaRPr lang="en-US" dirty="0"/>
          </a:p>
        </p:txBody>
      </p:sp>
      <p:sp>
        <p:nvSpPr>
          <p:cNvPr id="6" name="Platshållare för sidfot 5">
            <a:extLst>
              <a:ext uri="{FF2B5EF4-FFF2-40B4-BE49-F238E27FC236}">
                <a16:creationId xmlns:a16="http://schemas.microsoft.com/office/drawing/2014/main" id="{E8D11441-E282-87C2-010E-B1D3DB5D6127}"/>
              </a:ext>
            </a:extLst>
          </p:cNvPr>
          <p:cNvSpPr>
            <a:spLocks noGrp="1"/>
          </p:cNvSpPr>
          <p:nvPr>
            <p:ph type="ftr" sz="quarter" idx="11"/>
          </p:nvPr>
        </p:nvSpPr>
        <p:spPr/>
        <p:txBody>
          <a:bodyPr/>
          <a:lstStyle/>
          <a:p>
            <a:endParaRPr lang="en-US" dirty="0"/>
          </a:p>
        </p:txBody>
      </p:sp>
      <p:sp>
        <p:nvSpPr>
          <p:cNvPr id="7" name="Platshållare för bildnummer 6">
            <a:extLst>
              <a:ext uri="{FF2B5EF4-FFF2-40B4-BE49-F238E27FC236}">
                <a16:creationId xmlns:a16="http://schemas.microsoft.com/office/drawing/2014/main" id="{1B7CBDC0-5BD0-D5F4-D368-D0BE5A6CFA1B}"/>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346168796"/>
      </p:ext>
    </p:extLst>
  </p:cSld>
  <p:clrMapOvr>
    <a:masterClrMapping/>
  </p:clrMapOvr>
  <p:hf hdr="0" ftr="0" dt="0"/>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6983152-233D-73F1-9722-A928C5DE8315}"/>
              </a:ext>
            </a:extLst>
          </p:cNvPr>
          <p:cNvSpPr>
            <a:spLocks noGrp="1"/>
          </p:cNvSpPr>
          <p:nvPr>
            <p:ph type="title"/>
          </p:nvPr>
        </p:nvSpPr>
        <p:spPr>
          <a:xfrm>
            <a:off x="629841" y="273844"/>
            <a:ext cx="7886700" cy="994172"/>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7B486E15-E367-4875-8298-BC78BA2AB28B}"/>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5F594F09-AA9A-39EA-BD3B-323DB09ECB73}"/>
              </a:ext>
            </a:extLst>
          </p:cNvPr>
          <p:cNvSpPr>
            <a:spLocks noGrp="1"/>
          </p:cNvSpPr>
          <p:nvPr>
            <p:ph sz="half" idx="2"/>
          </p:nvPr>
        </p:nvSpPr>
        <p:spPr>
          <a:xfrm>
            <a:off x="629842" y="1878806"/>
            <a:ext cx="3868340" cy="276344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67312EBE-E8C4-F59D-8ED6-FA5773AE1BEC}"/>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F81C4F7E-F553-6E7F-A09F-4ED346148369}"/>
              </a:ext>
            </a:extLst>
          </p:cNvPr>
          <p:cNvSpPr>
            <a:spLocks noGrp="1"/>
          </p:cNvSpPr>
          <p:nvPr>
            <p:ph sz="quarter" idx="4"/>
          </p:nvPr>
        </p:nvSpPr>
        <p:spPr>
          <a:xfrm>
            <a:off x="4629150" y="1878806"/>
            <a:ext cx="3887391" cy="276344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A242D055-FD1D-0BE9-2700-1DC8A719D79B}"/>
              </a:ext>
            </a:extLst>
          </p:cNvPr>
          <p:cNvSpPr>
            <a:spLocks noGrp="1"/>
          </p:cNvSpPr>
          <p:nvPr>
            <p:ph type="dt" sz="half" idx="10"/>
          </p:nvPr>
        </p:nvSpPr>
        <p:spPr/>
        <p:txBody>
          <a:bodyPr/>
          <a:lstStyle/>
          <a:p>
            <a:fld id="{9334D819-9F07-4261-B09B-9E467E5D9002}" type="datetimeFigureOut">
              <a:rPr lang="en-US" smtClean="0"/>
              <a:t>9/11/2023</a:t>
            </a:fld>
            <a:endParaRPr lang="en-US" dirty="0"/>
          </a:p>
        </p:txBody>
      </p:sp>
      <p:sp>
        <p:nvSpPr>
          <p:cNvPr id="8" name="Platshållare för sidfot 7">
            <a:extLst>
              <a:ext uri="{FF2B5EF4-FFF2-40B4-BE49-F238E27FC236}">
                <a16:creationId xmlns:a16="http://schemas.microsoft.com/office/drawing/2014/main" id="{C3A0D493-DB65-5E6F-010A-04B2C6B85549}"/>
              </a:ext>
            </a:extLst>
          </p:cNvPr>
          <p:cNvSpPr>
            <a:spLocks noGrp="1"/>
          </p:cNvSpPr>
          <p:nvPr>
            <p:ph type="ftr" sz="quarter" idx="11"/>
          </p:nvPr>
        </p:nvSpPr>
        <p:spPr/>
        <p:txBody>
          <a:bodyPr/>
          <a:lstStyle/>
          <a:p>
            <a:endParaRPr lang="en-US" dirty="0"/>
          </a:p>
        </p:txBody>
      </p:sp>
      <p:sp>
        <p:nvSpPr>
          <p:cNvPr id="9" name="Platshållare för bildnummer 8">
            <a:extLst>
              <a:ext uri="{FF2B5EF4-FFF2-40B4-BE49-F238E27FC236}">
                <a16:creationId xmlns:a16="http://schemas.microsoft.com/office/drawing/2014/main" id="{898C2372-C7B4-D18D-B0A9-D249E328109E}"/>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072370613"/>
      </p:ext>
    </p:extLst>
  </p:cSld>
  <p:clrMapOvr>
    <a:masterClrMapping/>
  </p:clrMapOvr>
  <p:hf hdr="0" ftr="0" dt="0"/>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3C71A0-4B36-5426-70F3-05A070557C45}"/>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3BDAF31C-3CEA-B08B-6926-4D980D32EAE0}"/>
              </a:ext>
            </a:extLst>
          </p:cNvPr>
          <p:cNvSpPr>
            <a:spLocks noGrp="1"/>
          </p:cNvSpPr>
          <p:nvPr>
            <p:ph type="dt" sz="half" idx="10"/>
          </p:nvPr>
        </p:nvSpPr>
        <p:spPr/>
        <p:txBody>
          <a:bodyPr/>
          <a:lstStyle/>
          <a:p>
            <a:fld id="{9334D819-9F07-4261-B09B-9E467E5D9002}" type="datetimeFigureOut">
              <a:rPr lang="en-US" smtClean="0"/>
              <a:t>9/11/2023</a:t>
            </a:fld>
            <a:endParaRPr lang="en-US" dirty="0"/>
          </a:p>
        </p:txBody>
      </p:sp>
      <p:sp>
        <p:nvSpPr>
          <p:cNvPr id="4" name="Platshållare för sidfot 3">
            <a:extLst>
              <a:ext uri="{FF2B5EF4-FFF2-40B4-BE49-F238E27FC236}">
                <a16:creationId xmlns:a16="http://schemas.microsoft.com/office/drawing/2014/main" id="{A13C02AA-C3B3-5D50-E604-8FB0AFE8266D}"/>
              </a:ext>
            </a:extLst>
          </p:cNvPr>
          <p:cNvSpPr>
            <a:spLocks noGrp="1"/>
          </p:cNvSpPr>
          <p:nvPr>
            <p:ph type="ftr" sz="quarter" idx="11"/>
          </p:nvPr>
        </p:nvSpPr>
        <p:spPr/>
        <p:txBody>
          <a:bodyPr/>
          <a:lstStyle/>
          <a:p>
            <a:endParaRPr lang="en-US" dirty="0"/>
          </a:p>
        </p:txBody>
      </p:sp>
      <p:sp>
        <p:nvSpPr>
          <p:cNvPr id="5" name="Platshållare för bildnummer 4">
            <a:extLst>
              <a:ext uri="{FF2B5EF4-FFF2-40B4-BE49-F238E27FC236}">
                <a16:creationId xmlns:a16="http://schemas.microsoft.com/office/drawing/2014/main" id="{C8CD134D-7FEC-F7DD-7274-278CF2A0ADD2}"/>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086455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79AF9DF0-A913-0B75-5866-0B32FB646113}"/>
              </a:ext>
            </a:extLst>
          </p:cNvPr>
          <p:cNvSpPr>
            <a:spLocks noGrp="1"/>
          </p:cNvSpPr>
          <p:nvPr>
            <p:ph type="dt" sz="half" idx="10"/>
          </p:nvPr>
        </p:nvSpPr>
        <p:spPr/>
        <p:txBody>
          <a:bodyPr/>
          <a:lstStyle/>
          <a:p>
            <a:fld id="{9334D819-9F07-4261-B09B-9E467E5D9002}" type="datetimeFigureOut">
              <a:rPr lang="en-US" smtClean="0"/>
              <a:t>9/11/2023</a:t>
            </a:fld>
            <a:endParaRPr lang="en-US" dirty="0"/>
          </a:p>
        </p:txBody>
      </p:sp>
      <p:sp>
        <p:nvSpPr>
          <p:cNvPr id="3" name="Platshållare för sidfot 2">
            <a:extLst>
              <a:ext uri="{FF2B5EF4-FFF2-40B4-BE49-F238E27FC236}">
                <a16:creationId xmlns:a16="http://schemas.microsoft.com/office/drawing/2014/main" id="{08260239-8E0D-D83E-9D80-EBAAF4E43687}"/>
              </a:ext>
            </a:extLst>
          </p:cNvPr>
          <p:cNvSpPr>
            <a:spLocks noGrp="1"/>
          </p:cNvSpPr>
          <p:nvPr>
            <p:ph type="ftr" sz="quarter" idx="11"/>
          </p:nvPr>
        </p:nvSpPr>
        <p:spPr/>
        <p:txBody>
          <a:bodyPr/>
          <a:lstStyle/>
          <a:p>
            <a:endParaRPr lang="en-US" dirty="0"/>
          </a:p>
        </p:txBody>
      </p:sp>
      <p:sp>
        <p:nvSpPr>
          <p:cNvPr id="4" name="Platshållare för bildnummer 3">
            <a:extLst>
              <a:ext uri="{FF2B5EF4-FFF2-40B4-BE49-F238E27FC236}">
                <a16:creationId xmlns:a16="http://schemas.microsoft.com/office/drawing/2014/main" id="{0F9F491D-3961-98FA-37DC-D3B0F93DCA78}"/>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47807909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CA0B7C-F488-D538-8FF1-B5F5E39A4CB2}"/>
              </a:ext>
            </a:extLst>
          </p:cNvPr>
          <p:cNvSpPr>
            <a:spLocks noGrp="1"/>
          </p:cNvSpPr>
          <p:nvPr>
            <p:ph type="title"/>
          </p:nvPr>
        </p:nvSpPr>
        <p:spPr>
          <a:xfrm>
            <a:off x="629841" y="342900"/>
            <a:ext cx="2949178" cy="1200150"/>
          </a:xfrm>
        </p:spPr>
        <p:txBody>
          <a:bodyPr anchor="b"/>
          <a:lstStyle>
            <a:lvl1pPr>
              <a:defRPr sz="24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B6FDBDA-3B25-F487-7211-F6CAD078AD28}"/>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70C2F102-9834-8514-4D80-E7E193EFA349}"/>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B2646E6D-1C82-CB6E-6E20-AE400EACDA01}"/>
              </a:ext>
            </a:extLst>
          </p:cNvPr>
          <p:cNvSpPr>
            <a:spLocks noGrp="1"/>
          </p:cNvSpPr>
          <p:nvPr>
            <p:ph type="dt" sz="half" idx="10"/>
          </p:nvPr>
        </p:nvSpPr>
        <p:spPr/>
        <p:txBody>
          <a:bodyPr/>
          <a:lstStyle/>
          <a:p>
            <a:fld id="{9334D819-9F07-4261-B09B-9E467E5D9002}" type="datetimeFigureOut">
              <a:rPr lang="en-US" smtClean="0"/>
              <a:t>9/11/2023</a:t>
            </a:fld>
            <a:endParaRPr lang="en-US" dirty="0"/>
          </a:p>
        </p:txBody>
      </p:sp>
      <p:sp>
        <p:nvSpPr>
          <p:cNvPr id="6" name="Platshållare för sidfot 5">
            <a:extLst>
              <a:ext uri="{FF2B5EF4-FFF2-40B4-BE49-F238E27FC236}">
                <a16:creationId xmlns:a16="http://schemas.microsoft.com/office/drawing/2014/main" id="{D9D2B6AC-3309-2AF9-2B25-B6558E97D581}"/>
              </a:ext>
            </a:extLst>
          </p:cNvPr>
          <p:cNvSpPr>
            <a:spLocks noGrp="1"/>
          </p:cNvSpPr>
          <p:nvPr>
            <p:ph type="ftr" sz="quarter" idx="11"/>
          </p:nvPr>
        </p:nvSpPr>
        <p:spPr/>
        <p:txBody>
          <a:bodyPr/>
          <a:lstStyle/>
          <a:p>
            <a:endParaRPr lang="en-US" dirty="0"/>
          </a:p>
        </p:txBody>
      </p:sp>
      <p:sp>
        <p:nvSpPr>
          <p:cNvPr id="7" name="Platshållare för bildnummer 6">
            <a:extLst>
              <a:ext uri="{FF2B5EF4-FFF2-40B4-BE49-F238E27FC236}">
                <a16:creationId xmlns:a16="http://schemas.microsoft.com/office/drawing/2014/main" id="{67FF6322-AE6C-DB50-B3CB-1B9292C1AA14}"/>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672019991"/>
      </p:ext>
    </p:extLst>
  </p:cSld>
  <p:clrMapOvr>
    <a:masterClrMapping/>
  </p:clrMapOvr>
  <p:hf hdr="0" ftr="0" dt="0"/>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BDDE911-65B7-46F6-3190-FAE8B920D458}"/>
              </a:ext>
            </a:extLst>
          </p:cNvPr>
          <p:cNvSpPr>
            <a:spLocks noGrp="1"/>
          </p:cNvSpPr>
          <p:nvPr>
            <p:ph type="title"/>
          </p:nvPr>
        </p:nvSpPr>
        <p:spPr>
          <a:xfrm>
            <a:off x="629841" y="342900"/>
            <a:ext cx="2949178" cy="1200150"/>
          </a:xfrm>
        </p:spPr>
        <p:txBody>
          <a:bodyPr anchor="b"/>
          <a:lstStyle>
            <a:lvl1pPr>
              <a:defRPr sz="24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B71221CE-319F-C03E-8340-BFCD21727591}"/>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sv-SE"/>
          </a:p>
        </p:txBody>
      </p:sp>
      <p:sp>
        <p:nvSpPr>
          <p:cNvPr id="4" name="Platshållare för text 3">
            <a:extLst>
              <a:ext uri="{FF2B5EF4-FFF2-40B4-BE49-F238E27FC236}">
                <a16:creationId xmlns:a16="http://schemas.microsoft.com/office/drawing/2014/main" id="{66A7A483-0F5E-9AF3-C88C-82EE27DCCCD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D8B1A2A8-067D-AE12-AE94-8358ED2870CC}"/>
              </a:ext>
            </a:extLst>
          </p:cNvPr>
          <p:cNvSpPr>
            <a:spLocks noGrp="1"/>
          </p:cNvSpPr>
          <p:nvPr>
            <p:ph type="dt" sz="half" idx="10"/>
          </p:nvPr>
        </p:nvSpPr>
        <p:spPr/>
        <p:txBody>
          <a:bodyPr/>
          <a:lstStyle/>
          <a:p>
            <a:fld id="{9334D819-9F07-4261-B09B-9E467E5D9002}" type="datetimeFigureOut">
              <a:rPr lang="en-US" smtClean="0"/>
              <a:t>9/11/2023</a:t>
            </a:fld>
            <a:endParaRPr lang="en-US" dirty="0"/>
          </a:p>
        </p:txBody>
      </p:sp>
      <p:sp>
        <p:nvSpPr>
          <p:cNvPr id="6" name="Platshållare för sidfot 5">
            <a:extLst>
              <a:ext uri="{FF2B5EF4-FFF2-40B4-BE49-F238E27FC236}">
                <a16:creationId xmlns:a16="http://schemas.microsoft.com/office/drawing/2014/main" id="{7ABB39CA-9D5D-31A4-46F7-3DC53EB95F81}"/>
              </a:ext>
            </a:extLst>
          </p:cNvPr>
          <p:cNvSpPr>
            <a:spLocks noGrp="1"/>
          </p:cNvSpPr>
          <p:nvPr>
            <p:ph type="ftr" sz="quarter" idx="11"/>
          </p:nvPr>
        </p:nvSpPr>
        <p:spPr/>
        <p:txBody>
          <a:bodyPr/>
          <a:lstStyle/>
          <a:p>
            <a:endParaRPr lang="en-US" dirty="0"/>
          </a:p>
        </p:txBody>
      </p:sp>
      <p:sp>
        <p:nvSpPr>
          <p:cNvPr id="7" name="Platshållare för bildnummer 6">
            <a:extLst>
              <a:ext uri="{FF2B5EF4-FFF2-40B4-BE49-F238E27FC236}">
                <a16:creationId xmlns:a16="http://schemas.microsoft.com/office/drawing/2014/main" id="{415B6E7A-73C2-D241-701D-D6B50F40348B}"/>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959102515"/>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60580956-0CD7-FD6E-6D55-563DC7506A60}"/>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B771C4F-9925-1C71-6F32-79ABF99267A5}"/>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40FBE22-0A80-7E03-245D-C20F9D42FB25}"/>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334D819-9F07-4261-B09B-9E467E5D9002}" type="datetimeFigureOut">
              <a:rPr lang="en-US" smtClean="0"/>
              <a:pPr/>
              <a:t>9/11/2023</a:t>
            </a:fld>
            <a:endParaRPr lang="en-US" dirty="0"/>
          </a:p>
        </p:txBody>
      </p:sp>
      <p:sp>
        <p:nvSpPr>
          <p:cNvPr id="5" name="Platshållare för sidfot 4">
            <a:extLst>
              <a:ext uri="{FF2B5EF4-FFF2-40B4-BE49-F238E27FC236}">
                <a16:creationId xmlns:a16="http://schemas.microsoft.com/office/drawing/2014/main" id="{8AAB1B9E-67FA-EFD0-CA71-99F8E18D9118}"/>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Platshållare för bildnummer 5">
            <a:extLst>
              <a:ext uri="{FF2B5EF4-FFF2-40B4-BE49-F238E27FC236}">
                <a16:creationId xmlns:a16="http://schemas.microsoft.com/office/drawing/2014/main" id="{294FC34C-7E3B-160E-90C6-A974822BEE53}"/>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1766878-3199-4EAB-94E7-2D6D11070E14}" type="slidenum">
              <a:rPr lang="en-US" smtClean="0"/>
              <a:pPr/>
              <a:t>‹#›</a:t>
            </a:fld>
            <a:endParaRPr lang="en-US" dirty="0"/>
          </a:p>
        </p:txBody>
      </p:sp>
      <p:pic>
        <p:nvPicPr>
          <p:cNvPr id="7" name="Bildobjekt 6">
            <a:extLst>
              <a:ext uri="{FF2B5EF4-FFF2-40B4-BE49-F238E27FC236}">
                <a16:creationId xmlns:a16="http://schemas.microsoft.com/office/drawing/2014/main" id="{DCED2E1A-828B-59B6-B127-A6D6EA83BB6E}"/>
              </a:ext>
            </a:extLst>
          </p:cNvPr>
          <p:cNvPicPr>
            <a:picLocks noChangeAspect="1"/>
          </p:cNvPicPr>
          <p:nvPr userDrawn="1"/>
        </p:nvPicPr>
        <p:blipFill>
          <a:blip r:embed="rId19"/>
          <a:stretch>
            <a:fillRect/>
          </a:stretch>
        </p:blipFill>
        <p:spPr>
          <a:xfrm>
            <a:off x="7552800" y="4310584"/>
            <a:ext cx="1224000" cy="465753"/>
          </a:xfrm>
          <a:prstGeom prst="rect">
            <a:avLst/>
          </a:prstGeom>
        </p:spPr>
      </p:pic>
      <p:sp>
        <p:nvSpPr>
          <p:cNvPr id="8" name="Rektangel med rundade hörn 8">
            <a:extLst>
              <a:ext uri="{FF2B5EF4-FFF2-40B4-BE49-F238E27FC236}">
                <a16:creationId xmlns:a16="http://schemas.microsoft.com/office/drawing/2014/main" id="{C42C94AF-DCD0-A573-35F7-CE6D78279923}"/>
              </a:ext>
            </a:extLst>
          </p:cNvPr>
          <p:cNvSpPr>
            <a:spLocks/>
          </p:cNvSpPr>
          <p:nvPr userDrawn="1"/>
        </p:nvSpPr>
        <p:spPr>
          <a:xfrm>
            <a:off x="180000" y="180000"/>
            <a:ext cx="8784000" cy="4784400"/>
          </a:xfrm>
          <a:prstGeom prst="roundRect">
            <a:avLst>
              <a:gd name="adj" fmla="val 1131"/>
            </a:avLst>
          </a:prstGeom>
          <a:no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012894125"/>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 id="2147483920" r:id="rId13"/>
    <p:sldLayoutId id="2147483768" r:id="rId14"/>
    <p:sldLayoutId id="2147483771" r:id="rId15"/>
    <p:sldLayoutId id="2147483773" r:id="rId16"/>
    <p:sldLayoutId id="2147483774" r:id="rId17"/>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customXml" Target="../ink/ink6.xml"/><Relationship Id="rId18" Type="http://schemas.openxmlformats.org/officeDocument/2006/relationships/image" Target="../media/image13.png"/><Relationship Id="rId26" Type="http://schemas.openxmlformats.org/officeDocument/2006/relationships/image" Target="../media/image17.png"/><Relationship Id="rId3" Type="http://schemas.openxmlformats.org/officeDocument/2006/relationships/customXml" Target="../ink/ink1.xml"/><Relationship Id="rId21" Type="http://schemas.openxmlformats.org/officeDocument/2006/relationships/customXml" Target="../ink/ink10.xml"/><Relationship Id="rId7" Type="http://schemas.openxmlformats.org/officeDocument/2006/relationships/customXml" Target="../ink/ink3.xml"/><Relationship Id="rId12" Type="http://schemas.openxmlformats.org/officeDocument/2006/relationships/image" Target="../media/image10.png"/><Relationship Id="rId17" Type="http://schemas.openxmlformats.org/officeDocument/2006/relationships/customXml" Target="../ink/ink8.xml"/><Relationship Id="rId25" Type="http://schemas.openxmlformats.org/officeDocument/2006/relationships/customXml" Target="../ink/ink12.xml"/><Relationship Id="rId2" Type="http://schemas.openxmlformats.org/officeDocument/2006/relationships/image" Target="../media/image7.png"/><Relationship Id="rId16" Type="http://schemas.openxmlformats.org/officeDocument/2006/relationships/image" Target="../media/image12.png"/><Relationship Id="rId20"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70.png"/><Relationship Id="rId11" Type="http://schemas.openxmlformats.org/officeDocument/2006/relationships/customXml" Target="../ink/ink5.xml"/><Relationship Id="rId24" Type="http://schemas.openxmlformats.org/officeDocument/2006/relationships/image" Target="../media/image16.png"/><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18.png"/><Relationship Id="rId10" Type="http://schemas.openxmlformats.org/officeDocument/2006/relationships/image" Target="../media/image9.png"/><Relationship Id="rId19" Type="http://schemas.openxmlformats.org/officeDocument/2006/relationships/customXml" Target="../ink/ink9.xml"/><Relationship Id="rId4" Type="http://schemas.openxmlformats.org/officeDocument/2006/relationships/image" Target="../media/image60.png"/><Relationship Id="rId9" Type="http://schemas.openxmlformats.org/officeDocument/2006/relationships/customXml" Target="../ink/ink4.xml"/><Relationship Id="rId14" Type="http://schemas.openxmlformats.org/officeDocument/2006/relationships/image" Target="../media/image11.png"/><Relationship Id="rId22" Type="http://schemas.openxmlformats.org/officeDocument/2006/relationships/image" Target="../media/image15.png"/><Relationship Id="rId27" Type="http://schemas.openxmlformats.org/officeDocument/2006/relationships/customXml" Target="../ink/ink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hyperlink" Target="http://www.diva-portal.org/smash/get/diva2:1578487/FULLTEXT01.pdf" TargetMode="External"/><Relationship Id="rId3" Type="http://schemas.openxmlformats.org/officeDocument/2006/relationships/hyperlink" Target="https://open.lnu.se/index.php/PFS/article/view/3164/3252?fbclid=IwAR2QB13wDl7xjakGG_Dg5uRi9vIWldKy9mtUX9eSHA5MMGVVmMV4sIvkl1Y" TargetMode="External"/><Relationship Id="rId7" Type="http://schemas.openxmlformats.org/officeDocument/2006/relationships/hyperlink" Target="http://hkr.diva-portal.org/smash/get/diva2:1345648/FULLTEXT01.pdf" TargetMode="External"/><Relationship Id="rId2" Type="http://schemas.openxmlformats.org/officeDocument/2006/relationships/hyperlink" Target="https://doi.org/10.5617/adno.8834" TargetMode="External"/><Relationship Id="rId1" Type="http://schemas.openxmlformats.org/officeDocument/2006/relationships/slideLayout" Target="../slideLayouts/slideLayout2.xml"/><Relationship Id="rId6" Type="http://schemas.openxmlformats.org/officeDocument/2006/relationships/hyperlink" Target="https://doi.org/10.5324/barn.v39i2&#8211;3.3759" TargetMode="External"/><Relationship Id="rId5" Type="http://schemas.openxmlformats.org/officeDocument/2006/relationships/hyperlink" Target="http://urn.kb.se/resolve?urn=urn:nbn:se:ltu:diva-91680" TargetMode="External"/><Relationship Id="rId4" Type="http://schemas.openxmlformats.org/officeDocument/2006/relationships/hyperlink" Target="https://doi.org/10.57126/noad.v8i1.10600"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regeringen.se/rattsliga-dokument/statens-offentliga-utredningar/2022/11/sou-202261/"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4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954666E-9B61-D6BC-029E-60C8E9FDC07E}"/>
              </a:ext>
            </a:extLst>
          </p:cNvPr>
          <p:cNvPicPr>
            <a:picLocks noChangeAspect="1"/>
          </p:cNvPicPr>
          <p:nvPr/>
        </p:nvPicPr>
        <p:blipFill rotWithShape="1">
          <a:blip r:embed="rId2">
            <a:alphaModFix amt="50000"/>
          </a:blip>
          <a:srcRect t="20213"/>
          <a:stretch/>
        </p:blipFill>
        <p:spPr>
          <a:xfrm>
            <a:off x="20" y="10"/>
            <a:ext cx="9143980" cy="5143490"/>
          </a:xfrm>
          <a:prstGeom prst="rect">
            <a:avLst/>
          </a:prstGeom>
        </p:spPr>
      </p:pic>
      <p:sp>
        <p:nvSpPr>
          <p:cNvPr id="2" name="Rubrik 1">
            <a:extLst>
              <a:ext uri="{FF2B5EF4-FFF2-40B4-BE49-F238E27FC236}">
                <a16:creationId xmlns:a16="http://schemas.microsoft.com/office/drawing/2014/main" id="{DF48BB82-1535-6D46-BCEC-862DBBB4D8AB}"/>
              </a:ext>
            </a:extLst>
          </p:cNvPr>
          <p:cNvSpPr>
            <a:spLocks noGrp="1"/>
          </p:cNvSpPr>
          <p:nvPr>
            <p:ph type="ctrTitle"/>
          </p:nvPr>
        </p:nvSpPr>
        <p:spPr>
          <a:xfrm>
            <a:off x="1143000" y="841771"/>
            <a:ext cx="6858000" cy="2175389"/>
          </a:xfrm>
        </p:spPr>
        <p:txBody>
          <a:bodyPr vert="horz" lIns="91440" tIns="45720" rIns="91440" bIns="45720" rtlCol="0" anchor="b">
            <a:normAutofit/>
          </a:bodyPr>
          <a:lstStyle/>
          <a:p>
            <a:pPr defTabSz="914400"/>
            <a:r>
              <a:rPr lang="en-US" sz="3300" u="sng" spc="-120" baseline="0" dirty="0" err="1">
                <a:solidFill>
                  <a:srgbClr val="FFFFFF"/>
                </a:solidFill>
              </a:rPr>
              <a:t>Fritidshemmets</a:t>
            </a:r>
            <a:r>
              <a:rPr lang="en-US" sz="3300" u="sng" spc="-120" baseline="0" dirty="0">
                <a:solidFill>
                  <a:srgbClr val="FFFFFF"/>
                </a:solidFill>
              </a:rPr>
              <a:t> </a:t>
            </a:r>
            <a:r>
              <a:rPr lang="en-US" sz="3300" u="sng" spc="-120" baseline="0" dirty="0" err="1">
                <a:solidFill>
                  <a:srgbClr val="FFFFFF"/>
                </a:solidFill>
              </a:rPr>
              <a:t>didaktik</a:t>
            </a:r>
            <a:br>
              <a:rPr lang="en-US" sz="3300" spc="-120" baseline="0" dirty="0">
                <a:solidFill>
                  <a:srgbClr val="FFFFFF"/>
                </a:solidFill>
              </a:rPr>
            </a:br>
            <a:br>
              <a:rPr lang="en-US" sz="3300" spc="-120" baseline="0" dirty="0">
                <a:solidFill>
                  <a:srgbClr val="FFFFFF"/>
                </a:solidFill>
              </a:rPr>
            </a:br>
            <a:br>
              <a:rPr lang="en-US" sz="3300" spc="-120" baseline="0" dirty="0">
                <a:solidFill>
                  <a:srgbClr val="FFFFFF"/>
                </a:solidFill>
              </a:rPr>
            </a:br>
            <a:r>
              <a:rPr lang="en-US" sz="3300" spc="-120" baseline="0" dirty="0" err="1">
                <a:solidFill>
                  <a:srgbClr val="FFFFFF"/>
                </a:solidFill>
              </a:rPr>
              <a:t>Göteborg</a:t>
            </a:r>
            <a:r>
              <a:rPr lang="en-US" sz="3300" spc="-120" baseline="0" dirty="0">
                <a:solidFill>
                  <a:srgbClr val="FFFFFF"/>
                </a:solidFill>
              </a:rPr>
              <a:t> 7-8 September 2023</a:t>
            </a:r>
          </a:p>
        </p:txBody>
      </p:sp>
      <p:sp>
        <p:nvSpPr>
          <p:cNvPr id="3" name="Underrubrik 2">
            <a:extLst>
              <a:ext uri="{FF2B5EF4-FFF2-40B4-BE49-F238E27FC236}">
                <a16:creationId xmlns:a16="http://schemas.microsoft.com/office/drawing/2014/main" id="{27A7B6C7-6D4E-E544-AF73-4E781F1CD838}"/>
              </a:ext>
            </a:extLst>
          </p:cNvPr>
          <p:cNvSpPr>
            <a:spLocks noGrp="1"/>
          </p:cNvSpPr>
          <p:nvPr>
            <p:ph type="subTitle" idx="1"/>
          </p:nvPr>
        </p:nvSpPr>
        <p:spPr>
          <a:xfrm>
            <a:off x="1143000" y="3119553"/>
            <a:ext cx="6858000" cy="823796"/>
          </a:xfrm>
        </p:spPr>
        <p:txBody>
          <a:bodyPr vert="horz" lIns="91440" tIns="45720" rIns="91440" bIns="45720" rtlCol="0">
            <a:normAutofit/>
          </a:bodyPr>
          <a:lstStyle/>
          <a:p>
            <a:pPr defTabSz="914400">
              <a:spcBef>
                <a:spcPts val="1000"/>
              </a:spcBef>
            </a:pPr>
            <a:endParaRPr lang="en-US" sz="1100" b="1" cap="all" spc="400" dirty="0">
              <a:solidFill>
                <a:srgbClr val="FFFFFF"/>
              </a:solidFill>
            </a:endParaRPr>
          </a:p>
          <a:p>
            <a:pPr defTabSz="914400">
              <a:spcBef>
                <a:spcPts val="1000"/>
              </a:spcBef>
            </a:pPr>
            <a:r>
              <a:rPr lang="en-US" sz="1100" b="1" cap="all" spc="400" dirty="0">
                <a:solidFill>
                  <a:srgbClr val="FFFFFF"/>
                </a:solidFill>
              </a:rPr>
              <a:t>Jonne Söderholm</a:t>
            </a:r>
          </a:p>
          <a:p>
            <a:pPr defTabSz="914400">
              <a:spcBef>
                <a:spcPts val="1000"/>
              </a:spcBef>
            </a:pPr>
            <a:r>
              <a:rPr lang="en-US" sz="1100" b="1" cap="all" spc="400" dirty="0">
                <a:solidFill>
                  <a:srgbClr val="FFFFFF"/>
                </a:solidFill>
              </a:rPr>
              <a:t>JONAS.SODERHOLM@hkr.se</a:t>
            </a:r>
          </a:p>
        </p:txBody>
      </p:sp>
    </p:spTree>
    <p:extLst>
      <p:ext uri="{BB962C8B-B14F-4D97-AF65-F5344CB8AC3E}">
        <p14:creationId xmlns:p14="http://schemas.microsoft.com/office/powerpoint/2010/main" val="316886651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D5CA9B2-C6C5-47DE-9760-A212DBE596D0}"/>
              </a:ext>
            </a:extLst>
          </p:cNvPr>
          <p:cNvSpPr>
            <a:spLocks noGrp="1"/>
          </p:cNvSpPr>
          <p:nvPr>
            <p:ph type="title"/>
          </p:nvPr>
        </p:nvSpPr>
        <p:spPr>
          <a:xfrm>
            <a:off x="918198" y="461052"/>
            <a:ext cx="7546725" cy="564037"/>
          </a:xfrm>
        </p:spPr>
        <p:txBody>
          <a:bodyPr>
            <a:normAutofit fontScale="90000"/>
          </a:bodyPr>
          <a:lstStyle/>
          <a:p>
            <a:r>
              <a:rPr lang="sv-SE" sz="3200" dirty="0"/>
              <a:t>Professionellt medvetet förhållningsätt</a:t>
            </a:r>
            <a:br>
              <a:rPr lang="sv-SE" dirty="0"/>
            </a:br>
            <a:endParaRPr lang="sv-SE" dirty="0"/>
          </a:p>
        </p:txBody>
      </p:sp>
      <p:pic>
        <p:nvPicPr>
          <p:cNvPr id="4" name="Platshållare för innehåll 3">
            <a:extLst>
              <a:ext uri="{FF2B5EF4-FFF2-40B4-BE49-F238E27FC236}">
                <a16:creationId xmlns:a16="http://schemas.microsoft.com/office/drawing/2014/main" id="{B38BF3BD-D691-4EE0-AA3E-A4188BBB4366}"/>
              </a:ext>
            </a:extLst>
          </p:cNvPr>
          <p:cNvPicPr>
            <a:picLocks noGrp="1" noChangeAspect="1"/>
          </p:cNvPicPr>
          <p:nvPr>
            <p:ph idx="1"/>
          </p:nvPr>
        </p:nvPicPr>
        <p:blipFill rotWithShape="1">
          <a:blip r:embed="rId2"/>
          <a:srcRect t="5380" b="6480"/>
          <a:stretch/>
        </p:blipFill>
        <p:spPr>
          <a:xfrm>
            <a:off x="2023783" y="860612"/>
            <a:ext cx="4518212" cy="2312894"/>
          </a:xfrm>
          <a:prstGeom prst="rect">
            <a:avLst/>
          </a:prstGeom>
        </p:spPr>
      </p:pic>
      <p:sp>
        <p:nvSpPr>
          <p:cNvPr id="6" name="textruta 5">
            <a:extLst>
              <a:ext uri="{FF2B5EF4-FFF2-40B4-BE49-F238E27FC236}">
                <a16:creationId xmlns:a16="http://schemas.microsoft.com/office/drawing/2014/main" id="{7AB45234-2D78-4459-AF1F-10C323D0E7A8}"/>
              </a:ext>
            </a:extLst>
          </p:cNvPr>
          <p:cNvSpPr txBox="1"/>
          <p:nvPr/>
        </p:nvSpPr>
        <p:spPr>
          <a:xfrm>
            <a:off x="834776" y="2434842"/>
            <a:ext cx="7630147" cy="1200329"/>
          </a:xfrm>
          <a:prstGeom prst="rect">
            <a:avLst/>
          </a:prstGeom>
          <a:noFill/>
        </p:spPr>
        <p:txBody>
          <a:bodyPr wrap="square">
            <a:spAutoFit/>
          </a:bodyPr>
          <a:lstStyle/>
          <a:p>
            <a:endParaRPr lang="sv-SE" dirty="0"/>
          </a:p>
          <a:p>
            <a:r>
              <a:rPr lang="sv-SE" dirty="0"/>
              <a:t>Pedagogisk grundsyn			Didaktik och metodik</a:t>
            </a:r>
          </a:p>
          <a:p>
            <a:endParaRPr lang="sv-SE" dirty="0"/>
          </a:p>
          <a:p>
            <a:r>
              <a:rPr lang="sv-SE" dirty="0"/>
              <a:t>Relationell kompetens			Ämneskunskap</a:t>
            </a:r>
          </a:p>
        </p:txBody>
      </p:sp>
      <p:sp>
        <p:nvSpPr>
          <p:cNvPr id="7" name="Rektangel 6">
            <a:extLst>
              <a:ext uri="{FF2B5EF4-FFF2-40B4-BE49-F238E27FC236}">
                <a16:creationId xmlns:a16="http://schemas.microsoft.com/office/drawing/2014/main" id="{A8465026-FC02-4BDB-ACC6-62C18FD4E5C0}"/>
              </a:ext>
            </a:extLst>
          </p:cNvPr>
          <p:cNvSpPr/>
          <p:nvPr/>
        </p:nvSpPr>
        <p:spPr>
          <a:xfrm>
            <a:off x="477159" y="4125376"/>
            <a:ext cx="8229600" cy="584775"/>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sv-SE" sz="3200" b="1" dirty="0">
                <a:ln w="22225">
                  <a:solidFill>
                    <a:schemeClr val="accent2"/>
                  </a:solidFill>
                  <a:prstDash val="solid"/>
                </a:ln>
                <a:solidFill>
                  <a:schemeClr val="accent2">
                    <a:lumMod val="40000"/>
                    <a:lumOff val="60000"/>
                  </a:schemeClr>
                </a:solidFill>
              </a:rPr>
              <a:t>Fakta, färdighet, förtrogenhet, tyst kunskap</a:t>
            </a:r>
            <a:endParaRPr lang="sv-SE" sz="3200" b="1" cap="none" spc="0" dirty="0">
              <a:ln w="22225">
                <a:solidFill>
                  <a:schemeClr val="accent2"/>
                </a:solidFill>
                <a:prstDash val="solid"/>
              </a:ln>
              <a:solidFill>
                <a:schemeClr val="accent2">
                  <a:lumMod val="40000"/>
                  <a:lumOff val="60000"/>
                </a:schemeClr>
              </a:solidFill>
              <a:effectLst/>
            </a:endParaRPr>
          </a:p>
        </p:txBody>
      </p:sp>
      <mc:AlternateContent xmlns:mc="http://schemas.openxmlformats.org/markup-compatibility/2006" xmlns:p14="http://schemas.microsoft.com/office/powerpoint/2010/main">
        <mc:Choice Requires="p14">
          <p:contentPart p14:bwMode="auto" r:id="rId3">
            <p14:nvContentPartPr>
              <p14:cNvPr id="8" name="Pennanteckning 7">
                <a:extLst>
                  <a:ext uri="{FF2B5EF4-FFF2-40B4-BE49-F238E27FC236}">
                    <a16:creationId xmlns:a16="http://schemas.microsoft.com/office/drawing/2014/main" id="{197AF6E8-E5DC-F336-0510-BD5ED6FC528A}"/>
                  </a:ext>
                </a:extLst>
              </p14:cNvPr>
              <p14:cNvContentPartPr/>
              <p14:nvPr/>
            </p14:nvContentPartPr>
            <p14:xfrm>
              <a:off x="2624919" y="1276729"/>
              <a:ext cx="1470600" cy="748080"/>
            </p14:xfrm>
          </p:contentPart>
        </mc:Choice>
        <mc:Fallback xmlns="">
          <p:pic>
            <p:nvPicPr>
              <p:cNvPr id="8" name="Pennanteckning 7">
                <a:extLst>
                  <a:ext uri="{FF2B5EF4-FFF2-40B4-BE49-F238E27FC236}">
                    <a16:creationId xmlns:a16="http://schemas.microsoft.com/office/drawing/2014/main" id="{197AF6E8-E5DC-F336-0510-BD5ED6FC528A}"/>
                  </a:ext>
                </a:extLst>
              </p:cNvPr>
              <p:cNvPicPr/>
              <p:nvPr/>
            </p:nvPicPr>
            <p:blipFill>
              <a:blip r:embed="rId4"/>
              <a:stretch>
                <a:fillRect/>
              </a:stretch>
            </p:blipFill>
            <p:spPr>
              <a:xfrm>
                <a:off x="2570919" y="1169089"/>
                <a:ext cx="1578240" cy="963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Pennanteckning 8">
                <a:extLst>
                  <a:ext uri="{FF2B5EF4-FFF2-40B4-BE49-F238E27FC236}">
                    <a16:creationId xmlns:a16="http://schemas.microsoft.com/office/drawing/2014/main" id="{47DC77B8-EA5D-5C16-3602-5D4A1C89D89C}"/>
                  </a:ext>
                </a:extLst>
              </p14:cNvPr>
              <p14:cNvContentPartPr/>
              <p14:nvPr/>
            </p14:nvContentPartPr>
            <p14:xfrm>
              <a:off x="3684399" y="1317769"/>
              <a:ext cx="743760" cy="687600"/>
            </p14:xfrm>
          </p:contentPart>
        </mc:Choice>
        <mc:Fallback xmlns="">
          <p:pic>
            <p:nvPicPr>
              <p:cNvPr id="9" name="Pennanteckning 8">
                <a:extLst>
                  <a:ext uri="{FF2B5EF4-FFF2-40B4-BE49-F238E27FC236}">
                    <a16:creationId xmlns:a16="http://schemas.microsoft.com/office/drawing/2014/main" id="{47DC77B8-EA5D-5C16-3602-5D4A1C89D89C}"/>
                  </a:ext>
                </a:extLst>
              </p:cNvPr>
              <p:cNvPicPr/>
              <p:nvPr/>
            </p:nvPicPr>
            <p:blipFill>
              <a:blip r:embed="rId6"/>
              <a:stretch>
                <a:fillRect/>
              </a:stretch>
            </p:blipFill>
            <p:spPr>
              <a:xfrm>
                <a:off x="3630759" y="1210129"/>
                <a:ext cx="851400" cy="903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Pennanteckning 9">
                <a:extLst>
                  <a:ext uri="{FF2B5EF4-FFF2-40B4-BE49-F238E27FC236}">
                    <a16:creationId xmlns:a16="http://schemas.microsoft.com/office/drawing/2014/main" id="{A081D14D-196A-9BDC-DB81-F54B8320A65F}"/>
                  </a:ext>
                </a:extLst>
              </p14:cNvPr>
              <p14:cNvContentPartPr/>
              <p14:nvPr/>
            </p14:nvContentPartPr>
            <p14:xfrm>
              <a:off x="4423839" y="1344409"/>
              <a:ext cx="736200" cy="682560"/>
            </p14:xfrm>
          </p:contentPart>
        </mc:Choice>
        <mc:Fallback xmlns="">
          <p:pic>
            <p:nvPicPr>
              <p:cNvPr id="10" name="Pennanteckning 9">
                <a:extLst>
                  <a:ext uri="{FF2B5EF4-FFF2-40B4-BE49-F238E27FC236}">
                    <a16:creationId xmlns:a16="http://schemas.microsoft.com/office/drawing/2014/main" id="{A081D14D-196A-9BDC-DB81-F54B8320A65F}"/>
                  </a:ext>
                </a:extLst>
              </p:cNvPr>
              <p:cNvPicPr/>
              <p:nvPr/>
            </p:nvPicPr>
            <p:blipFill>
              <a:blip r:embed="rId8"/>
              <a:stretch>
                <a:fillRect/>
              </a:stretch>
            </p:blipFill>
            <p:spPr>
              <a:xfrm>
                <a:off x="4370199" y="1236769"/>
                <a:ext cx="843840" cy="8982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Pennanteckning 10">
                <a:extLst>
                  <a:ext uri="{FF2B5EF4-FFF2-40B4-BE49-F238E27FC236}">
                    <a16:creationId xmlns:a16="http://schemas.microsoft.com/office/drawing/2014/main" id="{51AE9846-8867-B38B-ECF8-773DFB2BEA88}"/>
                  </a:ext>
                </a:extLst>
              </p14:cNvPr>
              <p14:cNvContentPartPr/>
              <p14:nvPr/>
            </p14:nvContentPartPr>
            <p14:xfrm>
              <a:off x="4545519" y="1240369"/>
              <a:ext cx="1431720" cy="883440"/>
            </p14:xfrm>
          </p:contentPart>
        </mc:Choice>
        <mc:Fallback xmlns="">
          <p:pic>
            <p:nvPicPr>
              <p:cNvPr id="11" name="Pennanteckning 10">
                <a:extLst>
                  <a:ext uri="{FF2B5EF4-FFF2-40B4-BE49-F238E27FC236}">
                    <a16:creationId xmlns:a16="http://schemas.microsoft.com/office/drawing/2014/main" id="{51AE9846-8867-B38B-ECF8-773DFB2BEA88}"/>
                  </a:ext>
                </a:extLst>
              </p:cNvPr>
              <p:cNvPicPr/>
              <p:nvPr/>
            </p:nvPicPr>
            <p:blipFill>
              <a:blip r:embed="rId10"/>
              <a:stretch>
                <a:fillRect/>
              </a:stretch>
            </p:blipFill>
            <p:spPr>
              <a:xfrm>
                <a:off x="4491519" y="1132369"/>
                <a:ext cx="1539360" cy="1099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Pennanteckning 11">
                <a:extLst>
                  <a:ext uri="{FF2B5EF4-FFF2-40B4-BE49-F238E27FC236}">
                    <a16:creationId xmlns:a16="http://schemas.microsoft.com/office/drawing/2014/main" id="{A95FC85E-9390-F543-79B1-44D5248E802E}"/>
                  </a:ext>
                </a:extLst>
              </p14:cNvPr>
              <p14:cNvContentPartPr/>
              <p14:nvPr/>
            </p14:nvContentPartPr>
            <p14:xfrm>
              <a:off x="5311239" y="1815289"/>
              <a:ext cx="215640" cy="168480"/>
            </p14:xfrm>
          </p:contentPart>
        </mc:Choice>
        <mc:Fallback xmlns="">
          <p:pic>
            <p:nvPicPr>
              <p:cNvPr id="12" name="Pennanteckning 11">
                <a:extLst>
                  <a:ext uri="{FF2B5EF4-FFF2-40B4-BE49-F238E27FC236}">
                    <a16:creationId xmlns:a16="http://schemas.microsoft.com/office/drawing/2014/main" id="{A95FC85E-9390-F543-79B1-44D5248E802E}"/>
                  </a:ext>
                </a:extLst>
              </p:cNvPr>
              <p:cNvPicPr/>
              <p:nvPr/>
            </p:nvPicPr>
            <p:blipFill>
              <a:blip r:embed="rId12"/>
              <a:stretch>
                <a:fillRect/>
              </a:stretch>
            </p:blipFill>
            <p:spPr>
              <a:xfrm>
                <a:off x="5257239" y="1707289"/>
                <a:ext cx="323280" cy="3841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Pennanteckning 12">
                <a:extLst>
                  <a:ext uri="{FF2B5EF4-FFF2-40B4-BE49-F238E27FC236}">
                    <a16:creationId xmlns:a16="http://schemas.microsoft.com/office/drawing/2014/main" id="{71AF5DE5-AF26-D6D7-17B5-DA8E0558644C}"/>
                  </a:ext>
                </a:extLst>
              </p14:cNvPr>
              <p14:cNvContentPartPr/>
              <p14:nvPr/>
            </p14:nvContentPartPr>
            <p14:xfrm>
              <a:off x="4693839" y="1646449"/>
              <a:ext cx="160920" cy="175680"/>
            </p14:xfrm>
          </p:contentPart>
        </mc:Choice>
        <mc:Fallback xmlns="">
          <p:pic>
            <p:nvPicPr>
              <p:cNvPr id="13" name="Pennanteckning 12">
                <a:extLst>
                  <a:ext uri="{FF2B5EF4-FFF2-40B4-BE49-F238E27FC236}">
                    <a16:creationId xmlns:a16="http://schemas.microsoft.com/office/drawing/2014/main" id="{71AF5DE5-AF26-D6D7-17B5-DA8E0558644C}"/>
                  </a:ext>
                </a:extLst>
              </p:cNvPr>
              <p:cNvPicPr/>
              <p:nvPr/>
            </p:nvPicPr>
            <p:blipFill>
              <a:blip r:embed="rId14"/>
              <a:stretch>
                <a:fillRect/>
              </a:stretch>
            </p:blipFill>
            <p:spPr>
              <a:xfrm>
                <a:off x="4639839" y="1538449"/>
                <a:ext cx="268560" cy="3913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Pennanteckning 13">
                <a:extLst>
                  <a:ext uri="{FF2B5EF4-FFF2-40B4-BE49-F238E27FC236}">
                    <a16:creationId xmlns:a16="http://schemas.microsoft.com/office/drawing/2014/main" id="{38E9C4BC-9765-BFFE-F7CA-064FE232EB68}"/>
                  </a:ext>
                </a:extLst>
              </p14:cNvPr>
              <p14:cNvContentPartPr/>
              <p14:nvPr/>
            </p14:nvContentPartPr>
            <p14:xfrm>
              <a:off x="4760079" y="1660489"/>
              <a:ext cx="285480" cy="311040"/>
            </p14:xfrm>
          </p:contentPart>
        </mc:Choice>
        <mc:Fallback xmlns="">
          <p:pic>
            <p:nvPicPr>
              <p:cNvPr id="14" name="Pennanteckning 13">
                <a:extLst>
                  <a:ext uri="{FF2B5EF4-FFF2-40B4-BE49-F238E27FC236}">
                    <a16:creationId xmlns:a16="http://schemas.microsoft.com/office/drawing/2014/main" id="{38E9C4BC-9765-BFFE-F7CA-064FE232EB68}"/>
                  </a:ext>
                </a:extLst>
              </p:cNvPr>
              <p:cNvPicPr/>
              <p:nvPr/>
            </p:nvPicPr>
            <p:blipFill>
              <a:blip r:embed="rId16"/>
              <a:stretch>
                <a:fillRect/>
              </a:stretch>
            </p:blipFill>
            <p:spPr>
              <a:xfrm>
                <a:off x="4706079" y="1552489"/>
                <a:ext cx="393120" cy="526680"/>
              </a:xfrm>
              <a:prstGeom prst="rect">
                <a:avLst/>
              </a:prstGeom>
            </p:spPr>
          </p:pic>
        </mc:Fallback>
      </mc:AlternateContent>
      <p:grpSp>
        <p:nvGrpSpPr>
          <p:cNvPr id="19" name="Grupp 18">
            <a:extLst>
              <a:ext uri="{FF2B5EF4-FFF2-40B4-BE49-F238E27FC236}">
                <a16:creationId xmlns:a16="http://schemas.microsoft.com/office/drawing/2014/main" id="{566BBE2A-F31C-2846-F516-6A74F0B49E1C}"/>
              </a:ext>
            </a:extLst>
          </p:cNvPr>
          <p:cNvGrpSpPr/>
          <p:nvPr/>
        </p:nvGrpSpPr>
        <p:grpSpPr>
          <a:xfrm>
            <a:off x="4296399" y="2641849"/>
            <a:ext cx="596160" cy="410040"/>
            <a:chOff x="4296399" y="2641849"/>
            <a:chExt cx="596160" cy="410040"/>
          </a:xfrm>
        </p:grpSpPr>
        <mc:AlternateContent xmlns:mc="http://schemas.openxmlformats.org/markup-compatibility/2006" xmlns:p14="http://schemas.microsoft.com/office/powerpoint/2010/main">
          <mc:Choice Requires="p14">
            <p:contentPart p14:bwMode="auto" r:id="rId17">
              <p14:nvContentPartPr>
                <p14:cNvPr id="15" name="Pennanteckning 14">
                  <a:extLst>
                    <a:ext uri="{FF2B5EF4-FFF2-40B4-BE49-F238E27FC236}">
                      <a16:creationId xmlns:a16="http://schemas.microsoft.com/office/drawing/2014/main" id="{72B50F15-B790-D384-9EA5-CB08FCEEBE5B}"/>
                    </a:ext>
                  </a:extLst>
                </p14:cNvPr>
                <p14:cNvContentPartPr/>
                <p14:nvPr/>
              </p14:nvContentPartPr>
              <p14:xfrm>
                <a:off x="4296399" y="2641849"/>
                <a:ext cx="210600" cy="407160"/>
              </p14:xfrm>
            </p:contentPart>
          </mc:Choice>
          <mc:Fallback xmlns="">
            <p:pic>
              <p:nvPicPr>
                <p:cNvPr id="15" name="Pennanteckning 14">
                  <a:extLst>
                    <a:ext uri="{FF2B5EF4-FFF2-40B4-BE49-F238E27FC236}">
                      <a16:creationId xmlns:a16="http://schemas.microsoft.com/office/drawing/2014/main" id="{72B50F15-B790-D384-9EA5-CB08FCEEBE5B}"/>
                    </a:ext>
                  </a:extLst>
                </p:cNvPr>
                <p:cNvPicPr/>
                <p:nvPr/>
              </p:nvPicPr>
              <p:blipFill>
                <a:blip r:embed="rId18"/>
                <a:stretch>
                  <a:fillRect/>
                </a:stretch>
              </p:blipFill>
              <p:spPr>
                <a:xfrm>
                  <a:off x="4287759" y="2633209"/>
                  <a:ext cx="228240" cy="4248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 name="Pennanteckning 15">
                  <a:extLst>
                    <a:ext uri="{FF2B5EF4-FFF2-40B4-BE49-F238E27FC236}">
                      <a16:creationId xmlns:a16="http://schemas.microsoft.com/office/drawing/2014/main" id="{04A50C0B-F4EA-F24E-97F9-72FE5B48ABFE}"/>
                    </a:ext>
                  </a:extLst>
                </p14:cNvPr>
                <p14:cNvContentPartPr/>
                <p14:nvPr/>
              </p14:nvContentPartPr>
              <p14:xfrm>
                <a:off x="4591959" y="2978089"/>
                <a:ext cx="198720" cy="73800"/>
              </p14:xfrm>
            </p:contentPart>
          </mc:Choice>
          <mc:Fallback xmlns="">
            <p:pic>
              <p:nvPicPr>
                <p:cNvPr id="16" name="Pennanteckning 15">
                  <a:extLst>
                    <a:ext uri="{FF2B5EF4-FFF2-40B4-BE49-F238E27FC236}">
                      <a16:creationId xmlns:a16="http://schemas.microsoft.com/office/drawing/2014/main" id="{04A50C0B-F4EA-F24E-97F9-72FE5B48ABFE}"/>
                    </a:ext>
                  </a:extLst>
                </p:cNvPr>
                <p:cNvPicPr/>
                <p:nvPr/>
              </p:nvPicPr>
              <p:blipFill>
                <a:blip r:embed="rId20"/>
                <a:stretch>
                  <a:fillRect/>
                </a:stretch>
              </p:blipFill>
              <p:spPr>
                <a:xfrm>
                  <a:off x="4582959" y="2969449"/>
                  <a:ext cx="2163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7" name="Pennanteckning 16">
                  <a:extLst>
                    <a:ext uri="{FF2B5EF4-FFF2-40B4-BE49-F238E27FC236}">
                      <a16:creationId xmlns:a16="http://schemas.microsoft.com/office/drawing/2014/main" id="{69802A07-CF03-528B-901F-FCCE913B4A66}"/>
                    </a:ext>
                  </a:extLst>
                </p14:cNvPr>
                <p14:cNvContentPartPr/>
                <p14:nvPr/>
              </p14:nvContentPartPr>
              <p14:xfrm>
                <a:off x="4780239" y="2917609"/>
                <a:ext cx="94680" cy="33120"/>
              </p14:xfrm>
            </p:contentPart>
          </mc:Choice>
          <mc:Fallback xmlns="">
            <p:pic>
              <p:nvPicPr>
                <p:cNvPr id="17" name="Pennanteckning 16">
                  <a:extLst>
                    <a:ext uri="{FF2B5EF4-FFF2-40B4-BE49-F238E27FC236}">
                      <a16:creationId xmlns:a16="http://schemas.microsoft.com/office/drawing/2014/main" id="{69802A07-CF03-528B-901F-FCCE913B4A66}"/>
                    </a:ext>
                  </a:extLst>
                </p:cNvPr>
                <p:cNvPicPr/>
                <p:nvPr/>
              </p:nvPicPr>
              <p:blipFill>
                <a:blip r:embed="rId22"/>
                <a:stretch>
                  <a:fillRect/>
                </a:stretch>
              </p:blipFill>
              <p:spPr>
                <a:xfrm>
                  <a:off x="4771239" y="2908969"/>
                  <a:ext cx="11232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8" name="Pennanteckning 17">
                  <a:extLst>
                    <a:ext uri="{FF2B5EF4-FFF2-40B4-BE49-F238E27FC236}">
                      <a16:creationId xmlns:a16="http://schemas.microsoft.com/office/drawing/2014/main" id="{0EF8335F-EF81-4364-DD73-E305C14F0E50}"/>
                    </a:ext>
                  </a:extLst>
                </p14:cNvPr>
                <p14:cNvContentPartPr/>
                <p14:nvPr/>
              </p14:nvContentPartPr>
              <p14:xfrm>
                <a:off x="4860519" y="2843809"/>
                <a:ext cx="32040" cy="7200"/>
              </p14:xfrm>
            </p:contentPart>
          </mc:Choice>
          <mc:Fallback xmlns="">
            <p:pic>
              <p:nvPicPr>
                <p:cNvPr id="18" name="Pennanteckning 17">
                  <a:extLst>
                    <a:ext uri="{FF2B5EF4-FFF2-40B4-BE49-F238E27FC236}">
                      <a16:creationId xmlns:a16="http://schemas.microsoft.com/office/drawing/2014/main" id="{0EF8335F-EF81-4364-DD73-E305C14F0E50}"/>
                    </a:ext>
                  </a:extLst>
                </p:cNvPr>
                <p:cNvPicPr/>
                <p:nvPr/>
              </p:nvPicPr>
              <p:blipFill>
                <a:blip r:embed="rId24"/>
                <a:stretch>
                  <a:fillRect/>
                </a:stretch>
              </p:blipFill>
              <p:spPr>
                <a:xfrm>
                  <a:off x="4851879" y="2834809"/>
                  <a:ext cx="49680" cy="24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
            <p14:nvContentPartPr>
              <p14:cNvPr id="20" name="Pennanteckning 19">
                <a:extLst>
                  <a:ext uri="{FF2B5EF4-FFF2-40B4-BE49-F238E27FC236}">
                    <a16:creationId xmlns:a16="http://schemas.microsoft.com/office/drawing/2014/main" id="{EBF3D91A-9F31-1027-F863-9966CF974325}"/>
                  </a:ext>
                </a:extLst>
              </p14:cNvPr>
              <p14:cNvContentPartPr/>
              <p14:nvPr/>
            </p14:nvContentPartPr>
            <p14:xfrm>
              <a:off x="4324839" y="2702329"/>
              <a:ext cx="65520" cy="95040"/>
            </p14:xfrm>
          </p:contentPart>
        </mc:Choice>
        <mc:Fallback xmlns="">
          <p:pic>
            <p:nvPicPr>
              <p:cNvPr id="20" name="Pennanteckning 19">
                <a:extLst>
                  <a:ext uri="{FF2B5EF4-FFF2-40B4-BE49-F238E27FC236}">
                    <a16:creationId xmlns:a16="http://schemas.microsoft.com/office/drawing/2014/main" id="{EBF3D91A-9F31-1027-F863-9966CF974325}"/>
                  </a:ext>
                </a:extLst>
              </p:cNvPr>
              <p:cNvPicPr/>
              <p:nvPr/>
            </p:nvPicPr>
            <p:blipFill>
              <a:blip r:embed="rId26"/>
              <a:stretch>
                <a:fillRect/>
              </a:stretch>
            </p:blipFill>
            <p:spPr>
              <a:xfrm>
                <a:off x="4315839" y="2693689"/>
                <a:ext cx="831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1" name="Pennanteckning 20">
                <a:extLst>
                  <a:ext uri="{FF2B5EF4-FFF2-40B4-BE49-F238E27FC236}">
                    <a16:creationId xmlns:a16="http://schemas.microsoft.com/office/drawing/2014/main" id="{48069CA8-BAC3-7675-1EBA-7C83982B065A}"/>
                  </a:ext>
                </a:extLst>
              </p14:cNvPr>
              <p14:cNvContentPartPr/>
              <p14:nvPr/>
            </p14:nvContentPartPr>
            <p14:xfrm>
              <a:off x="4400079" y="2796649"/>
              <a:ext cx="10800" cy="73440"/>
            </p14:xfrm>
          </p:contentPart>
        </mc:Choice>
        <mc:Fallback xmlns="">
          <p:pic>
            <p:nvPicPr>
              <p:cNvPr id="21" name="Pennanteckning 20">
                <a:extLst>
                  <a:ext uri="{FF2B5EF4-FFF2-40B4-BE49-F238E27FC236}">
                    <a16:creationId xmlns:a16="http://schemas.microsoft.com/office/drawing/2014/main" id="{48069CA8-BAC3-7675-1EBA-7C83982B065A}"/>
                  </a:ext>
                </a:extLst>
              </p:cNvPr>
              <p:cNvPicPr/>
              <p:nvPr/>
            </p:nvPicPr>
            <p:blipFill>
              <a:blip r:embed="rId28"/>
              <a:stretch>
                <a:fillRect/>
              </a:stretch>
            </p:blipFill>
            <p:spPr>
              <a:xfrm>
                <a:off x="4391439" y="2788009"/>
                <a:ext cx="28440" cy="91080"/>
              </a:xfrm>
              <a:prstGeom prst="rect">
                <a:avLst/>
              </a:prstGeom>
            </p:spPr>
          </p:pic>
        </mc:Fallback>
      </mc:AlternateContent>
    </p:spTree>
    <p:extLst>
      <p:ext uri="{BB962C8B-B14F-4D97-AF65-F5344CB8AC3E}">
        <p14:creationId xmlns:p14="http://schemas.microsoft.com/office/powerpoint/2010/main" val="3761280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D6838078-AE66-403B-A1D5-2C157A8C9F79}"/>
              </a:ext>
            </a:extLst>
          </p:cNvPr>
          <p:cNvSpPr>
            <a:spLocks noGrp="1"/>
          </p:cNvSpPr>
          <p:nvPr>
            <p:ph type="title"/>
          </p:nvPr>
        </p:nvSpPr>
        <p:spPr>
          <a:xfrm>
            <a:off x="630936" y="411480"/>
            <a:ext cx="2700645" cy="4073652"/>
          </a:xfrm>
        </p:spPr>
        <p:txBody>
          <a:bodyPr>
            <a:normAutofit/>
          </a:bodyPr>
          <a:lstStyle/>
          <a:p>
            <a:r>
              <a:rPr lang="sv-SE" sz="4100"/>
              <a:t>Didaktik i fritidshem?</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907987" y="2444036"/>
            <a:ext cx="3360420" cy="13716"/>
          </a:xfrm>
          <a:custGeom>
            <a:avLst/>
            <a:gdLst>
              <a:gd name="connsiteX0" fmla="*/ 0 w 3360420"/>
              <a:gd name="connsiteY0" fmla="*/ 0 h 13716"/>
              <a:gd name="connsiteX1" fmla="*/ 638480 w 3360420"/>
              <a:gd name="connsiteY1" fmla="*/ 0 h 13716"/>
              <a:gd name="connsiteX2" fmla="*/ 1310564 w 3360420"/>
              <a:gd name="connsiteY2" fmla="*/ 0 h 13716"/>
              <a:gd name="connsiteX3" fmla="*/ 2016252 w 3360420"/>
              <a:gd name="connsiteY3" fmla="*/ 0 h 13716"/>
              <a:gd name="connsiteX4" fmla="*/ 2721940 w 3360420"/>
              <a:gd name="connsiteY4" fmla="*/ 0 h 13716"/>
              <a:gd name="connsiteX5" fmla="*/ 3360420 w 3360420"/>
              <a:gd name="connsiteY5" fmla="*/ 0 h 13716"/>
              <a:gd name="connsiteX6" fmla="*/ 3360420 w 3360420"/>
              <a:gd name="connsiteY6" fmla="*/ 13716 h 13716"/>
              <a:gd name="connsiteX7" fmla="*/ 2621128 w 3360420"/>
              <a:gd name="connsiteY7" fmla="*/ 13716 h 13716"/>
              <a:gd name="connsiteX8" fmla="*/ 1881835 w 3360420"/>
              <a:gd name="connsiteY8" fmla="*/ 13716 h 13716"/>
              <a:gd name="connsiteX9" fmla="*/ 1209751 w 3360420"/>
              <a:gd name="connsiteY9" fmla="*/ 13716 h 13716"/>
              <a:gd name="connsiteX10" fmla="*/ 0 w 3360420"/>
              <a:gd name="connsiteY10" fmla="*/ 13716 h 13716"/>
              <a:gd name="connsiteX11" fmla="*/ 0 w 3360420"/>
              <a:gd name="connsiteY11" fmla="*/ 0 h 13716"/>
              <a:gd name="connsiteX0" fmla="*/ 0 w 3360420"/>
              <a:gd name="connsiteY0" fmla="*/ 0 h 13716"/>
              <a:gd name="connsiteX1" fmla="*/ 638480 w 3360420"/>
              <a:gd name="connsiteY1" fmla="*/ 0 h 13716"/>
              <a:gd name="connsiteX2" fmla="*/ 1209751 w 3360420"/>
              <a:gd name="connsiteY2" fmla="*/ 0 h 13716"/>
              <a:gd name="connsiteX3" fmla="*/ 1949044 w 3360420"/>
              <a:gd name="connsiteY3" fmla="*/ 0 h 13716"/>
              <a:gd name="connsiteX4" fmla="*/ 2587523 w 3360420"/>
              <a:gd name="connsiteY4" fmla="*/ 0 h 13716"/>
              <a:gd name="connsiteX5" fmla="*/ 3360420 w 3360420"/>
              <a:gd name="connsiteY5" fmla="*/ 0 h 13716"/>
              <a:gd name="connsiteX6" fmla="*/ 3360420 w 3360420"/>
              <a:gd name="connsiteY6" fmla="*/ 13716 h 13716"/>
              <a:gd name="connsiteX7" fmla="*/ 2688336 w 3360420"/>
              <a:gd name="connsiteY7" fmla="*/ 13716 h 13716"/>
              <a:gd name="connsiteX8" fmla="*/ 1949044 w 3360420"/>
              <a:gd name="connsiteY8" fmla="*/ 13716 h 13716"/>
              <a:gd name="connsiteX9" fmla="*/ 1377772 w 3360420"/>
              <a:gd name="connsiteY9" fmla="*/ 13716 h 13716"/>
              <a:gd name="connsiteX10" fmla="*/ 705688 w 3360420"/>
              <a:gd name="connsiteY10" fmla="*/ 13716 h 13716"/>
              <a:gd name="connsiteX11" fmla="*/ 0 w 3360420"/>
              <a:gd name="connsiteY11" fmla="*/ 13716 h 13716"/>
              <a:gd name="connsiteX12" fmla="*/ 0 w 3360420"/>
              <a:gd name="connsiteY12"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0420" h="13716" fill="none" extrusionOk="0">
                <a:moveTo>
                  <a:pt x="0" y="0"/>
                </a:moveTo>
                <a:cubicBezTo>
                  <a:pt x="191406" y="10001"/>
                  <a:pt x="492041" y="-46237"/>
                  <a:pt x="638480" y="0"/>
                </a:cubicBezTo>
                <a:cubicBezTo>
                  <a:pt x="757906" y="33197"/>
                  <a:pt x="1156600" y="-41629"/>
                  <a:pt x="1310564" y="0"/>
                </a:cubicBezTo>
                <a:cubicBezTo>
                  <a:pt x="1379184" y="24203"/>
                  <a:pt x="1719005" y="-47956"/>
                  <a:pt x="2016252" y="0"/>
                </a:cubicBezTo>
                <a:cubicBezTo>
                  <a:pt x="2309065" y="7372"/>
                  <a:pt x="2409711" y="1344"/>
                  <a:pt x="2721940" y="0"/>
                </a:cubicBezTo>
                <a:cubicBezTo>
                  <a:pt x="2995269" y="34213"/>
                  <a:pt x="3156613" y="531"/>
                  <a:pt x="3360420" y="0"/>
                </a:cubicBezTo>
                <a:cubicBezTo>
                  <a:pt x="3359915" y="3577"/>
                  <a:pt x="3360235" y="9896"/>
                  <a:pt x="3360420" y="13716"/>
                </a:cubicBezTo>
                <a:cubicBezTo>
                  <a:pt x="3039840" y="-6995"/>
                  <a:pt x="2944234" y="11098"/>
                  <a:pt x="2621128" y="13716"/>
                </a:cubicBezTo>
                <a:cubicBezTo>
                  <a:pt x="2291334" y="35811"/>
                  <a:pt x="2154043" y="38867"/>
                  <a:pt x="1881835" y="13716"/>
                </a:cubicBezTo>
                <a:cubicBezTo>
                  <a:pt x="1588327" y="-7987"/>
                  <a:pt x="1439318" y="-9600"/>
                  <a:pt x="1209751" y="13716"/>
                </a:cubicBezTo>
                <a:cubicBezTo>
                  <a:pt x="977769" y="43531"/>
                  <a:pt x="301166" y="108207"/>
                  <a:pt x="0" y="13716"/>
                </a:cubicBezTo>
                <a:cubicBezTo>
                  <a:pt x="77" y="9528"/>
                  <a:pt x="-88" y="4529"/>
                  <a:pt x="0" y="0"/>
                </a:cubicBezTo>
                <a:close/>
              </a:path>
              <a:path w="3360420" h="13716" stroke="0" extrusionOk="0">
                <a:moveTo>
                  <a:pt x="0" y="0"/>
                </a:moveTo>
                <a:cubicBezTo>
                  <a:pt x="170421" y="-4407"/>
                  <a:pt x="491890" y="-50462"/>
                  <a:pt x="638480" y="0"/>
                </a:cubicBezTo>
                <a:cubicBezTo>
                  <a:pt x="792506" y="30971"/>
                  <a:pt x="1031707" y="-14677"/>
                  <a:pt x="1209751" y="0"/>
                </a:cubicBezTo>
                <a:cubicBezTo>
                  <a:pt x="1357076" y="52145"/>
                  <a:pt x="1723115" y="-4348"/>
                  <a:pt x="1949044" y="0"/>
                </a:cubicBezTo>
                <a:cubicBezTo>
                  <a:pt x="2192488" y="-34098"/>
                  <a:pt x="2339103" y="-31352"/>
                  <a:pt x="2587523" y="0"/>
                </a:cubicBezTo>
                <a:cubicBezTo>
                  <a:pt x="2818806" y="-7742"/>
                  <a:pt x="3217848" y="-30081"/>
                  <a:pt x="3360420" y="0"/>
                </a:cubicBezTo>
                <a:cubicBezTo>
                  <a:pt x="3359513" y="2997"/>
                  <a:pt x="3360180" y="8915"/>
                  <a:pt x="3360420" y="13716"/>
                </a:cubicBezTo>
                <a:cubicBezTo>
                  <a:pt x="3034345" y="-17354"/>
                  <a:pt x="2841928" y="47909"/>
                  <a:pt x="2688336" y="13716"/>
                </a:cubicBezTo>
                <a:cubicBezTo>
                  <a:pt x="2588685" y="8853"/>
                  <a:pt x="2270606" y="-39487"/>
                  <a:pt x="1949044" y="13716"/>
                </a:cubicBezTo>
                <a:cubicBezTo>
                  <a:pt x="1622278" y="37200"/>
                  <a:pt x="1629740" y="12517"/>
                  <a:pt x="1377772" y="13716"/>
                </a:cubicBezTo>
                <a:cubicBezTo>
                  <a:pt x="1148895" y="37407"/>
                  <a:pt x="976686" y="-12334"/>
                  <a:pt x="705688" y="13716"/>
                </a:cubicBezTo>
                <a:cubicBezTo>
                  <a:pt x="451150" y="60066"/>
                  <a:pt x="233487" y="-18420"/>
                  <a:pt x="0" y="13716"/>
                </a:cubicBezTo>
                <a:cubicBezTo>
                  <a:pt x="-131" y="10721"/>
                  <a:pt x="1210" y="5539"/>
                  <a:pt x="0" y="0"/>
                </a:cubicBezTo>
                <a:close/>
              </a:path>
              <a:path w="3360420" h="13716" fill="none" stroke="0" extrusionOk="0">
                <a:moveTo>
                  <a:pt x="0" y="0"/>
                </a:moveTo>
                <a:cubicBezTo>
                  <a:pt x="164693" y="20411"/>
                  <a:pt x="481374" y="-25570"/>
                  <a:pt x="638480" y="0"/>
                </a:cubicBezTo>
                <a:cubicBezTo>
                  <a:pt x="798995" y="30282"/>
                  <a:pt x="1140782" y="-27870"/>
                  <a:pt x="1310564" y="0"/>
                </a:cubicBezTo>
                <a:cubicBezTo>
                  <a:pt x="1415376" y="59022"/>
                  <a:pt x="1712923" y="34543"/>
                  <a:pt x="2016252" y="0"/>
                </a:cubicBezTo>
                <a:cubicBezTo>
                  <a:pt x="2299667" y="30754"/>
                  <a:pt x="2467976" y="-793"/>
                  <a:pt x="2721940" y="0"/>
                </a:cubicBezTo>
                <a:cubicBezTo>
                  <a:pt x="3014119" y="16113"/>
                  <a:pt x="3143946" y="-14907"/>
                  <a:pt x="3360420" y="0"/>
                </a:cubicBezTo>
                <a:cubicBezTo>
                  <a:pt x="3359485" y="2919"/>
                  <a:pt x="3359434" y="10491"/>
                  <a:pt x="3360420" y="13716"/>
                </a:cubicBezTo>
                <a:cubicBezTo>
                  <a:pt x="3046787" y="-23756"/>
                  <a:pt x="2956179" y="16001"/>
                  <a:pt x="2621128" y="13716"/>
                </a:cubicBezTo>
                <a:cubicBezTo>
                  <a:pt x="2297814" y="26084"/>
                  <a:pt x="2182001" y="28084"/>
                  <a:pt x="1881835" y="13716"/>
                </a:cubicBezTo>
                <a:cubicBezTo>
                  <a:pt x="1565437" y="-2872"/>
                  <a:pt x="1471458" y="8566"/>
                  <a:pt x="1209751" y="13716"/>
                </a:cubicBezTo>
                <a:cubicBezTo>
                  <a:pt x="973930" y="42996"/>
                  <a:pt x="321369" y="85738"/>
                  <a:pt x="0" y="13716"/>
                </a:cubicBezTo>
                <a:cubicBezTo>
                  <a:pt x="304" y="9505"/>
                  <a:pt x="1021" y="594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3360420"/>
                      <a:gd name="connsiteY0" fmla="*/ 0 h 13716"/>
                      <a:gd name="connsiteX1" fmla="*/ 638480 w 3360420"/>
                      <a:gd name="connsiteY1" fmla="*/ 0 h 13716"/>
                      <a:gd name="connsiteX2" fmla="*/ 1310564 w 3360420"/>
                      <a:gd name="connsiteY2" fmla="*/ 0 h 13716"/>
                      <a:gd name="connsiteX3" fmla="*/ 2016252 w 3360420"/>
                      <a:gd name="connsiteY3" fmla="*/ 0 h 13716"/>
                      <a:gd name="connsiteX4" fmla="*/ 2721940 w 3360420"/>
                      <a:gd name="connsiteY4" fmla="*/ 0 h 13716"/>
                      <a:gd name="connsiteX5" fmla="*/ 3360420 w 3360420"/>
                      <a:gd name="connsiteY5" fmla="*/ 0 h 13716"/>
                      <a:gd name="connsiteX6" fmla="*/ 3360420 w 3360420"/>
                      <a:gd name="connsiteY6" fmla="*/ 13716 h 13716"/>
                      <a:gd name="connsiteX7" fmla="*/ 2621128 w 3360420"/>
                      <a:gd name="connsiteY7" fmla="*/ 13716 h 13716"/>
                      <a:gd name="connsiteX8" fmla="*/ 1881835 w 3360420"/>
                      <a:gd name="connsiteY8" fmla="*/ 13716 h 13716"/>
                      <a:gd name="connsiteX9" fmla="*/ 1209751 w 3360420"/>
                      <a:gd name="connsiteY9" fmla="*/ 13716 h 13716"/>
                      <a:gd name="connsiteX10" fmla="*/ 0 w 3360420"/>
                      <a:gd name="connsiteY10" fmla="*/ 13716 h 13716"/>
                      <a:gd name="connsiteX11" fmla="*/ 0 w 3360420"/>
                      <a:gd name="connsiteY11"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60420" h="13716" fill="none" extrusionOk="0">
                        <a:moveTo>
                          <a:pt x="0" y="0"/>
                        </a:moveTo>
                        <a:cubicBezTo>
                          <a:pt x="173390" y="25775"/>
                          <a:pt x="488191" y="-28129"/>
                          <a:pt x="638480" y="0"/>
                        </a:cubicBezTo>
                        <a:cubicBezTo>
                          <a:pt x="788769" y="28129"/>
                          <a:pt x="1174965" y="-28957"/>
                          <a:pt x="1310564" y="0"/>
                        </a:cubicBezTo>
                        <a:cubicBezTo>
                          <a:pt x="1446163" y="28957"/>
                          <a:pt x="1725466" y="-34787"/>
                          <a:pt x="2016252" y="0"/>
                        </a:cubicBezTo>
                        <a:cubicBezTo>
                          <a:pt x="2307038" y="34787"/>
                          <a:pt x="2437945" y="-15142"/>
                          <a:pt x="2721940" y="0"/>
                        </a:cubicBezTo>
                        <a:cubicBezTo>
                          <a:pt x="3005935" y="15142"/>
                          <a:pt x="3141795" y="-10480"/>
                          <a:pt x="3360420" y="0"/>
                        </a:cubicBezTo>
                        <a:cubicBezTo>
                          <a:pt x="3359940" y="2989"/>
                          <a:pt x="3359779" y="10166"/>
                          <a:pt x="3360420" y="13716"/>
                        </a:cubicBezTo>
                        <a:cubicBezTo>
                          <a:pt x="3047302" y="-18841"/>
                          <a:pt x="2960325" y="10240"/>
                          <a:pt x="2621128" y="13716"/>
                        </a:cubicBezTo>
                        <a:cubicBezTo>
                          <a:pt x="2281931" y="17192"/>
                          <a:pt x="2176842" y="26844"/>
                          <a:pt x="1881835" y="13716"/>
                        </a:cubicBezTo>
                        <a:cubicBezTo>
                          <a:pt x="1586828" y="588"/>
                          <a:pt x="1449984" y="-8996"/>
                          <a:pt x="1209751" y="13716"/>
                        </a:cubicBezTo>
                        <a:cubicBezTo>
                          <a:pt x="969518" y="36428"/>
                          <a:pt x="318488" y="55902"/>
                          <a:pt x="0" y="13716"/>
                        </a:cubicBezTo>
                        <a:cubicBezTo>
                          <a:pt x="182" y="9317"/>
                          <a:pt x="482" y="5285"/>
                          <a:pt x="0" y="0"/>
                        </a:cubicBezTo>
                        <a:close/>
                      </a:path>
                      <a:path w="3360420" h="13716" stroke="0" extrusionOk="0">
                        <a:moveTo>
                          <a:pt x="0" y="0"/>
                        </a:moveTo>
                        <a:cubicBezTo>
                          <a:pt x="152211" y="-10113"/>
                          <a:pt x="493092" y="-25529"/>
                          <a:pt x="638480" y="0"/>
                        </a:cubicBezTo>
                        <a:cubicBezTo>
                          <a:pt x="783868" y="25529"/>
                          <a:pt x="1051824" y="-19092"/>
                          <a:pt x="1209751" y="0"/>
                        </a:cubicBezTo>
                        <a:cubicBezTo>
                          <a:pt x="1367678" y="19092"/>
                          <a:pt x="1729599" y="16071"/>
                          <a:pt x="1949044" y="0"/>
                        </a:cubicBezTo>
                        <a:cubicBezTo>
                          <a:pt x="2168489" y="-16071"/>
                          <a:pt x="2323758" y="-4710"/>
                          <a:pt x="2587523" y="0"/>
                        </a:cubicBezTo>
                        <a:cubicBezTo>
                          <a:pt x="2851288" y="4710"/>
                          <a:pt x="3195571" y="-8175"/>
                          <a:pt x="3360420" y="0"/>
                        </a:cubicBezTo>
                        <a:cubicBezTo>
                          <a:pt x="3359928" y="2764"/>
                          <a:pt x="3360118" y="8747"/>
                          <a:pt x="3360420" y="13716"/>
                        </a:cubicBezTo>
                        <a:cubicBezTo>
                          <a:pt x="3025528" y="-15604"/>
                          <a:pt x="2845368" y="35037"/>
                          <a:pt x="2688336" y="13716"/>
                        </a:cubicBezTo>
                        <a:cubicBezTo>
                          <a:pt x="2531304" y="-7605"/>
                          <a:pt x="2279760" y="-9642"/>
                          <a:pt x="1949044" y="13716"/>
                        </a:cubicBezTo>
                        <a:cubicBezTo>
                          <a:pt x="1618328" y="37074"/>
                          <a:pt x="1624903" y="7505"/>
                          <a:pt x="1377772" y="13716"/>
                        </a:cubicBezTo>
                        <a:cubicBezTo>
                          <a:pt x="1130641" y="19927"/>
                          <a:pt x="973925" y="-19083"/>
                          <a:pt x="705688" y="13716"/>
                        </a:cubicBezTo>
                        <a:cubicBezTo>
                          <a:pt x="437451" y="46515"/>
                          <a:pt x="236989" y="-13738"/>
                          <a:pt x="0" y="13716"/>
                        </a:cubicBezTo>
                        <a:cubicBezTo>
                          <a:pt x="614" y="9981"/>
                          <a:pt x="600" y="540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CD5DC2F0-9395-43B9-A310-1EE32E539231}"/>
              </a:ext>
            </a:extLst>
          </p:cNvPr>
          <p:cNvSpPr>
            <a:spLocks noGrp="1"/>
          </p:cNvSpPr>
          <p:nvPr>
            <p:ph idx="1"/>
          </p:nvPr>
        </p:nvSpPr>
        <p:spPr>
          <a:xfrm>
            <a:off x="3844813" y="414068"/>
            <a:ext cx="4668251" cy="4073652"/>
          </a:xfrm>
        </p:spPr>
        <p:txBody>
          <a:bodyPr anchor="ctr">
            <a:normAutofit/>
          </a:bodyPr>
          <a:lstStyle/>
          <a:p>
            <a:pPr marL="0" indent="0">
              <a:buNone/>
            </a:pPr>
            <a:endParaRPr lang="sv-SE" sz="1700"/>
          </a:p>
          <a:p>
            <a:pPr marL="0" indent="0">
              <a:buNone/>
            </a:pPr>
            <a:r>
              <a:rPr lang="sv-SE" sz="1700"/>
              <a:t>Lärande i kontext </a:t>
            </a:r>
          </a:p>
          <a:p>
            <a:pPr marL="0" indent="0">
              <a:buNone/>
            </a:pPr>
            <a:r>
              <a:rPr lang="sv-SE" sz="1700"/>
              <a:t>Synen på innehåll som mål och innehåll som medel</a:t>
            </a:r>
          </a:p>
          <a:p>
            <a:pPr marL="0" indent="0">
              <a:buNone/>
            </a:pPr>
            <a:r>
              <a:rPr lang="sv-SE" sz="1700"/>
              <a:t>Att fånga tillfället i flykten</a:t>
            </a:r>
          </a:p>
          <a:p>
            <a:pPr marL="0" indent="0">
              <a:buNone/>
            </a:pPr>
            <a:r>
              <a:rPr lang="sv-SE" sz="1700"/>
              <a:t>Att arbeta med långsiktiga, övergripande mål </a:t>
            </a:r>
          </a:p>
          <a:p>
            <a:pPr marL="0" indent="0">
              <a:buNone/>
            </a:pPr>
            <a:r>
              <a:rPr lang="sv-SE" sz="1700"/>
              <a:t>Lärande med och ur barnperspektiv </a:t>
            </a:r>
          </a:p>
          <a:p>
            <a:pPr marL="0" indent="0">
              <a:buNone/>
            </a:pPr>
            <a:endParaRPr lang="sv-SE" sz="1700"/>
          </a:p>
          <a:p>
            <a:pPr marL="0" indent="0">
              <a:buNone/>
            </a:pPr>
            <a:r>
              <a:rPr lang="sv-SE" sz="1700"/>
              <a:t>(Hansen Orwehag, 2013)</a:t>
            </a:r>
          </a:p>
          <a:p>
            <a:pPr marL="0" indent="0">
              <a:buNone/>
            </a:pPr>
            <a:endParaRPr lang="sv-SE" sz="1700"/>
          </a:p>
        </p:txBody>
      </p:sp>
    </p:spTree>
    <p:extLst>
      <p:ext uri="{BB962C8B-B14F-4D97-AF65-F5344CB8AC3E}">
        <p14:creationId xmlns:p14="http://schemas.microsoft.com/office/powerpoint/2010/main" val="1085271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6F5BCF53-6D17-4C7B-9A0E-FD6B2805073B}"/>
              </a:ext>
            </a:extLst>
          </p:cNvPr>
          <p:cNvSpPr>
            <a:spLocks noGrp="1"/>
          </p:cNvSpPr>
          <p:nvPr>
            <p:ph type="title"/>
          </p:nvPr>
        </p:nvSpPr>
        <p:spPr>
          <a:xfrm>
            <a:off x="630936" y="411480"/>
            <a:ext cx="2700645" cy="4073652"/>
          </a:xfrm>
        </p:spPr>
        <p:txBody>
          <a:bodyPr>
            <a:normAutofit/>
          </a:bodyPr>
          <a:lstStyle/>
          <a:p>
            <a:r>
              <a:rPr lang="sv-SE" sz="4100" dirty="0"/>
              <a:t>Didaktiska modeller</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907987" y="2444036"/>
            <a:ext cx="3360420" cy="13716"/>
          </a:xfrm>
          <a:custGeom>
            <a:avLst/>
            <a:gdLst>
              <a:gd name="connsiteX0" fmla="*/ 0 w 3360420"/>
              <a:gd name="connsiteY0" fmla="*/ 0 h 13716"/>
              <a:gd name="connsiteX1" fmla="*/ 638480 w 3360420"/>
              <a:gd name="connsiteY1" fmla="*/ 0 h 13716"/>
              <a:gd name="connsiteX2" fmla="*/ 1310564 w 3360420"/>
              <a:gd name="connsiteY2" fmla="*/ 0 h 13716"/>
              <a:gd name="connsiteX3" fmla="*/ 2016252 w 3360420"/>
              <a:gd name="connsiteY3" fmla="*/ 0 h 13716"/>
              <a:gd name="connsiteX4" fmla="*/ 2721940 w 3360420"/>
              <a:gd name="connsiteY4" fmla="*/ 0 h 13716"/>
              <a:gd name="connsiteX5" fmla="*/ 3360420 w 3360420"/>
              <a:gd name="connsiteY5" fmla="*/ 0 h 13716"/>
              <a:gd name="connsiteX6" fmla="*/ 3360420 w 3360420"/>
              <a:gd name="connsiteY6" fmla="*/ 13716 h 13716"/>
              <a:gd name="connsiteX7" fmla="*/ 2621128 w 3360420"/>
              <a:gd name="connsiteY7" fmla="*/ 13716 h 13716"/>
              <a:gd name="connsiteX8" fmla="*/ 1881835 w 3360420"/>
              <a:gd name="connsiteY8" fmla="*/ 13716 h 13716"/>
              <a:gd name="connsiteX9" fmla="*/ 1209751 w 3360420"/>
              <a:gd name="connsiteY9" fmla="*/ 13716 h 13716"/>
              <a:gd name="connsiteX10" fmla="*/ 0 w 3360420"/>
              <a:gd name="connsiteY10" fmla="*/ 13716 h 13716"/>
              <a:gd name="connsiteX11" fmla="*/ 0 w 3360420"/>
              <a:gd name="connsiteY11" fmla="*/ 0 h 13716"/>
              <a:gd name="connsiteX0" fmla="*/ 0 w 3360420"/>
              <a:gd name="connsiteY0" fmla="*/ 0 h 13716"/>
              <a:gd name="connsiteX1" fmla="*/ 638480 w 3360420"/>
              <a:gd name="connsiteY1" fmla="*/ 0 h 13716"/>
              <a:gd name="connsiteX2" fmla="*/ 1209751 w 3360420"/>
              <a:gd name="connsiteY2" fmla="*/ 0 h 13716"/>
              <a:gd name="connsiteX3" fmla="*/ 1949044 w 3360420"/>
              <a:gd name="connsiteY3" fmla="*/ 0 h 13716"/>
              <a:gd name="connsiteX4" fmla="*/ 2587523 w 3360420"/>
              <a:gd name="connsiteY4" fmla="*/ 0 h 13716"/>
              <a:gd name="connsiteX5" fmla="*/ 3360420 w 3360420"/>
              <a:gd name="connsiteY5" fmla="*/ 0 h 13716"/>
              <a:gd name="connsiteX6" fmla="*/ 3360420 w 3360420"/>
              <a:gd name="connsiteY6" fmla="*/ 13716 h 13716"/>
              <a:gd name="connsiteX7" fmla="*/ 2688336 w 3360420"/>
              <a:gd name="connsiteY7" fmla="*/ 13716 h 13716"/>
              <a:gd name="connsiteX8" fmla="*/ 1949044 w 3360420"/>
              <a:gd name="connsiteY8" fmla="*/ 13716 h 13716"/>
              <a:gd name="connsiteX9" fmla="*/ 1377772 w 3360420"/>
              <a:gd name="connsiteY9" fmla="*/ 13716 h 13716"/>
              <a:gd name="connsiteX10" fmla="*/ 705688 w 3360420"/>
              <a:gd name="connsiteY10" fmla="*/ 13716 h 13716"/>
              <a:gd name="connsiteX11" fmla="*/ 0 w 3360420"/>
              <a:gd name="connsiteY11" fmla="*/ 13716 h 13716"/>
              <a:gd name="connsiteX12" fmla="*/ 0 w 3360420"/>
              <a:gd name="connsiteY12"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0420" h="13716" fill="none" extrusionOk="0">
                <a:moveTo>
                  <a:pt x="0" y="0"/>
                </a:moveTo>
                <a:cubicBezTo>
                  <a:pt x="191406" y="10001"/>
                  <a:pt x="492041" y="-46237"/>
                  <a:pt x="638480" y="0"/>
                </a:cubicBezTo>
                <a:cubicBezTo>
                  <a:pt x="757906" y="33197"/>
                  <a:pt x="1156600" y="-41629"/>
                  <a:pt x="1310564" y="0"/>
                </a:cubicBezTo>
                <a:cubicBezTo>
                  <a:pt x="1379184" y="24203"/>
                  <a:pt x="1719005" y="-47956"/>
                  <a:pt x="2016252" y="0"/>
                </a:cubicBezTo>
                <a:cubicBezTo>
                  <a:pt x="2309065" y="7372"/>
                  <a:pt x="2409711" y="1344"/>
                  <a:pt x="2721940" y="0"/>
                </a:cubicBezTo>
                <a:cubicBezTo>
                  <a:pt x="2995269" y="34213"/>
                  <a:pt x="3156613" y="531"/>
                  <a:pt x="3360420" y="0"/>
                </a:cubicBezTo>
                <a:cubicBezTo>
                  <a:pt x="3359915" y="3577"/>
                  <a:pt x="3360235" y="9896"/>
                  <a:pt x="3360420" y="13716"/>
                </a:cubicBezTo>
                <a:cubicBezTo>
                  <a:pt x="3039840" y="-6995"/>
                  <a:pt x="2944234" y="11098"/>
                  <a:pt x="2621128" y="13716"/>
                </a:cubicBezTo>
                <a:cubicBezTo>
                  <a:pt x="2291334" y="35811"/>
                  <a:pt x="2154043" y="38867"/>
                  <a:pt x="1881835" y="13716"/>
                </a:cubicBezTo>
                <a:cubicBezTo>
                  <a:pt x="1588327" y="-7987"/>
                  <a:pt x="1439318" y="-9600"/>
                  <a:pt x="1209751" y="13716"/>
                </a:cubicBezTo>
                <a:cubicBezTo>
                  <a:pt x="977769" y="43531"/>
                  <a:pt x="301166" y="108207"/>
                  <a:pt x="0" y="13716"/>
                </a:cubicBezTo>
                <a:cubicBezTo>
                  <a:pt x="77" y="9528"/>
                  <a:pt x="-88" y="4529"/>
                  <a:pt x="0" y="0"/>
                </a:cubicBezTo>
                <a:close/>
              </a:path>
              <a:path w="3360420" h="13716" stroke="0" extrusionOk="0">
                <a:moveTo>
                  <a:pt x="0" y="0"/>
                </a:moveTo>
                <a:cubicBezTo>
                  <a:pt x="170421" y="-4407"/>
                  <a:pt x="491890" y="-50462"/>
                  <a:pt x="638480" y="0"/>
                </a:cubicBezTo>
                <a:cubicBezTo>
                  <a:pt x="792506" y="30971"/>
                  <a:pt x="1031707" y="-14677"/>
                  <a:pt x="1209751" y="0"/>
                </a:cubicBezTo>
                <a:cubicBezTo>
                  <a:pt x="1357076" y="52145"/>
                  <a:pt x="1723115" y="-4348"/>
                  <a:pt x="1949044" y="0"/>
                </a:cubicBezTo>
                <a:cubicBezTo>
                  <a:pt x="2192488" y="-34098"/>
                  <a:pt x="2339103" y="-31352"/>
                  <a:pt x="2587523" y="0"/>
                </a:cubicBezTo>
                <a:cubicBezTo>
                  <a:pt x="2818806" y="-7742"/>
                  <a:pt x="3217848" y="-30081"/>
                  <a:pt x="3360420" y="0"/>
                </a:cubicBezTo>
                <a:cubicBezTo>
                  <a:pt x="3359513" y="2997"/>
                  <a:pt x="3360180" y="8915"/>
                  <a:pt x="3360420" y="13716"/>
                </a:cubicBezTo>
                <a:cubicBezTo>
                  <a:pt x="3034345" y="-17354"/>
                  <a:pt x="2841928" y="47909"/>
                  <a:pt x="2688336" y="13716"/>
                </a:cubicBezTo>
                <a:cubicBezTo>
                  <a:pt x="2588685" y="8853"/>
                  <a:pt x="2270606" y="-39487"/>
                  <a:pt x="1949044" y="13716"/>
                </a:cubicBezTo>
                <a:cubicBezTo>
                  <a:pt x="1622278" y="37200"/>
                  <a:pt x="1629740" y="12517"/>
                  <a:pt x="1377772" y="13716"/>
                </a:cubicBezTo>
                <a:cubicBezTo>
                  <a:pt x="1148895" y="37407"/>
                  <a:pt x="976686" y="-12334"/>
                  <a:pt x="705688" y="13716"/>
                </a:cubicBezTo>
                <a:cubicBezTo>
                  <a:pt x="451150" y="60066"/>
                  <a:pt x="233487" y="-18420"/>
                  <a:pt x="0" y="13716"/>
                </a:cubicBezTo>
                <a:cubicBezTo>
                  <a:pt x="-131" y="10721"/>
                  <a:pt x="1210" y="5539"/>
                  <a:pt x="0" y="0"/>
                </a:cubicBezTo>
                <a:close/>
              </a:path>
              <a:path w="3360420" h="13716" fill="none" stroke="0" extrusionOk="0">
                <a:moveTo>
                  <a:pt x="0" y="0"/>
                </a:moveTo>
                <a:cubicBezTo>
                  <a:pt x="164693" y="20411"/>
                  <a:pt x="481374" y="-25570"/>
                  <a:pt x="638480" y="0"/>
                </a:cubicBezTo>
                <a:cubicBezTo>
                  <a:pt x="798995" y="30282"/>
                  <a:pt x="1140782" y="-27870"/>
                  <a:pt x="1310564" y="0"/>
                </a:cubicBezTo>
                <a:cubicBezTo>
                  <a:pt x="1415376" y="59022"/>
                  <a:pt x="1712923" y="34543"/>
                  <a:pt x="2016252" y="0"/>
                </a:cubicBezTo>
                <a:cubicBezTo>
                  <a:pt x="2299667" y="30754"/>
                  <a:pt x="2467976" y="-793"/>
                  <a:pt x="2721940" y="0"/>
                </a:cubicBezTo>
                <a:cubicBezTo>
                  <a:pt x="3014119" y="16113"/>
                  <a:pt x="3143946" y="-14907"/>
                  <a:pt x="3360420" y="0"/>
                </a:cubicBezTo>
                <a:cubicBezTo>
                  <a:pt x="3359485" y="2919"/>
                  <a:pt x="3359434" y="10491"/>
                  <a:pt x="3360420" y="13716"/>
                </a:cubicBezTo>
                <a:cubicBezTo>
                  <a:pt x="3046787" y="-23756"/>
                  <a:pt x="2956179" y="16001"/>
                  <a:pt x="2621128" y="13716"/>
                </a:cubicBezTo>
                <a:cubicBezTo>
                  <a:pt x="2297814" y="26084"/>
                  <a:pt x="2182001" y="28084"/>
                  <a:pt x="1881835" y="13716"/>
                </a:cubicBezTo>
                <a:cubicBezTo>
                  <a:pt x="1565437" y="-2872"/>
                  <a:pt x="1471458" y="8566"/>
                  <a:pt x="1209751" y="13716"/>
                </a:cubicBezTo>
                <a:cubicBezTo>
                  <a:pt x="973930" y="42996"/>
                  <a:pt x="321369" y="85738"/>
                  <a:pt x="0" y="13716"/>
                </a:cubicBezTo>
                <a:cubicBezTo>
                  <a:pt x="304" y="9505"/>
                  <a:pt x="1021" y="594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3360420"/>
                      <a:gd name="connsiteY0" fmla="*/ 0 h 13716"/>
                      <a:gd name="connsiteX1" fmla="*/ 638480 w 3360420"/>
                      <a:gd name="connsiteY1" fmla="*/ 0 h 13716"/>
                      <a:gd name="connsiteX2" fmla="*/ 1310564 w 3360420"/>
                      <a:gd name="connsiteY2" fmla="*/ 0 h 13716"/>
                      <a:gd name="connsiteX3" fmla="*/ 2016252 w 3360420"/>
                      <a:gd name="connsiteY3" fmla="*/ 0 h 13716"/>
                      <a:gd name="connsiteX4" fmla="*/ 2721940 w 3360420"/>
                      <a:gd name="connsiteY4" fmla="*/ 0 h 13716"/>
                      <a:gd name="connsiteX5" fmla="*/ 3360420 w 3360420"/>
                      <a:gd name="connsiteY5" fmla="*/ 0 h 13716"/>
                      <a:gd name="connsiteX6" fmla="*/ 3360420 w 3360420"/>
                      <a:gd name="connsiteY6" fmla="*/ 13716 h 13716"/>
                      <a:gd name="connsiteX7" fmla="*/ 2621128 w 3360420"/>
                      <a:gd name="connsiteY7" fmla="*/ 13716 h 13716"/>
                      <a:gd name="connsiteX8" fmla="*/ 1881835 w 3360420"/>
                      <a:gd name="connsiteY8" fmla="*/ 13716 h 13716"/>
                      <a:gd name="connsiteX9" fmla="*/ 1209751 w 3360420"/>
                      <a:gd name="connsiteY9" fmla="*/ 13716 h 13716"/>
                      <a:gd name="connsiteX10" fmla="*/ 0 w 3360420"/>
                      <a:gd name="connsiteY10" fmla="*/ 13716 h 13716"/>
                      <a:gd name="connsiteX11" fmla="*/ 0 w 3360420"/>
                      <a:gd name="connsiteY11"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60420" h="13716" fill="none" extrusionOk="0">
                        <a:moveTo>
                          <a:pt x="0" y="0"/>
                        </a:moveTo>
                        <a:cubicBezTo>
                          <a:pt x="173390" y="25775"/>
                          <a:pt x="488191" y="-28129"/>
                          <a:pt x="638480" y="0"/>
                        </a:cubicBezTo>
                        <a:cubicBezTo>
                          <a:pt x="788769" y="28129"/>
                          <a:pt x="1174965" y="-28957"/>
                          <a:pt x="1310564" y="0"/>
                        </a:cubicBezTo>
                        <a:cubicBezTo>
                          <a:pt x="1446163" y="28957"/>
                          <a:pt x="1725466" y="-34787"/>
                          <a:pt x="2016252" y="0"/>
                        </a:cubicBezTo>
                        <a:cubicBezTo>
                          <a:pt x="2307038" y="34787"/>
                          <a:pt x="2437945" y="-15142"/>
                          <a:pt x="2721940" y="0"/>
                        </a:cubicBezTo>
                        <a:cubicBezTo>
                          <a:pt x="3005935" y="15142"/>
                          <a:pt x="3141795" y="-10480"/>
                          <a:pt x="3360420" y="0"/>
                        </a:cubicBezTo>
                        <a:cubicBezTo>
                          <a:pt x="3359940" y="2989"/>
                          <a:pt x="3359779" y="10166"/>
                          <a:pt x="3360420" y="13716"/>
                        </a:cubicBezTo>
                        <a:cubicBezTo>
                          <a:pt x="3047302" y="-18841"/>
                          <a:pt x="2960325" y="10240"/>
                          <a:pt x="2621128" y="13716"/>
                        </a:cubicBezTo>
                        <a:cubicBezTo>
                          <a:pt x="2281931" y="17192"/>
                          <a:pt x="2176842" y="26844"/>
                          <a:pt x="1881835" y="13716"/>
                        </a:cubicBezTo>
                        <a:cubicBezTo>
                          <a:pt x="1586828" y="588"/>
                          <a:pt x="1449984" y="-8996"/>
                          <a:pt x="1209751" y="13716"/>
                        </a:cubicBezTo>
                        <a:cubicBezTo>
                          <a:pt x="969518" y="36428"/>
                          <a:pt x="318488" y="55902"/>
                          <a:pt x="0" y="13716"/>
                        </a:cubicBezTo>
                        <a:cubicBezTo>
                          <a:pt x="182" y="9317"/>
                          <a:pt x="482" y="5285"/>
                          <a:pt x="0" y="0"/>
                        </a:cubicBezTo>
                        <a:close/>
                      </a:path>
                      <a:path w="3360420" h="13716" stroke="0" extrusionOk="0">
                        <a:moveTo>
                          <a:pt x="0" y="0"/>
                        </a:moveTo>
                        <a:cubicBezTo>
                          <a:pt x="152211" y="-10113"/>
                          <a:pt x="493092" y="-25529"/>
                          <a:pt x="638480" y="0"/>
                        </a:cubicBezTo>
                        <a:cubicBezTo>
                          <a:pt x="783868" y="25529"/>
                          <a:pt x="1051824" y="-19092"/>
                          <a:pt x="1209751" y="0"/>
                        </a:cubicBezTo>
                        <a:cubicBezTo>
                          <a:pt x="1367678" y="19092"/>
                          <a:pt x="1729599" y="16071"/>
                          <a:pt x="1949044" y="0"/>
                        </a:cubicBezTo>
                        <a:cubicBezTo>
                          <a:pt x="2168489" y="-16071"/>
                          <a:pt x="2323758" y="-4710"/>
                          <a:pt x="2587523" y="0"/>
                        </a:cubicBezTo>
                        <a:cubicBezTo>
                          <a:pt x="2851288" y="4710"/>
                          <a:pt x="3195571" y="-8175"/>
                          <a:pt x="3360420" y="0"/>
                        </a:cubicBezTo>
                        <a:cubicBezTo>
                          <a:pt x="3359928" y="2764"/>
                          <a:pt x="3360118" y="8747"/>
                          <a:pt x="3360420" y="13716"/>
                        </a:cubicBezTo>
                        <a:cubicBezTo>
                          <a:pt x="3025528" y="-15604"/>
                          <a:pt x="2845368" y="35037"/>
                          <a:pt x="2688336" y="13716"/>
                        </a:cubicBezTo>
                        <a:cubicBezTo>
                          <a:pt x="2531304" y="-7605"/>
                          <a:pt x="2279760" y="-9642"/>
                          <a:pt x="1949044" y="13716"/>
                        </a:cubicBezTo>
                        <a:cubicBezTo>
                          <a:pt x="1618328" y="37074"/>
                          <a:pt x="1624903" y="7505"/>
                          <a:pt x="1377772" y="13716"/>
                        </a:cubicBezTo>
                        <a:cubicBezTo>
                          <a:pt x="1130641" y="19927"/>
                          <a:pt x="973925" y="-19083"/>
                          <a:pt x="705688" y="13716"/>
                        </a:cubicBezTo>
                        <a:cubicBezTo>
                          <a:pt x="437451" y="46515"/>
                          <a:pt x="236989" y="-13738"/>
                          <a:pt x="0" y="13716"/>
                        </a:cubicBezTo>
                        <a:cubicBezTo>
                          <a:pt x="614" y="9981"/>
                          <a:pt x="600" y="540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56A09644-505B-4843-B749-5D6B8825B473}"/>
              </a:ext>
            </a:extLst>
          </p:cNvPr>
          <p:cNvSpPr>
            <a:spLocks noGrp="1"/>
          </p:cNvSpPr>
          <p:nvPr>
            <p:ph idx="1"/>
          </p:nvPr>
        </p:nvSpPr>
        <p:spPr>
          <a:xfrm>
            <a:off x="3844813" y="414068"/>
            <a:ext cx="4668251" cy="4073652"/>
          </a:xfrm>
        </p:spPr>
        <p:txBody>
          <a:bodyPr anchor="ctr">
            <a:normAutofit/>
          </a:bodyPr>
          <a:lstStyle/>
          <a:p>
            <a:pPr marL="0" indent="0">
              <a:buNone/>
            </a:pPr>
            <a:endParaRPr lang="sv-SE" sz="1400" dirty="0"/>
          </a:p>
          <a:p>
            <a:pPr marL="0" indent="0">
              <a:buNone/>
            </a:pPr>
            <a:r>
              <a:rPr lang="sv-SE" sz="1400" b="1" dirty="0"/>
              <a:t>Den curriculumteoretiska modellen (läroplansteoretisk)</a:t>
            </a:r>
          </a:p>
          <a:p>
            <a:pPr lvl="2"/>
            <a:r>
              <a:rPr lang="sv-SE" sz="1400" dirty="0"/>
              <a:t>fokuserar dels på ämnesinnehåll men även på att sätta det specifika ämnesinnehållet i relation till de faktorer som utgör förutsättningar för undervisning och barns lärande</a:t>
            </a:r>
          </a:p>
          <a:p>
            <a:pPr lvl="2"/>
            <a:r>
              <a:rPr lang="sv-SE" sz="1400" dirty="0"/>
              <a:t>mekaniska kunskapstest</a:t>
            </a:r>
          </a:p>
          <a:p>
            <a:pPr marL="0" indent="0">
              <a:buNone/>
            </a:pPr>
            <a:r>
              <a:rPr lang="sv-SE" sz="1400" b="1" dirty="0"/>
              <a:t>Den bildningsdidaktiska modellen</a:t>
            </a:r>
          </a:p>
          <a:p>
            <a:pPr lvl="2"/>
            <a:r>
              <a:rPr lang="sv-SE" sz="1400" dirty="0"/>
              <a:t>Fokuserar på att möjliggöra och skapa villkor för barn att bidra till utvecklingen av en autentisk demokrati.</a:t>
            </a:r>
          </a:p>
          <a:p>
            <a:pPr marL="0" indent="0">
              <a:buNone/>
            </a:pPr>
            <a:r>
              <a:rPr lang="sv-SE" sz="1400" b="1" dirty="0"/>
              <a:t>En postmodern och poststrukturalistisk modell</a:t>
            </a:r>
          </a:p>
          <a:p>
            <a:pPr lvl="2"/>
            <a:r>
              <a:rPr lang="sv-SE" sz="1400" dirty="0"/>
              <a:t>Fokuserar på elevernas erfarenhet och behov utifrån den konkreta kontexten – möte och samarbete</a:t>
            </a:r>
          </a:p>
        </p:txBody>
      </p:sp>
    </p:spTree>
    <p:extLst>
      <p:ext uri="{BB962C8B-B14F-4D97-AF65-F5344CB8AC3E}">
        <p14:creationId xmlns:p14="http://schemas.microsoft.com/office/powerpoint/2010/main" val="48273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 calcmode="lin" valueType="num">
                                      <p:cBhvr additive="base">
                                        <p:cTn id="1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 calcmode="lin" valueType="num">
                                      <p:cBhvr additive="base">
                                        <p:cTn id="2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CC6ACE2-3503-DF44-3EA9-B3FDC1B6E896}"/>
              </a:ext>
            </a:extLst>
          </p:cNvPr>
          <p:cNvSpPr>
            <a:spLocks noGrp="1"/>
          </p:cNvSpPr>
          <p:nvPr>
            <p:ph type="title"/>
          </p:nvPr>
        </p:nvSpPr>
        <p:spPr/>
        <p:txBody>
          <a:bodyPr/>
          <a:lstStyle/>
          <a:p>
            <a:r>
              <a:rPr lang="sv-SE" dirty="0"/>
              <a:t>Didaktiska modeller</a:t>
            </a:r>
          </a:p>
        </p:txBody>
      </p:sp>
      <p:pic>
        <p:nvPicPr>
          <p:cNvPr id="4" name="Platshållare för innehåll 3">
            <a:extLst>
              <a:ext uri="{FF2B5EF4-FFF2-40B4-BE49-F238E27FC236}">
                <a16:creationId xmlns:a16="http://schemas.microsoft.com/office/drawing/2014/main" id="{01C321A8-CFBB-E50C-0BAA-94DEBE9206ED}"/>
              </a:ext>
            </a:extLst>
          </p:cNvPr>
          <p:cNvPicPr>
            <a:picLocks noGrp="1" noChangeAspect="1"/>
          </p:cNvPicPr>
          <p:nvPr>
            <p:ph idx="1"/>
          </p:nvPr>
        </p:nvPicPr>
        <p:blipFill>
          <a:blip r:embed="rId2"/>
          <a:stretch>
            <a:fillRect/>
          </a:stretch>
        </p:blipFill>
        <p:spPr>
          <a:xfrm>
            <a:off x="2272371" y="1131775"/>
            <a:ext cx="4387314" cy="3394075"/>
          </a:xfrm>
          <a:prstGeom prst="rect">
            <a:avLst/>
          </a:prstGeom>
        </p:spPr>
      </p:pic>
    </p:spTree>
    <p:extLst>
      <p:ext uri="{BB962C8B-B14F-4D97-AF65-F5344CB8AC3E}">
        <p14:creationId xmlns:p14="http://schemas.microsoft.com/office/powerpoint/2010/main" val="2043779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A78A5E1-87E8-1EAA-E7A7-CC108AF64661}"/>
              </a:ext>
            </a:extLst>
          </p:cNvPr>
          <p:cNvSpPr>
            <a:spLocks noGrp="1"/>
          </p:cNvSpPr>
          <p:nvPr>
            <p:ph type="title"/>
          </p:nvPr>
        </p:nvSpPr>
        <p:spPr/>
        <p:txBody>
          <a:bodyPr/>
          <a:lstStyle/>
          <a:p>
            <a:r>
              <a:rPr lang="sv-SE" dirty="0"/>
              <a:t>Didaktiska frågeställningar</a:t>
            </a:r>
          </a:p>
        </p:txBody>
      </p:sp>
      <p:sp>
        <p:nvSpPr>
          <p:cNvPr id="3" name="Platshållare för innehåll 2">
            <a:extLst>
              <a:ext uri="{FF2B5EF4-FFF2-40B4-BE49-F238E27FC236}">
                <a16:creationId xmlns:a16="http://schemas.microsoft.com/office/drawing/2014/main" id="{9E52B4A5-B4B7-5DF5-1029-EAD478259BC5}"/>
              </a:ext>
            </a:extLst>
          </p:cNvPr>
          <p:cNvSpPr>
            <a:spLocks noGrp="1"/>
          </p:cNvSpPr>
          <p:nvPr>
            <p:ph idx="1"/>
          </p:nvPr>
        </p:nvSpPr>
        <p:spPr>
          <a:xfrm>
            <a:off x="628650" y="1369219"/>
            <a:ext cx="2205990" cy="3263504"/>
          </a:xfrm>
        </p:spPr>
        <p:txBody>
          <a:bodyPr>
            <a:normAutofit/>
          </a:bodyPr>
          <a:lstStyle/>
          <a:p>
            <a:pPr marL="0" indent="0">
              <a:buNone/>
            </a:pPr>
            <a:r>
              <a:rPr lang="sv-SE" dirty="0"/>
              <a:t>För vem/vilka?</a:t>
            </a:r>
          </a:p>
          <a:p>
            <a:pPr marL="0" indent="0">
              <a:buNone/>
            </a:pPr>
            <a:r>
              <a:rPr lang="sv-SE" dirty="0"/>
              <a:t>Med vem/vilka?</a:t>
            </a:r>
          </a:p>
          <a:p>
            <a:pPr marL="0" indent="0">
              <a:buNone/>
            </a:pPr>
            <a:r>
              <a:rPr lang="sv-SE" dirty="0"/>
              <a:t>När?</a:t>
            </a:r>
          </a:p>
          <a:p>
            <a:pPr marL="0" indent="0">
              <a:buNone/>
            </a:pPr>
            <a:r>
              <a:rPr lang="sv-SE" b="1" dirty="0">
                <a:highlight>
                  <a:srgbClr val="FFFF00"/>
                </a:highlight>
              </a:rPr>
              <a:t>Varför</a:t>
            </a:r>
          </a:p>
          <a:p>
            <a:pPr marL="0" indent="0">
              <a:buNone/>
            </a:pPr>
            <a:r>
              <a:rPr lang="sv-SE" b="1" dirty="0">
                <a:highlight>
                  <a:srgbClr val="FFFF00"/>
                </a:highlight>
              </a:rPr>
              <a:t>Vad</a:t>
            </a:r>
          </a:p>
          <a:p>
            <a:pPr marL="0" indent="0">
              <a:buNone/>
            </a:pPr>
            <a:r>
              <a:rPr lang="sv-SE" b="1" dirty="0">
                <a:highlight>
                  <a:srgbClr val="FFFF00"/>
                </a:highlight>
              </a:rPr>
              <a:t>Hur</a:t>
            </a:r>
          </a:p>
        </p:txBody>
      </p:sp>
      <p:sp>
        <p:nvSpPr>
          <p:cNvPr id="4" name="Platshållare för bildnummer 3">
            <a:extLst>
              <a:ext uri="{FF2B5EF4-FFF2-40B4-BE49-F238E27FC236}">
                <a16:creationId xmlns:a16="http://schemas.microsoft.com/office/drawing/2014/main" id="{164E15F8-1C3F-4F9E-967C-9FAB8045B5CF}"/>
              </a:ext>
            </a:extLst>
          </p:cNvPr>
          <p:cNvSpPr>
            <a:spLocks noGrp="1"/>
          </p:cNvSpPr>
          <p:nvPr>
            <p:ph type="sldNum" sz="quarter" idx="12"/>
          </p:nvPr>
        </p:nvSpPr>
        <p:spPr/>
        <p:txBody>
          <a:bodyPr/>
          <a:lstStyle/>
          <a:p>
            <a:fld id="{71766878-3199-4EAB-94E7-2D6D11070E14}" type="slidenum">
              <a:rPr lang="en-US" smtClean="0"/>
              <a:t>14</a:t>
            </a:fld>
            <a:endParaRPr lang="en-US" dirty="0"/>
          </a:p>
        </p:txBody>
      </p:sp>
      <p:pic>
        <p:nvPicPr>
          <p:cNvPr id="5" name="Bildobjekt 4">
            <a:extLst>
              <a:ext uri="{FF2B5EF4-FFF2-40B4-BE49-F238E27FC236}">
                <a16:creationId xmlns:a16="http://schemas.microsoft.com/office/drawing/2014/main" id="{F3BC4552-84C3-19FD-BE12-15C10EECF7F3}"/>
              </a:ext>
            </a:extLst>
          </p:cNvPr>
          <p:cNvPicPr>
            <a:picLocks noChangeAspect="1"/>
          </p:cNvPicPr>
          <p:nvPr/>
        </p:nvPicPr>
        <p:blipFill>
          <a:blip r:embed="rId2"/>
          <a:stretch>
            <a:fillRect/>
          </a:stretch>
        </p:blipFill>
        <p:spPr>
          <a:xfrm>
            <a:off x="4572000" y="1745670"/>
            <a:ext cx="1932599" cy="1652159"/>
          </a:xfrm>
          <a:prstGeom prst="rect">
            <a:avLst/>
          </a:prstGeom>
        </p:spPr>
      </p:pic>
      <p:sp>
        <p:nvSpPr>
          <p:cNvPr id="7" name="textruta 6">
            <a:extLst>
              <a:ext uri="{FF2B5EF4-FFF2-40B4-BE49-F238E27FC236}">
                <a16:creationId xmlns:a16="http://schemas.microsoft.com/office/drawing/2014/main" id="{8A6A5233-C0C7-4ACD-DB86-5818965041E5}"/>
              </a:ext>
            </a:extLst>
          </p:cNvPr>
          <p:cNvSpPr txBox="1"/>
          <p:nvPr/>
        </p:nvSpPr>
        <p:spPr>
          <a:xfrm>
            <a:off x="3174274" y="3397829"/>
            <a:ext cx="1763486" cy="369332"/>
          </a:xfrm>
          <a:prstGeom prst="rect">
            <a:avLst/>
          </a:prstGeom>
          <a:noFill/>
        </p:spPr>
        <p:txBody>
          <a:bodyPr wrap="square">
            <a:spAutoFit/>
          </a:bodyPr>
          <a:lstStyle/>
          <a:p>
            <a:r>
              <a:rPr lang="sv-SE" dirty="0"/>
              <a:t>Personal/elever</a:t>
            </a:r>
          </a:p>
        </p:txBody>
      </p:sp>
      <p:sp>
        <p:nvSpPr>
          <p:cNvPr id="9" name="textruta 8">
            <a:extLst>
              <a:ext uri="{FF2B5EF4-FFF2-40B4-BE49-F238E27FC236}">
                <a16:creationId xmlns:a16="http://schemas.microsoft.com/office/drawing/2014/main" id="{665F7E95-895E-7923-A499-8E9E8F9AA0D7}"/>
              </a:ext>
            </a:extLst>
          </p:cNvPr>
          <p:cNvSpPr txBox="1"/>
          <p:nvPr/>
        </p:nvSpPr>
        <p:spPr>
          <a:xfrm>
            <a:off x="4147457" y="1285824"/>
            <a:ext cx="2906486" cy="369332"/>
          </a:xfrm>
          <a:prstGeom prst="rect">
            <a:avLst/>
          </a:prstGeom>
          <a:noFill/>
        </p:spPr>
        <p:txBody>
          <a:bodyPr wrap="square">
            <a:spAutoFit/>
          </a:bodyPr>
          <a:lstStyle/>
          <a:p>
            <a:r>
              <a:rPr lang="sv-SE" dirty="0"/>
              <a:t>Innehåll/mål/styrdokument</a:t>
            </a:r>
          </a:p>
        </p:txBody>
      </p:sp>
      <p:sp>
        <p:nvSpPr>
          <p:cNvPr id="11" name="textruta 10">
            <a:extLst>
              <a:ext uri="{FF2B5EF4-FFF2-40B4-BE49-F238E27FC236}">
                <a16:creationId xmlns:a16="http://schemas.microsoft.com/office/drawing/2014/main" id="{E550DEA7-C89F-926D-C2F9-8D4AB394C2B1}"/>
              </a:ext>
            </a:extLst>
          </p:cNvPr>
          <p:cNvSpPr txBox="1"/>
          <p:nvPr/>
        </p:nvSpPr>
        <p:spPr>
          <a:xfrm>
            <a:off x="6521631" y="3380021"/>
            <a:ext cx="1064623" cy="369332"/>
          </a:xfrm>
          <a:prstGeom prst="rect">
            <a:avLst/>
          </a:prstGeom>
          <a:noFill/>
        </p:spPr>
        <p:txBody>
          <a:bodyPr wrap="square">
            <a:spAutoFit/>
          </a:bodyPr>
          <a:lstStyle/>
          <a:p>
            <a:r>
              <a:rPr lang="sv-SE" dirty="0"/>
              <a:t>Resurser</a:t>
            </a:r>
          </a:p>
        </p:txBody>
      </p:sp>
    </p:spTree>
    <p:extLst>
      <p:ext uri="{BB962C8B-B14F-4D97-AF65-F5344CB8AC3E}">
        <p14:creationId xmlns:p14="http://schemas.microsoft.com/office/powerpoint/2010/main" val="109290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76E902-55D6-09E6-C6E4-F55507A67E7B}"/>
              </a:ext>
            </a:extLst>
          </p:cNvPr>
          <p:cNvSpPr>
            <a:spLocks noGrp="1"/>
          </p:cNvSpPr>
          <p:nvPr>
            <p:ph type="title"/>
          </p:nvPr>
        </p:nvSpPr>
        <p:spPr>
          <a:xfrm>
            <a:off x="540000" y="408201"/>
            <a:ext cx="8229600" cy="857250"/>
          </a:xfrm>
        </p:spPr>
        <p:txBody>
          <a:bodyPr>
            <a:normAutofit/>
          </a:bodyPr>
          <a:lstStyle/>
          <a:p>
            <a:r>
              <a:rPr lang="sv-SE" sz="1800" dirty="0"/>
              <a:t>Genom undervisningen i fritidshemmet ska eleverna sammanfattningsvis </a:t>
            </a:r>
            <a:r>
              <a:rPr lang="sv-SE" sz="1800" b="1" dirty="0"/>
              <a:t>ges förutsättningar att utveckla sin förmåga </a:t>
            </a:r>
            <a:r>
              <a:rPr lang="sv-SE" sz="1800" dirty="0"/>
              <a:t>att:</a:t>
            </a:r>
            <a:br>
              <a:rPr lang="sv-SE" sz="1800" dirty="0"/>
            </a:br>
            <a:endParaRPr lang="sv-SE" sz="1800" dirty="0"/>
          </a:p>
        </p:txBody>
      </p:sp>
      <p:sp>
        <p:nvSpPr>
          <p:cNvPr id="3" name="Platshållare för innehåll 2">
            <a:extLst>
              <a:ext uri="{FF2B5EF4-FFF2-40B4-BE49-F238E27FC236}">
                <a16:creationId xmlns:a16="http://schemas.microsoft.com/office/drawing/2014/main" id="{7A3E9EB4-3E48-4578-32F3-68AE100EE7AA}"/>
              </a:ext>
            </a:extLst>
          </p:cNvPr>
          <p:cNvSpPr>
            <a:spLocks noGrp="1"/>
          </p:cNvSpPr>
          <p:nvPr>
            <p:ph idx="1"/>
          </p:nvPr>
        </p:nvSpPr>
        <p:spPr/>
        <p:txBody>
          <a:bodyPr>
            <a:normAutofit/>
          </a:bodyPr>
          <a:lstStyle/>
          <a:p>
            <a:r>
              <a:rPr lang="sv-SE" sz="1800" dirty="0"/>
              <a:t>pröva och utveckla idéer, lösa problem och omsätta idéerna i handling,</a:t>
            </a:r>
          </a:p>
          <a:p>
            <a:r>
              <a:rPr lang="sv-SE" sz="1800" dirty="0"/>
              <a:t>ta hänsyn till personliga behov av balans mellan aktivitet och vila,</a:t>
            </a:r>
          </a:p>
          <a:p>
            <a:r>
              <a:rPr lang="sv-SE" sz="1800" dirty="0"/>
              <a:t>skapa och upprätthålla goda relationer samt samarbeta utifrån ett demokratiskt och empatiskt förhållningssätt, </a:t>
            </a:r>
          </a:p>
          <a:p>
            <a:r>
              <a:rPr lang="sv-SE" sz="1800" dirty="0"/>
              <a:t>kommunicera med språkliga uttrycksformer i olika sammanhang och för skilda syften, </a:t>
            </a:r>
          </a:p>
          <a:p>
            <a:r>
              <a:rPr lang="sv-SE" sz="1800" dirty="0"/>
              <a:t>skapa och uttrycka sig genom olika estetiska uttrycksformer,</a:t>
            </a:r>
          </a:p>
          <a:p>
            <a:r>
              <a:rPr lang="sv-SE" sz="1800" dirty="0"/>
              <a:t>utforska och beskriva företeelser och samband i natur, teknik och samhälle, samt</a:t>
            </a:r>
          </a:p>
          <a:p>
            <a:r>
              <a:rPr lang="sv-SE" sz="1800" dirty="0"/>
              <a:t>röra sig allsidigt i olika miljöer samt förstå vad som kan påverka hälsa och välbefinnande</a:t>
            </a:r>
          </a:p>
        </p:txBody>
      </p:sp>
    </p:spTree>
    <p:extLst>
      <p:ext uri="{BB962C8B-B14F-4D97-AF65-F5344CB8AC3E}">
        <p14:creationId xmlns:p14="http://schemas.microsoft.com/office/powerpoint/2010/main" val="2059511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8ECC9103-9772-82CB-770A-3916AE5EFCB1}"/>
              </a:ext>
            </a:extLst>
          </p:cNvPr>
          <p:cNvSpPr/>
          <p:nvPr/>
        </p:nvSpPr>
        <p:spPr>
          <a:xfrm>
            <a:off x="857147" y="348835"/>
            <a:ext cx="7627180" cy="4154984"/>
          </a:xfrm>
          <a:prstGeom prst="rect">
            <a:avLst/>
          </a:prstGeom>
        </p:spPr>
        <p:style>
          <a:lnRef idx="2">
            <a:schemeClr val="accent6"/>
          </a:lnRef>
          <a:fillRef idx="1">
            <a:schemeClr val="lt1"/>
          </a:fillRef>
          <a:effectRef idx="0">
            <a:schemeClr val="accent6"/>
          </a:effectRef>
          <a:fontRef idx="minor">
            <a:schemeClr val="dk1"/>
          </a:fontRef>
        </p:style>
        <p:txBody>
          <a:bodyPr wrap="square" lIns="91440" tIns="45720" rIns="91440" bIns="45720">
            <a:spAutoFit/>
          </a:bodyPr>
          <a:lstStyle/>
          <a:p>
            <a:pPr algn="ctr"/>
            <a:r>
              <a:rPr lang="sv-SE" sz="6600" b="1" dirty="0"/>
              <a:t>   Informellt     </a:t>
            </a:r>
          </a:p>
          <a:p>
            <a:pPr algn="ctr"/>
            <a:r>
              <a:rPr lang="sv-SE" sz="6600" b="1" dirty="0"/>
              <a:t>Formellt </a:t>
            </a:r>
          </a:p>
          <a:p>
            <a:pPr algn="ctr"/>
            <a:r>
              <a:rPr lang="sv-SE" sz="6600" b="1" dirty="0"/>
              <a:t>Semiformellt</a:t>
            </a:r>
          </a:p>
          <a:p>
            <a:pPr algn="ctr"/>
            <a:endParaRPr lang="sv-SE" sz="6600" b="1" dirty="0"/>
          </a:p>
        </p:txBody>
      </p:sp>
      <p:sp>
        <p:nvSpPr>
          <p:cNvPr id="3" name="textruta 2">
            <a:extLst>
              <a:ext uri="{FF2B5EF4-FFF2-40B4-BE49-F238E27FC236}">
                <a16:creationId xmlns:a16="http://schemas.microsoft.com/office/drawing/2014/main" id="{133499C5-FBD4-EE69-6F64-89AFD544DE6D}"/>
              </a:ext>
            </a:extLst>
          </p:cNvPr>
          <p:cNvSpPr txBox="1"/>
          <p:nvPr/>
        </p:nvSpPr>
        <p:spPr>
          <a:xfrm>
            <a:off x="1550298" y="3094217"/>
            <a:ext cx="6736556" cy="1477328"/>
          </a:xfrm>
          <a:prstGeom prst="rect">
            <a:avLst/>
          </a:prstGeom>
          <a:noFill/>
        </p:spPr>
        <p:txBody>
          <a:bodyPr wrap="square">
            <a:spAutoFit/>
          </a:bodyPr>
          <a:lstStyle/>
          <a:p>
            <a:endParaRPr lang="sv-SE" dirty="0"/>
          </a:p>
          <a:p>
            <a:r>
              <a:rPr lang="sv-SE" dirty="0"/>
              <a:t>Formellt – Lärande av ett utvalt stoff – primärt – mer reglerat</a:t>
            </a:r>
          </a:p>
          <a:p>
            <a:r>
              <a:rPr lang="sv-SE" dirty="0"/>
              <a:t>Informellt – Lärande sekundärt, aktivitet primärt</a:t>
            </a:r>
          </a:p>
          <a:p>
            <a:r>
              <a:rPr lang="sv-SE" dirty="0"/>
              <a:t>Grader av reglering – gråzon</a:t>
            </a:r>
          </a:p>
          <a:p>
            <a:endParaRPr lang="sv-SE" dirty="0"/>
          </a:p>
        </p:txBody>
      </p:sp>
    </p:spTree>
    <p:extLst>
      <p:ext uri="{BB962C8B-B14F-4D97-AF65-F5344CB8AC3E}">
        <p14:creationId xmlns:p14="http://schemas.microsoft.com/office/powerpoint/2010/main" val="684675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3075A0-07F9-30C3-79A2-7B6FF75389D5}"/>
              </a:ext>
            </a:extLst>
          </p:cNvPr>
          <p:cNvSpPr>
            <a:spLocks noGrp="1"/>
          </p:cNvSpPr>
          <p:nvPr>
            <p:ph type="title"/>
          </p:nvPr>
        </p:nvSpPr>
        <p:spPr/>
        <p:txBody>
          <a:bodyPr/>
          <a:lstStyle/>
          <a:p>
            <a:r>
              <a:rPr lang="sv-SE" sz="3600" dirty="0">
                <a:ln w="0"/>
                <a:effectLst>
                  <a:outerShdw blurRad="38100" dist="19050" dir="2700000" algn="tl" rotWithShape="0">
                    <a:schemeClr val="dk1">
                      <a:alpha val="40000"/>
                    </a:schemeClr>
                  </a:outerShdw>
                </a:effectLst>
              </a:rPr>
              <a:t>Undervisningssituationer</a:t>
            </a:r>
            <a:endParaRPr lang="sv-SE" dirty="0"/>
          </a:p>
        </p:txBody>
      </p:sp>
      <p:sp>
        <p:nvSpPr>
          <p:cNvPr id="4" name="Platshållare för bildnummer 3">
            <a:extLst>
              <a:ext uri="{FF2B5EF4-FFF2-40B4-BE49-F238E27FC236}">
                <a16:creationId xmlns:a16="http://schemas.microsoft.com/office/drawing/2014/main" id="{108C9E04-0400-7021-9708-6A1ACDA6B849}"/>
              </a:ext>
            </a:extLst>
          </p:cNvPr>
          <p:cNvSpPr>
            <a:spLocks noGrp="1"/>
          </p:cNvSpPr>
          <p:nvPr>
            <p:ph type="sldNum" sz="quarter" idx="12"/>
          </p:nvPr>
        </p:nvSpPr>
        <p:spPr/>
        <p:txBody>
          <a:bodyPr/>
          <a:lstStyle/>
          <a:p>
            <a:fld id="{71766878-3199-4EAB-94E7-2D6D11070E14}" type="slidenum">
              <a:rPr lang="en-US" smtClean="0"/>
              <a:t>17</a:t>
            </a:fld>
            <a:endParaRPr lang="en-US" dirty="0"/>
          </a:p>
        </p:txBody>
      </p:sp>
      <p:sp>
        <p:nvSpPr>
          <p:cNvPr id="5" name="Rektangel 4">
            <a:extLst>
              <a:ext uri="{FF2B5EF4-FFF2-40B4-BE49-F238E27FC236}">
                <a16:creationId xmlns:a16="http://schemas.microsoft.com/office/drawing/2014/main" id="{646D452C-BF34-3175-F026-C476E9C1EE96}"/>
              </a:ext>
            </a:extLst>
          </p:cNvPr>
          <p:cNvSpPr/>
          <p:nvPr/>
        </p:nvSpPr>
        <p:spPr>
          <a:xfrm>
            <a:off x="478606" y="1268016"/>
            <a:ext cx="2647007" cy="923330"/>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sv-SE" sz="5400" b="0" cap="none" spc="0" dirty="0">
                <a:ln w="0"/>
                <a:solidFill>
                  <a:schemeClr val="tx1"/>
                </a:solidFill>
                <a:effectLst>
                  <a:outerShdw blurRad="38100" dist="19050" dir="2700000" algn="tl" rotWithShape="0">
                    <a:schemeClr val="dk1">
                      <a:alpha val="40000"/>
                    </a:schemeClr>
                  </a:outerShdw>
                </a:effectLst>
              </a:rPr>
              <a:t>Formella</a:t>
            </a:r>
          </a:p>
        </p:txBody>
      </p:sp>
      <p:sp>
        <p:nvSpPr>
          <p:cNvPr id="6" name="Rektangel 5">
            <a:extLst>
              <a:ext uri="{FF2B5EF4-FFF2-40B4-BE49-F238E27FC236}">
                <a16:creationId xmlns:a16="http://schemas.microsoft.com/office/drawing/2014/main" id="{E54D3039-4ABC-D4CF-114B-CBD32CA6050B}"/>
              </a:ext>
            </a:extLst>
          </p:cNvPr>
          <p:cNvSpPr/>
          <p:nvPr/>
        </p:nvSpPr>
        <p:spPr>
          <a:xfrm>
            <a:off x="5719776" y="3291463"/>
            <a:ext cx="3070712" cy="923330"/>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sv-SE" sz="5400" b="0" cap="none" spc="0" dirty="0">
                <a:ln w="0"/>
                <a:gradFill>
                  <a:gsLst>
                    <a:gs pos="21000">
                      <a:srgbClr val="53575C"/>
                    </a:gs>
                    <a:gs pos="88000">
                      <a:srgbClr val="C5C7CA"/>
                    </a:gs>
                  </a:gsLst>
                  <a:lin ang="5400000"/>
                </a:gradFill>
                <a:effectLst/>
              </a:rPr>
              <a:t>Informella</a:t>
            </a:r>
          </a:p>
        </p:txBody>
      </p:sp>
      <p:sp>
        <p:nvSpPr>
          <p:cNvPr id="7" name="Rektangel 6">
            <a:extLst>
              <a:ext uri="{FF2B5EF4-FFF2-40B4-BE49-F238E27FC236}">
                <a16:creationId xmlns:a16="http://schemas.microsoft.com/office/drawing/2014/main" id="{DD6B685C-CC81-D5D3-0E4E-D7FEB5AD0CEC}"/>
              </a:ext>
            </a:extLst>
          </p:cNvPr>
          <p:cNvSpPr/>
          <p:nvPr/>
        </p:nvSpPr>
        <p:spPr>
          <a:xfrm>
            <a:off x="2446146" y="2282151"/>
            <a:ext cx="4011804" cy="923330"/>
          </a:xfrm>
          <a:prstGeom prst="rect">
            <a:avLst/>
          </a:prstGeom>
          <a:noFill/>
        </p:spPr>
        <p:txBody>
          <a:bodyPr wrap="none" lIns="91440" tIns="45720" rIns="91440" bIns="45720">
            <a:spAutoFit/>
          </a:bodyPr>
          <a:lstStyle/>
          <a:p>
            <a:pPr algn="ctr"/>
            <a:r>
              <a:rPr lang="sv-SE"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Semiformella</a:t>
            </a:r>
          </a:p>
        </p:txBody>
      </p:sp>
    </p:spTree>
    <p:extLst>
      <p:ext uri="{BB962C8B-B14F-4D97-AF65-F5344CB8AC3E}">
        <p14:creationId xmlns:p14="http://schemas.microsoft.com/office/powerpoint/2010/main" val="1929876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075DFBE-150B-2C45-F3EF-28DF580BAEBA}"/>
              </a:ext>
            </a:extLst>
          </p:cNvPr>
          <p:cNvSpPr>
            <a:spLocks noGrp="1"/>
          </p:cNvSpPr>
          <p:nvPr>
            <p:ph type="title"/>
          </p:nvPr>
        </p:nvSpPr>
        <p:spPr/>
        <p:txBody>
          <a:bodyPr/>
          <a:lstStyle/>
          <a:p>
            <a:r>
              <a:rPr lang="sv-SE" dirty="0"/>
              <a:t>Fritidshemmets didaktiska modell?</a:t>
            </a:r>
          </a:p>
        </p:txBody>
      </p:sp>
      <p:sp>
        <p:nvSpPr>
          <p:cNvPr id="4" name="Platshållare för bildnummer 3">
            <a:extLst>
              <a:ext uri="{FF2B5EF4-FFF2-40B4-BE49-F238E27FC236}">
                <a16:creationId xmlns:a16="http://schemas.microsoft.com/office/drawing/2014/main" id="{4B93FB88-455A-D5AA-2BA7-8DB7A5171AE7}"/>
              </a:ext>
            </a:extLst>
          </p:cNvPr>
          <p:cNvSpPr>
            <a:spLocks noGrp="1"/>
          </p:cNvSpPr>
          <p:nvPr>
            <p:ph type="sldNum" sz="quarter" idx="12"/>
          </p:nvPr>
        </p:nvSpPr>
        <p:spPr/>
        <p:txBody>
          <a:bodyPr/>
          <a:lstStyle/>
          <a:p>
            <a:fld id="{71766878-3199-4EAB-94E7-2D6D11070E14}" type="slidenum">
              <a:rPr lang="en-US" smtClean="0"/>
              <a:t>18</a:t>
            </a:fld>
            <a:endParaRPr lang="en-US" dirty="0"/>
          </a:p>
        </p:txBody>
      </p:sp>
      <p:sp>
        <p:nvSpPr>
          <p:cNvPr id="5" name="Explosion: 8 punkter 4">
            <a:extLst>
              <a:ext uri="{FF2B5EF4-FFF2-40B4-BE49-F238E27FC236}">
                <a16:creationId xmlns:a16="http://schemas.microsoft.com/office/drawing/2014/main" id="{BA5E1567-D365-842F-7A58-63CC5B382810}"/>
              </a:ext>
            </a:extLst>
          </p:cNvPr>
          <p:cNvSpPr/>
          <p:nvPr/>
        </p:nvSpPr>
        <p:spPr>
          <a:xfrm>
            <a:off x="3579223" y="1942454"/>
            <a:ext cx="2090057" cy="2331720"/>
          </a:xfrm>
          <a:prstGeom prst="irregularSeal1">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B6A2239B-E593-5232-29F5-1ABC9AA002F9}"/>
              </a:ext>
            </a:extLst>
          </p:cNvPr>
          <p:cNvPicPr>
            <a:picLocks noChangeAspect="1"/>
          </p:cNvPicPr>
          <p:nvPr/>
        </p:nvPicPr>
        <p:blipFill>
          <a:blip r:embed="rId2"/>
          <a:stretch>
            <a:fillRect/>
          </a:stretch>
        </p:blipFill>
        <p:spPr>
          <a:xfrm>
            <a:off x="842905" y="2137556"/>
            <a:ext cx="1932599" cy="1652159"/>
          </a:xfrm>
          <a:prstGeom prst="rect">
            <a:avLst/>
          </a:prstGeom>
        </p:spPr>
      </p:pic>
      <p:sp>
        <p:nvSpPr>
          <p:cNvPr id="8" name="Tankebubbla: moln 7">
            <a:extLst>
              <a:ext uri="{FF2B5EF4-FFF2-40B4-BE49-F238E27FC236}">
                <a16:creationId xmlns:a16="http://schemas.microsoft.com/office/drawing/2014/main" id="{B4945535-C550-5DF8-D1EB-2F00BD8E85E2}"/>
              </a:ext>
            </a:extLst>
          </p:cNvPr>
          <p:cNvSpPr/>
          <p:nvPr/>
        </p:nvSpPr>
        <p:spPr>
          <a:xfrm>
            <a:off x="6211389" y="2037806"/>
            <a:ext cx="2161901" cy="1815737"/>
          </a:xfrm>
          <a:prstGeom prst="cloudCallou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419740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7F3C7244-3DAC-2668-3D87-5CF9E5AE56C9}"/>
              </a:ext>
            </a:extLst>
          </p:cNvPr>
          <p:cNvSpPr>
            <a:spLocks noGrp="1"/>
          </p:cNvSpPr>
          <p:nvPr>
            <p:ph type="title"/>
          </p:nvPr>
        </p:nvSpPr>
        <p:spPr>
          <a:xfrm>
            <a:off x="630936" y="411480"/>
            <a:ext cx="2700645" cy="4073652"/>
          </a:xfrm>
        </p:spPr>
        <p:txBody>
          <a:bodyPr>
            <a:normAutofit/>
          </a:bodyPr>
          <a:lstStyle/>
          <a:p>
            <a:r>
              <a:rPr lang="sv-SE" sz="4100"/>
              <a:t>Att undervisa och göra didaktiska val</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907987" y="2444036"/>
            <a:ext cx="3360420" cy="13716"/>
          </a:xfrm>
          <a:custGeom>
            <a:avLst/>
            <a:gdLst>
              <a:gd name="connsiteX0" fmla="*/ 0 w 3360420"/>
              <a:gd name="connsiteY0" fmla="*/ 0 h 13716"/>
              <a:gd name="connsiteX1" fmla="*/ 638480 w 3360420"/>
              <a:gd name="connsiteY1" fmla="*/ 0 h 13716"/>
              <a:gd name="connsiteX2" fmla="*/ 1310564 w 3360420"/>
              <a:gd name="connsiteY2" fmla="*/ 0 h 13716"/>
              <a:gd name="connsiteX3" fmla="*/ 2016252 w 3360420"/>
              <a:gd name="connsiteY3" fmla="*/ 0 h 13716"/>
              <a:gd name="connsiteX4" fmla="*/ 2721940 w 3360420"/>
              <a:gd name="connsiteY4" fmla="*/ 0 h 13716"/>
              <a:gd name="connsiteX5" fmla="*/ 3360420 w 3360420"/>
              <a:gd name="connsiteY5" fmla="*/ 0 h 13716"/>
              <a:gd name="connsiteX6" fmla="*/ 3360420 w 3360420"/>
              <a:gd name="connsiteY6" fmla="*/ 13716 h 13716"/>
              <a:gd name="connsiteX7" fmla="*/ 2621128 w 3360420"/>
              <a:gd name="connsiteY7" fmla="*/ 13716 h 13716"/>
              <a:gd name="connsiteX8" fmla="*/ 1881835 w 3360420"/>
              <a:gd name="connsiteY8" fmla="*/ 13716 h 13716"/>
              <a:gd name="connsiteX9" fmla="*/ 1209751 w 3360420"/>
              <a:gd name="connsiteY9" fmla="*/ 13716 h 13716"/>
              <a:gd name="connsiteX10" fmla="*/ 0 w 3360420"/>
              <a:gd name="connsiteY10" fmla="*/ 13716 h 13716"/>
              <a:gd name="connsiteX11" fmla="*/ 0 w 3360420"/>
              <a:gd name="connsiteY11" fmla="*/ 0 h 13716"/>
              <a:gd name="connsiteX0" fmla="*/ 0 w 3360420"/>
              <a:gd name="connsiteY0" fmla="*/ 0 h 13716"/>
              <a:gd name="connsiteX1" fmla="*/ 638480 w 3360420"/>
              <a:gd name="connsiteY1" fmla="*/ 0 h 13716"/>
              <a:gd name="connsiteX2" fmla="*/ 1209751 w 3360420"/>
              <a:gd name="connsiteY2" fmla="*/ 0 h 13716"/>
              <a:gd name="connsiteX3" fmla="*/ 1949044 w 3360420"/>
              <a:gd name="connsiteY3" fmla="*/ 0 h 13716"/>
              <a:gd name="connsiteX4" fmla="*/ 2587523 w 3360420"/>
              <a:gd name="connsiteY4" fmla="*/ 0 h 13716"/>
              <a:gd name="connsiteX5" fmla="*/ 3360420 w 3360420"/>
              <a:gd name="connsiteY5" fmla="*/ 0 h 13716"/>
              <a:gd name="connsiteX6" fmla="*/ 3360420 w 3360420"/>
              <a:gd name="connsiteY6" fmla="*/ 13716 h 13716"/>
              <a:gd name="connsiteX7" fmla="*/ 2688336 w 3360420"/>
              <a:gd name="connsiteY7" fmla="*/ 13716 h 13716"/>
              <a:gd name="connsiteX8" fmla="*/ 1949044 w 3360420"/>
              <a:gd name="connsiteY8" fmla="*/ 13716 h 13716"/>
              <a:gd name="connsiteX9" fmla="*/ 1377772 w 3360420"/>
              <a:gd name="connsiteY9" fmla="*/ 13716 h 13716"/>
              <a:gd name="connsiteX10" fmla="*/ 705688 w 3360420"/>
              <a:gd name="connsiteY10" fmla="*/ 13716 h 13716"/>
              <a:gd name="connsiteX11" fmla="*/ 0 w 3360420"/>
              <a:gd name="connsiteY11" fmla="*/ 13716 h 13716"/>
              <a:gd name="connsiteX12" fmla="*/ 0 w 3360420"/>
              <a:gd name="connsiteY12"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0420" h="13716" fill="none" extrusionOk="0">
                <a:moveTo>
                  <a:pt x="0" y="0"/>
                </a:moveTo>
                <a:cubicBezTo>
                  <a:pt x="191406" y="10001"/>
                  <a:pt x="492041" y="-46237"/>
                  <a:pt x="638480" y="0"/>
                </a:cubicBezTo>
                <a:cubicBezTo>
                  <a:pt x="757906" y="33197"/>
                  <a:pt x="1156600" y="-41629"/>
                  <a:pt x="1310564" y="0"/>
                </a:cubicBezTo>
                <a:cubicBezTo>
                  <a:pt x="1379184" y="24203"/>
                  <a:pt x="1719005" y="-47956"/>
                  <a:pt x="2016252" y="0"/>
                </a:cubicBezTo>
                <a:cubicBezTo>
                  <a:pt x="2309065" y="7372"/>
                  <a:pt x="2409711" y="1344"/>
                  <a:pt x="2721940" y="0"/>
                </a:cubicBezTo>
                <a:cubicBezTo>
                  <a:pt x="2995269" y="34213"/>
                  <a:pt x="3156613" y="531"/>
                  <a:pt x="3360420" y="0"/>
                </a:cubicBezTo>
                <a:cubicBezTo>
                  <a:pt x="3359915" y="3577"/>
                  <a:pt x="3360235" y="9896"/>
                  <a:pt x="3360420" y="13716"/>
                </a:cubicBezTo>
                <a:cubicBezTo>
                  <a:pt x="3039840" y="-6995"/>
                  <a:pt x="2944234" y="11098"/>
                  <a:pt x="2621128" y="13716"/>
                </a:cubicBezTo>
                <a:cubicBezTo>
                  <a:pt x="2291334" y="35811"/>
                  <a:pt x="2154043" y="38867"/>
                  <a:pt x="1881835" y="13716"/>
                </a:cubicBezTo>
                <a:cubicBezTo>
                  <a:pt x="1588327" y="-7987"/>
                  <a:pt x="1439318" y="-9600"/>
                  <a:pt x="1209751" y="13716"/>
                </a:cubicBezTo>
                <a:cubicBezTo>
                  <a:pt x="977769" y="43531"/>
                  <a:pt x="301166" y="108207"/>
                  <a:pt x="0" y="13716"/>
                </a:cubicBezTo>
                <a:cubicBezTo>
                  <a:pt x="77" y="9528"/>
                  <a:pt x="-88" y="4529"/>
                  <a:pt x="0" y="0"/>
                </a:cubicBezTo>
                <a:close/>
              </a:path>
              <a:path w="3360420" h="13716" stroke="0" extrusionOk="0">
                <a:moveTo>
                  <a:pt x="0" y="0"/>
                </a:moveTo>
                <a:cubicBezTo>
                  <a:pt x="170421" y="-4407"/>
                  <a:pt x="491890" y="-50462"/>
                  <a:pt x="638480" y="0"/>
                </a:cubicBezTo>
                <a:cubicBezTo>
                  <a:pt x="792506" y="30971"/>
                  <a:pt x="1031707" y="-14677"/>
                  <a:pt x="1209751" y="0"/>
                </a:cubicBezTo>
                <a:cubicBezTo>
                  <a:pt x="1357076" y="52145"/>
                  <a:pt x="1723115" y="-4348"/>
                  <a:pt x="1949044" y="0"/>
                </a:cubicBezTo>
                <a:cubicBezTo>
                  <a:pt x="2192488" y="-34098"/>
                  <a:pt x="2339103" y="-31352"/>
                  <a:pt x="2587523" y="0"/>
                </a:cubicBezTo>
                <a:cubicBezTo>
                  <a:pt x="2818806" y="-7742"/>
                  <a:pt x="3217848" y="-30081"/>
                  <a:pt x="3360420" y="0"/>
                </a:cubicBezTo>
                <a:cubicBezTo>
                  <a:pt x="3359513" y="2997"/>
                  <a:pt x="3360180" y="8915"/>
                  <a:pt x="3360420" y="13716"/>
                </a:cubicBezTo>
                <a:cubicBezTo>
                  <a:pt x="3034345" y="-17354"/>
                  <a:pt x="2841928" y="47909"/>
                  <a:pt x="2688336" y="13716"/>
                </a:cubicBezTo>
                <a:cubicBezTo>
                  <a:pt x="2588685" y="8853"/>
                  <a:pt x="2270606" y="-39487"/>
                  <a:pt x="1949044" y="13716"/>
                </a:cubicBezTo>
                <a:cubicBezTo>
                  <a:pt x="1622278" y="37200"/>
                  <a:pt x="1629740" y="12517"/>
                  <a:pt x="1377772" y="13716"/>
                </a:cubicBezTo>
                <a:cubicBezTo>
                  <a:pt x="1148895" y="37407"/>
                  <a:pt x="976686" y="-12334"/>
                  <a:pt x="705688" y="13716"/>
                </a:cubicBezTo>
                <a:cubicBezTo>
                  <a:pt x="451150" y="60066"/>
                  <a:pt x="233487" y="-18420"/>
                  <a:pt x="0" y="13716"/>
                </a:cubicBezTo>
                <a:cubicBezTo>
                  <a:pt x="-131" y="10721"/>
                  <a:pt x="1210" y="5539"/>
                  <a:pt x="0" y="0"/>
                </a:cubicBezTo>
                <a:close/>
              </a:path>
              <a:path w="3360420" h="13716" fill="none" stroke="0" extrusionOk="0">
                <a:moveTo>
                  <a:pt x="0" y="0"/>
                </a:moveTo>
                <a:cubicBezTo>
                  <a:pt x="164693" y="20411"/>
                  <a:pt x="481374" y="-25570"/>
                  <a:pt x="638480" y="0"/>
                </a:cubicBezTo>
                <a:cubicBezTo>
                  <a:pt x="798995" y="30282"/>
                  <a:pt x="1140782" y="-27870"/>
                  <a:pt x="1310564" y="0"/>
                </a:cubicBezTo>
                <a:cubicBezTo>
                  <a:pt x="1415376" y="59022"/>
                  <a:pt x="1712923" y="34543"/>
                  <a:pt x="2016252" y="0"/>
                </a:cubicBezTo>
                <a:cubicBezTo>
                  <a:pt x="2299667" y="30754"/>
                  <a:pt x="2467976" y="-793"/>
                  <a:pt x="2721940" y="0"/>
                </a:cubicBezTo>
                <a:cubicBezTo>
                  <a:pt x="3014119" y="16113"/>
                  <a:pt x="3143946" y="-14907"/>
                  <a:pt x="3360420" y="0"/>
                </a:cubicBezTo>
                <a:cubicBezTo>
                  <a:pt x="3359485" y="2919"/>
                  <a:pt x="3359434" y="10491"/>
                  <a:pt x="3360420" y="13716"/>
                </a:cubicBezTo>
                <a:cubicBezTo>
                  <a:pt x="3046787" y="-23756"/>
                  <a:pt x="2956179" y="16001"/>
                  <a:pt x="2621128" y="13716"/>
                </a:cubicBezTo>
                <a:cubicBezTo>
                  <a:pt x="2297814" y="26084"/>
                  <a:pt x="2182001" y="28084"/>
                  <a:pt x="1881835" y="13716"/>
                </a:cubicBezTo>
                <a:cubicBezTo>
                  <a:pt x="1565437" y="-2872"/>
                  <a:pt x="1471458" y="8566"/>
                  <a:pt x="1209751" y="13716"/>
                </a:cubicBezTo>
                <a:cubicBezTo>
                  <a:pt x="973930" y="42996"/>
                  <a:pt x="321369" y="85738"/>
                  <a:pt x="0" y="13716"/>
                </a:cubicBezTo>
                <a:cubicBezTo>
                  <a:pt x="304" y="9505"/>
                  <a:pt x="1021" y="594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3360420"/>
                      <a:gd name="connsiteY0" fmla="*/ 0 h 13716"/>
                      <a:gd name="connsiteX1" fmla="*/ 638480 w 3360420"/>
                      <a:gd name="connsiteY1" fmla="*/ 0 h 13716"/>
                      <a:gd name="connsiteX2" fmla="*/ 1310564 w 3360420"/>
                      <a:gd name="connsiteY2" fmla="*/ 0 h 13716"/>
                      <a:gd name="connsiteX3" fmla="*/ 2016252 w 3360420"/>
                      <a:gd name="connsiteY3" fmla="*/ 0 h 13716"/>
                      <a:gd name="connsiteX4" fmla="*/ 2721940 w 3360420"/>
                      <a:gd name="connsiteY4" fmla="*/ 0 h 13716"/>
                      <a:gd name="connsiteX5" fmla="*/ 3360420 w 3360420"/>
                      <a:gd name="connsiteY5" fmla="*/ 0 h 13716"/>
                      <a:gd name="connsiteX6" fmla="*/ 3360420 w 3360420"/>
                      <a:gd name="connsiteY6" fmla="*/ 13716 h 13716"/>
                      <a:gd name="connsiteX7" fmla="*/ 2621128 w 3360420"/>
                      <a:gd name="connsiteY7" fmla="*/ 13716 h 13716"/>
                      <a:gd name="connsiteX8" fmla="*/ 1881835 w 3360420"/>
                      <a:gd name="connsiteY8" fmla="*/ 13716 h 13716"/>
                      <a:gd name="connsiteX9" fmla="*/ 1209751 w 3360420"/>
                      <a:gd name="connsiteY9" fmla="*/ 13716 h 13716"/>
                      <a:gd name="connsiteX10" fmla="*/ 0 w 3360420"/>
                      <a:gd name="connsiteY10" fmla="*/ 13716 h 13716"/>
                      <a:gd name="connsiteX11" fmla="*/ 0 w 3360420"/>
                      <a:gd name="connsiteY11"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60420" h="13716" fill="none" extrusionOk="0">
                        <a:moveTo>
                          <a:pt x="0" y="0"/>
                        </a:moveTo>
                        <a:cubicBezTo>
                          <a:pt x="173390" y="25775"/>
                          <a:pt x="488191" y="-28129"/>
                          <a:pt x="638480" y="0"/>
                        </a:cubicBezTo>
                        <a:cubicBezTo>
                          <a:pt x="788769" y="28129"/>
                          <a:pt x="1174965" y="-28957"/>
                          <a:pt x="1310564" y="0"/>
                        </a:cubicBezTo>
                        <a:cubicBezTo>
                          <a:pt x="1446163" y="28957"/>
                          <a:pt x="1725466" y="-34787"/>
                          <a:pt x="2016252" y="0"/>
                        </a:cubicBezTo>
                        <a:cubicBezTo>
                          <a:pt x="2307038" y="34787"/>
                          <a:pt x="2437945" y="-15142"/>
                          <a:pt x="2721940" y="0"/>
                        </a:cubicBezTo>
                        <a:cubicBezTo>
                          <a:pt x="3005935" y="15142"/>
                          <a:pt x="3141795" y="-10480"/>
                          <a:pt x="3360420" y="0"/>
                        </a:cubicBezTo>
                        <a:cubicBezTo>
                          <a:pt x="3359940" y="2989"/>
                          <a:pt x="3359779" y="10166"/>
                          <a:pt x="3360420" y="13716"/>
                        </a:cubicBezTo>
                        <a:cubicBezTo>
                          <a:pt x="3047302" y="-18841"/>
                          <a:pt x="2960325" y="10240"/>
                          <a:pt x="2621128" y="13716"/>
                        </a:cubicBezTo>
                        <a:cubicBezTo>
                          <a:pt x="2281931" y="17192"/>
                          <a:pt x="2176842" y="26844"/>
                          <a:pt x="1881835" y="13716"/>
                        </a:cubicBezTo>
                        <a:cubicBezTo>
                          <a:pt x="1586828" y="588"/>
                          <a:pt x="1449984" y="-8996"/>
                          <a:pt x="1209751" y="13716"/>
                        </a:cubicBezTo>
                        <a:cubicBezTo>
                          <a:pt x="969518" y="36428"/>
                          <a:pt x="318488" y="55902"/>
                          <a:pt x="0" y="13716"/>
                        </a:cubicBezTo>
                        <a:cubicBezTo>
                          <a:pt x="182" y="9317"/>
                          <a:pt x="482" y="5285"/>
                          <a:pt x="0" y="0"/>
                        </a:cubicBezTo>
                        <a:close/>
                      </a:path>
                      <a:path w="3360420" h="13716" stroke="0" extrusionOk="0">
                        <a:moveTo>
                          <a:pt x="0" y="0"/>
                        </a:moveTo>
                        <a:cubicBezTo>
                          <a:pt x="152211" y="-10113"/>
                          <a:pt x="493092" y="-25529"/>
                          <a:pt x="638480" y="0"/>
                        </a:cubicBezTo>
                        <a:cubicBezTo>
                          <a:pt x="783868" y="25529"/>
                          <a:pt x="1051824" y="-19092"/>
                          <a:pt x="1209751" y="0"/>
                        </a:cubicBezTo>
                        <a:cubicBezTo>
                          <a:pt x="1367678" y="19092"/>
                          <a:pt x="1729599" y="16071"/>
                          <a:pt x="1949044" y="0"/>
                        </a:cubicBezTo>
                        <a:cubicBezTo>
                          <a:pt x="2168489" y="-16071"/>
                          <a:pt x="2323758" y="-4710"/>
                          <a:pt x="2587523" y="0"/>
                        </a:cubicBezTo>
                        <a:cubicBezTo>
                          <a:pt x="2851288" y="4710"/>
                          <a:pt x="3195571" y="-8175"/>
                          <a:pt x="3360420" y="0"/>
                        </a:cubicBezTo>
                        <a:cubicBezTo>
                          <a:pt x="3359928" y="2764"/>
                          <a:pt x="3360118" y="8747"/>
                          <a:pt x="3360420" y="13716"/>
                        </a:cubicBezTo>
                        <a:cubicBezTo>
                          <a:pt x="3025528" y="-15604"/>
                          <a:pt x="2845368" y="35037"/>
                          <a:pt x="2688336" y="13716"/>
                        </a:cubicBezTo>
                        <a:cubicBezTo>
                          <a:pt x="2531304" y="-7605"/>
                          <a:pt x="2279760" y="-9642"/>
                          <a:pt x="1949044" y="13716"/>
                        </a:cubicBezTo>
                        <a:cubicBezTo>
                          <a:pt x="1618328" y="37074"/>
                          <a:pt x="1624903" y="7505"/>
                          <a:pt x="1377772" y="13716"/>
                        </a:cubicBezTo>
                        <a:cubicBezTo>
                          <a:pt x="1130641" y="19927"/>
                          <a:pt x="973925" y="-19083"/>
                          <a:pt x="705688" y="13716"/>
                        </a:cubicBezTo>
                        <a:cubicBezTo>
                          <a:pt x="437451" y="46515"/>
                          <a:pt x="236989" y="-13738"/>
                          <a:pt x="0" y="13716"/>
                        </a:cubicBezTo>
                        <a:cubicBezTo>
                          <a:pt x="614" y="9981"/>
                          <a:pt x="600" y="540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20AA8FFB-73C7-A7D7-9542-5B3D3E7E2C89}"/>
              </a:ext>
            </a:extLst>
          </p:cNvPr>
          <p:cNvSpPr>
            <a:spLocks noGrp="1"/>
          </p:cNvSpPr>
          <p:nvPr>
            <p:ph idx="1"/>
          </p:nvPr>
        </p:nvSpPr>
        <p:spPr>
          <a:xfrm>
            <a:off x="3844813" y="414068"/>
            <a:ext cx="4668251" cy="4073652"/>
          </a:xfrm>
        </p:spPr>
        <p:txBody>
          <a:bodyPr anchor="ctr">
            <a:normAutofit/>
          </a:bodyPr>
          <a:lstStyle/>
          <a:p>
            <a:r>
              <a:rPr lang="sv-SE" sz="1700"/>
              <a:t>Att synliggöra och verbalisera det osynliga</a:t>
            </a:r>
          </a:p>
          <a:p>
            <a:r>
              <a:rPr lang="sv-SE" sz="1700"/>
              <a:t>Att uppmärksamma det som elever uppmärksammar</a:t>
            </a:r>
          </a:p>
          <a:p>
            <a:r>
              <a:rPr lang="sv-SE" sz="1700"/>
              <a:t>Att göra elever uppmärksamma – visa det som är under</a:t>
            </a:r>
          </a:p>
          <a:p>
            <a:r>
              <a:rPr lang="sv-SE" sz="1700"/>
              <a:t>Att leda genom att följa – att omsätta elevers intressen</a:t>
            </a:r>
          </a:p>
          <a:p>
            <a:r>
              <a:rPr lang="sv-SE" sz="1700"/>
              <a:t>Närhet och distans</a:t>
            </a:r>
          </a:p>
          <a:p>
            <a:r>
              <a:rPr lang="sv-SE" sz="1700"/>
              <a:t>Horisontella relationer</a:t>
            </a:r>
          </a:p>
          <a:p>
            <a:r>
              <a:rPr lang="sv-SE" sz="1700"/>
              <a:t>Värdegrundsaspekter - definiera</a:t>
            </a:r>
          </a:p>
        </p:txBody>
      </p:sp>
    </p:spTree>
    <p:extLst>
      <p:ext uri="{BB962C8B-B14F-4D97-AF65-F5344CB8AC3E}">
        <p14:creationId xmlns:p14="http://schemas.microsoft.com/office/powerpoint/2010/main" val="3788225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1A0FCBF0-22D1-174D-9CBC-EB5AB48F1613}"/>
              </a:ext>
            </a:extLst>
          </p:cNvPr>
          <p:cNvSpPr>
            <a:spLocks noGrp="1"/>
          </p:cNvSpPr>
          <p:nvPr>
            <p:ph idx="1"/>
          </p:nvPr>
        </p:nvSpPr>
        <p:spPr>
          <a:xfrm>
            <a:off x="402549" y="486939"/>
            <a:ext cx="8217877" cy="3394472"/>
          </a:xfrm>
        </p:spPr>
        <p:txBody>
          <a:bodyPr>
            <a:normAutofit fontScale="92500" lnSpcReduction="10000"/>
          </a:bodyPr>
          <a:lstStyle/>
          <a:p>
            <a:pPr marL="0" indent="0" algn="ctr">
              <a:buNone/>
            </a:pPr>
            <a:r>
              <a:rPr lang="sv-SE" dirty="0"/>
              <a:t>”Utveckla en medvetenhet om varför </a:t>
            </a:r>
            <a:r>
              <a:rPr lang="sv-SE" b="1" dirty="0"/>
              <a:t>didaktiska val och ämneskunskap</a:t>
            </a:r>
            <a:r>
              <a:rPr lang="sv-SE" dirty="0"/>
              <a:t> i fritidshemspedagogik är betydelsefulla aspekter att ha med sig i ett </a:t>
            </a:r>
            <a:r>
              <a:rPr lang="sv-SE" b="1" dirty="0"/>
              <a:t>medvetet</a:t>
            </a:r>
            <a:r>
              <a:rPr lang="sv-SE" dirty="0"/>
              <a:t> </a:t>
            </a:r>
            <a:r>
              <a:rPr lang="sv-SE" b="1" dirty="0"/>
              <a:t>professionellt förhållningsätt</a:t>
            </a:r>
            <a:r>
              <a:rPr lang="sv-SE" dirty="0"/>
              <a:t>. </a:t>
            </a:r>
          </a:p>
          <a:p>
            <a:pPr marL="0" indent="0" algn="ctr">
              <a:buNone/>
            </a:pPr>
            <a:endParaRPr lang="sv-SE" dirty="0"/>
          </a:p>
          <a:p>
            <a:pPr marL="0" indent="0" algn="ctr">
              <a:buNone/>
            </a:pPr>
            <a:r>
              <a:rPr lang="sv-SE" dirty="0"/>
              <a:t>Såväl fritidshemmet som rasten som kontext borde vara </a:t>
            </a:r>
            <a:r>
              <a:rPr lang="sv-SE" b="1" dirty="0"/>
              <a:t>barncentrerade</a:t>
            </a:r>
            <a:r>
              <a:rPr lang="sv-SE" dirty="0"/>
              <a:t> verksamheter som tar utgångspunkt i </a:t>
            </a:r>
            <a:r>
              <a:rPr lang="sv-SE" b="1" dirty="0"/>
              <a:t>barns intressen, behov och erfarenhet (nyfikenhet)</a:t>
            </a:r>
            <a:endParaRPr lang="sv-SE" dirty="0"/>
          </a:p>
          <a:p>
            <a:pPr marL="0" indent="0" algn="ctr">
              <a:buNone/>
            </a:pPr>
            <a:endParaRPr lang="sv-SE" dirty="0"/>
          </a:p>
          <a:p>
            <a:pPr marL="0" indent="0" algn="ctr">
              <a:buNone/>
            </a:pPr>
            <a:r>
              <a:rPr lang="sv-SE" dirty="0"/>
              <a:t>Vilka olika didaktiska val och </a:t>
            </a:r>
            <a:r>
              <a:rPr lang="sv-SE" b="1" dirty="0"/>
              <a:t>perspektiv</a:t>
            </a:r>
            <a:r>
              <a:rPr lang="sv-SE" dirty="0"/>
              <a:t> kan möjliggöra detta?”</a:t>
            </a:r>
          </a:p>
          <a:p>
            <a:pPr marL="0" indent="0" algn="ctr">
              <a:buNone/>
            </a:pPr>
            <a:endParaRPr lang="sv-SE" dirty="0">
              <a:highlight>
                <a:srgbClr val="00FFFF"/>
              </a:highlight>
            </a:endParaRPr>
          </a:p>
          <a:p>
            <a:pPr marL="0" indent="0" algn="ctr">
              <a:buNone/>
            </a:pPr>
            <a:r>
              <a:rPr lang="sv-SE" dirty="0">
                <a:highlight>
                  <a:srgbClr val="00FFFF"/>
                </a:highlight>
              </a:rPr>
              <a:t>Didaktik handlar om hur man bäst ska organisera för lärande. </a:t>
            </a:r>
          </a:p>
        </p:txBody>
      </p:sp>
    </p:spTree>
    <p:extLst>
      <p:ext uri="{BB962C8B-B14F-4D97-AF65-F5344CB8AC3E}">
        <p14:creationId xmlns:p14="http://schemas.microsoft.com/office/powerpoint/2010/main" val="2482377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70ED0DD1-8F17-335B-F088-4448E4B097F8}"/>
              </a:ext>
            </a:extLst>
          </p:cNvPr>
          <p:cNvPicPr>
            <a:picLocks noChangeAspect="1"/>
          </p:cNvPicPr>
          <p:nvPr/>
        </p:nvPicPr>
        <p:blipFill>
          <a:blip r:embed="rId2"/>
          <a:stretch>
            <a:fillRect/>
          </a:stretch>
        </p:blipFill>
        <p:spPr>
          <a:xfrm>
            <a:off x="404602" y="206363"/>
            <a:ext cx="7411546" cy="4730774"/>
          </a:xfrm>
          <a:prstGeom prst="rect">
            <a:avLst/>
          </a:prstGeom>
        </p:spPr>
      </p:pic>
      <p:sp>
        <p:nvSpPr>
          <p:cNvPr id="6" name="textruta 5">
            <a:extLst>
              <a:ext uri="{FF2B5EF4-FFF2-40B4-BE49-F238E27FC236}">
                <a16:creationId xmlns:a16="http://schemas.microsoft.com/office/drawing/2014/main" id="{21FB36F1-EF40-1D45-F389-3F3119143683}"/>
              </a:ext>
            </a:extLst>
          </p:cNvPr>
          <p:cNvSpPr txBox="1"/>
          <p:nvPr/>
        </p:nvSpPr>
        <p:spPr>
          <a:xfrm>
            <a:off x="8021218" y="777460"/>
            <a:ext cx="718180" cy="830997"/>
          </a:xfrm>
          <a:prstGeom prst="rect">
            <a:avLst/>
          </a:prstGeom>
          <a:noFill/>
        </p:spPr>
        <p:txBody>
          <a:bodyPr wrap="square" rtlCol="0">
            <a:spAutoFit/>
          </a:bodyPr>
          <a:lstStyle/>
          <a:p>
            <a:r>
              <a:rPr lang="sv-SE" sz="4800" dirty="0"/>
              <a:t>?</a:t>
            </a:r>
          </a:p>
        </p:txBody>
      </p:sp>
      <p:sp>
        <p:nvSpPr>
          <p:cNvPr id="2" name="textruta 1">
            <a:extLst>
              <a:ext uri="{FF2B5EF4-FFF2-40B4-BE49-F238E27FC236}">
                <a16:creationId xmlns:a16="http://schemas.microsoft.com/office/drawing/2014/main" id="{D22389C9-DAC5-CFCD-9F09-25CB917F977E}"/>
              </a:ext>
            </a:extLst>
          </p:cNvPr>
          <p:cNvSpPr txBox="1"/>
          <p:nvPr/>
        </p:nvSpPr>
        <p:spPr>
          <a:xfrm>
            <a:off x="1228725" y="1848475"/>
            <a:ext cx="5907881" cy="1446550"/>
          </a:xfrm>
          <a:prstGeom prst="rect">
            <a:avLst/>
          </a:prstGeom>
          <a:noFill/>
        </p:spPr>
        <p:txBody>
          <a:bodyPr wrap="square" rtlCol="0">
            <a:spAutoFit/>
          </a:bodyPr>
          <a:lstStyle/>
          <a:p>
            <a:pPr algn="ctr"/>
            <a:r>
              <a:rPr lang="sv-SE" sz="4400" dirty="0">
                <a:highlight>
                  <a:srgbClr val="FFFF00"/>
                </a:highlight>
              </a:rPr>
              <a:t>Planera för det informella lärandet?</a:t>
            </a:r>
          </a:p>
        </p:txBody>
      </p:sp>
    </p:spTree>
    <p:extLst>
      <p:ext uri="{BB962C8B-B14F-4D97-AF65-F5344CB8AC3E}">
        <p14:creationId xmlns:p14="http://schemas.microsoft.com/office/powerpoint/2010/main" val="3822088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2074F7C-7526-46D8-B796-9A486E92D9C6}"/>
              </a:ext>
            </a:extLst>
          </p:cNvPr>
          <p:cNvSpPr>
            <a:spLocks noGrp="1"/>
          </p:cNvSpPr>
          <p:nvPr>
            <p:ph type="title"/>
          </p:nvPr>
        </p:nvSpPr>
        <p:spPr/>
        <p:txBody>
          <a:bodyPr/>
          <a:lstStyle/>
          <a:p>
            <a:r>
              <a:rPr lang="sv-SE" dirty="0"/>
              <a:t>Semi- och informellt lärande</a:t>
            </a:r>
          </a:p>
        </p:txBody>
      </p:sp>
      <p:sp>
        <p:nvSpPr>
          <p:cNvPr id="3" name="Platshållare för innehåll 2">
            <a:extLst>
              <a:ext uri="{FF2B5EF4-FFF2-40B4-BE49-F238E27FC236}">
                <a16:creationId xmlns:a16="http://schemas.microsoft.com/office/drawing/2014/main" id="{CAD90D67-782D-470F-86A2-40C326A0A637}"/>
              </a:ext>
            </a:extLst>
          </p:cNvPr>
          <p:cNvSpPr>
            <a:spLocks noGrp="1"/>
          </p:cNvSpPr>
          <p:nvPr>
            <p:ph idx="1"/>
          </p:nvPr>
        </p:nvSpPr>
        <p:spPr/>
        <p:txBody>
          <a:bodyPr/>
          <a:lstStyle/>
          <a:p>
            <a:r>
              <a:rPr lang="sv-SE" dirty="0"/>
              <a:t>Övervägande i fritidshemmets verksamhet?</a:t>
            </a:r>
          </a:p>
          <a:p>
            <a:r>
              <a:rPr lang="sv-SE" dirty="0"/>
              <a:t>Undervisning?</a:t>
            </a:r>
          </a:p>
          <a:p>
            <a:r>
              <a:rPr lang="sv-SE" dirty="0"/>
              <a:t>Planering?</a:t>
            </a:r>
          </a:p>
          <a:p>
            <a:r>
              <a:rPr lang="sv-SE" dirty="0"/>
              <a:t>Didaktiska val?</a:t>
            </a:r>
          </a:p>
          <a:p>
            <a:r>
              <a:rPr lang="sv-SE" dirty="0"/>
              <a:t>Utveckling och lärande som en bieffekt?</a:t>
            </a:r>
          </a:p>
          <a:p>
            <a:r>
              <a:rPr lang="sv-SE" dirty="0"/>
              <a:t>Kravet på att dokumentera ?</a:t>
            </a:r>
          </a:p>
          <a:p>
            <a:r>
              <a:rPr lang="sv-SE" dirty="0"/>
              <a:t>Pedagogiska planeringar?</a:t>
            </a:r>
          </a:p>
        </p:txBody>
      </p:sp>
    </p:spTree>
    <p:extLst>
      <p:ext uri="{BB962C8B-B14F-4D97-AF65-F5344CB8AC3E}">
        <p14:creationId xmlns:p14="http://schemas.microsoft.com/office/powerpoint/2010/main" val="16360280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877D5CC2-3212-779B-4B85-A7C1CB2877FF}"/>
              </a:ext>
            </a:extLst>
          </p:cNvPr>
          <p:cNvSpPr/>
          <p:nvPr/>
        </p:nvSpPr>
        <p:spPr>
          <a:xfrm>
            <a:off x="491222" y="338892"/>
            <a:ext cx="7524078" cy="1754326"/>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sv-SE" sz="5400" b="0" cap="none" spc="0" dirty="0">
                <a:ln w="0"/>
                <a:solidFill>
                  <a:schemeClr val="tx1"/>
                </a:solidFill>
                <a:effectLst>
                  <a:outerShdw blurRad="38100" dist="19050" dir="2700000" algn="tl" rotWithShape="0">
                    <a:schemeClr val="dk1">
                      <a:alpha val="40000"/>
                    </a:schemeClr>
                  </a:outerShdw>
                </a:effectLst>
              </a:rPr>
              <a:t>Perspektiv </a:t>
            </a:r>
          </a:p>
          <a:p>
            <a:pPr algn="ctr"/>
            <a:r>
              <a:rPr lang="sv-SE" sz="5400" b="0" cap="none" spc="0" dirty="0">
                <a:ln w="0"/>
                <a:solidFill>
                  <a:schemeClr val="tx1"/>
                </a:solidFill>
                <a:effectLst>
                  <a:outerShdw blurRad="38100" dist="19050" dir="2700000" algn="tl" rotWithShape="0">
                    <a:schemeClr val="dk1">
                      <a:alpha val="40000"/>
                    </a:schemeClr>
                  </a:outerShdw>
                </a:effectLst>
              </a:rPr>
              <a:t>på ämneskunskap?</a:t>
            </a:r>
          </a:p>
        </p:txBody>
      </p:sp>
      <p:pic>
        <p:nvPicPr>
          <p:cNvPr id="2" name="Bildobjekt 1">
            <a:extLst>
              <a:ext uri="{FF2B5EF4-FFF2-40B4-BE49-F238E27FC236}">
                <a16:creationId xmlns:a16="http://schemas.microsoft.com/office/drawing/2014/main" id="{B9D91D7B-7BBC-6D74-B522-668AB3FAB6BE}"/>
              </a:ext>
            </a:extLst>
          </p:cNvPr>
          <p:cNvPicPr>
            <a:picLocks noChangeAspect="1"/>
          </p:cNvPicPr>
          <p:nvPr/>
        </p:nvPicPr>
        <p:blipFill>
          <a:blip r:embed="rId2"/>
          <a:stretch>
            <a:fillRect/>
          </a:stretch>
        </p:blipFill>
        <p:spPr>
          <a:xfrm>
            <a:off x="2596895" y="2238338"/>
            <a:ext cx="3549371" cy="24140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85002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0278E8FE-5496-425F-AFEC-BEEE90D3A3BF}"/>
              </a:ext>
            </a:extLst>
          </p:cNvPr>
          <p:cNvSpPr>
            <a:spLocks noGrp="1"/>
          </p:cNvSpPr>
          <p:nvPr>
            <p:ph type="title"/>
          </p:nvPr>
        </p:nvSpPr>
        <p:spPr>
          <a:xfrm>
            <a:off x="723899" y="638637"/>
            <a:ext cx="3848096" cy="1096334"/>
          </a:xfrm>
        </p:spPr>
        <p:txBody>
          <a:bodyPr>
            <a:normAutofit/>
          </a:bodyPr>
          <a:lstStyle/>
          <a:p>
            <a:r>
              <a:rPr lang="sv-SE" sz="3000"/>
              <a:t>Ämneskunskap i fritidshem</a:t>
            </a:r>
          </a:p>
        </p:txBody>
      </p:sp>
      <p:sp>
        <p:nvSpPr>
          <p:cNvPr id="3" name="Platshållare för innehåll 2">
            <a:extLst>
              <a:ext uri="{FF2B5EF4-FFF2-40B4-BE49-F238E27FC236}">
                <a16:creationId xmlns:a16="http://schemas.microsoft.com/office/drawing/2014/main" id="{495DBDFC-307F-49D6-9D5C-82C99B812970}"/>
              </a:ext>
            </a:extLst>
          </p:cNvPr>
          <p:cNvSpPr>
            <a:spLocks noGrp="1"/>
          </p:cNvSpPr>
          <p:nvPr>
            <p:ph idx="1"/>
          </p:nvPr>
        </p:nvSpPr>
        <p:spPr>
          <a:xfrm>
            <a:off x="723899" y="1664494"/>
            <a:ext cx="4005264" cy="3186112"/>
          </a:xfrm>
        </p:spPr>
        <p:txBody>
          <a:bodyPr>
            <a:normAutofit/>
          </a:bodyPr>
          <a:lstStyle/>
          <a:p>
            <a:r>
              <a:rPr lang="sv-SE" sz="1400" dirty="0">
                <a:latin typeface="Arial" panose="020B0604020202020204" pitchFamily="34" charset="0"/>
                <a:cs typeface="Arial" panose="020B0604020202020204" pitchFamily="34" charset="0"/>
              </a:rPr>
              <a:t>Barns utveckling och lärande (motoriskt, socialt, kognitivt)</a:t>
            </a:r>
          </a:p>
          <a:p>
            <a:r>
              <a:rPr lang="sv-SE" sz="1400" dirty="0">
                <a:latin typeface="Arial" panose="020B0604020202020204" pitchFamily="34" charset="0"/>
                <a:cs typeface="Arial" panose="020B0604020202020204" pitchFamily="34" charset="0"/>
              </a:rPr>
              <a:t>Barns intressen, behov och erfarenheter </a:t>
            </a:r>
          </a:p>
          <a:p>
            <a:r>
              <a:rPr lang="sv-SE" sz="1400" dirty="0">
                <a:latin typeface="Arial" panose="020B0604020202020204" pitchFamily="34" charset="0"/>
                <a:cs typeface="Arial" panose="020B0604020202020204" pitchFamily="34" charset="0"/>
              </a:rPr>
              <a:t>Ex) Lek, socialisering, relationer, konflikter, identitet, grupprocesser, delaktighet och inflytande, mångfald, jämställdhet, jämlikhet, språkutveckling, estetiska uttrycksformer, barns kultur.</a:t>
            </a:r>
          </a:p>
          <a:p>
            <a:r>
              <a:rPr lang="sv-SE" sz="1400" dirty="0">
                <a:latin typeface="Arial" panose="020B0604020202020204" pitchFamily="34" charset="0"/>
                <a:cs typeface="Arial" panose="020B0604020202020204" pitchFamily="34" charset="0"/>
              </a:rPr>
              <a:t>Del 1, 2 och 4 samt övriga styrdokument</a:t>
            </a:r>
          </a:p>
          <a:p>
            <a:r>
              <a:rPr lang="sv-SE" sz="1400" dirty="0">
                <a:latin typeface="Arial" panose="020B0604020202020204" pitchFamily="34" charset="0"/>
                <a:cs typeface="Arial" panose="020B0604020202020204" pitchFamily="34" charset="0"/>
              </a:rPr>
              <a:t>Centrala innehållet i del 4</a:t>
            </a:r>
          </a:p>
        </p:txBody>
      </p:sp>
      <p:sp>
        <p:nvSpPr>
          <p:cNvPr id="11" name="Freeform: Shape 10">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32777" y="638638"/>
            <a:ext cx="4638605" cy="3866225"/>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Bildobjekt 3">
            <a:extLst>
              <a:ext uri="{FF2B5EF4-FFF2-40B4-BE49-F238E27FC236}">
                <a16:creationId xmlns:a16="http://schemas.microsoft.com/office/drawing/2014/main" id="{E49D3533-08BC-31B5-4819-B103557CBBAD}"/>
              </a:ext>
            </a:extLst>
          </p:cNvPr>
          <p:cNvPicPr>
            <a:picLocks noChangeAspect="1"/>
          </p:cNvPicPr>
          <p:nvPr/>
        </p:nvPicPr>
        <p:blipFill>
          <a:blip r:embed="rId2"/>
          <a:stretch>
            <a:fillRect/>
          </a:stretch>
        </p:blipFill>
        <p:spPr>
          <a:xfrm>
            <a:off x="5062742" y="1129937"/>
            <a:ext cx="3590511" cy="2719811"/>
          </a:xfrm>
          <a:prstGeom prst="rect">
            <a:avLst/>
          </a:prstGeom>
        </p:spPr>
      </p:pic>
    </p:spTree>
    <p:extLst>
      <p:ext uri="{BB962C8B-B14F-4D97-AF65-F5344CB8AC3E}">
        <p14:creationId xmlns:p14="http://schemas.microsoft.com/office/powerpoint/2010/main" val="11898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95D01F7A-A3A7-ED95-6026-411B2DC34345}"/>
              </a:ext>
            </a:extLst>
          </p:cNvPr>
          <p:cNvSpPr>
            <a:spLocks noGrp="1"/>
          </p:cNvSpPr>
          <p:nvPr>
            <p:ph type="sldNum" sz="quarter" idx="12"/>
          </p:nvPr>
        </p:nvSpPr>
        <p:spPr/>
        <p:txBody>
          <a:bodyPr/>
          <a:lstStyle/>
          <a:p>
            <a:fld id="{71766878-3199-4EAB-94E7-2D6D11070E14}" type="slidenum">
              <a:rPr lang="en-US" smtClean="0"/>
              <a:t>24</a:t>
            </a:fld>
            <a:endParaRPr lang="en-US" dirty="0"/>
          </a:p>
        </p:txBody>
      </p:sp>
      <p:sp>
        <p:nvSpPr>
          <p:cNvPr id="5" name="Rektangel 4">
            <a:extLst>
              <a:ext uri="{FF2B5EF4-FFF2-40B4-BE49-F238E27FC236}">
                <a16:creationId xmlns:a16="http://schemas.microsoft.com/office/drawing/2014/main" id="{5DF122A3-161F-F220-D7CE-89FD7D232CE2}"/>
              </a:ext>
            </a:extLst>
          </p:cNvPr>
          <p:cNvSpPr/>
          <p:nvPr/>
        </p:nvSpPr>
        <p:spPr>
          <a:xfrm>
            <a:off x="3581675" y="764611"/>
            <a:ext cx="1157689" cy="923330"/>
          </a:xfrm>
          <a:prstGeom prst="rect">
            <a:avLst/>
          </a:prstGeom>
        </p:spPr>
        <p:style>
          <a:lnRef idx="2">
            <a:schemeClr val="accent4"/>
          </a:lnRef>
          <a:fillRef idx="1">
            <a:schemeClr val="lt1"/>
          </a:fillRef>
          <a:effectRef idx="0">
            <a:schemeClr val="accent4"/>
          </a:effectRef>
          <a:fontRef idx="minor">
            <a:schemeClr val="dk1"/>
          </a:fontRef>
        </p:style>
        <p:txBody>
          <a:bodyPr wrap="none" lIns="91440" tIns="45720" rIns="91440" bIns="45720">
            <a:spAutoFit/>
          </a:bodyPr>
          <a:lstStyle/>
          <a:p>
            <a:pPr algn="ctr"/>
            <a:r>
              <a:rPr lang="sv-SE"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Lek</a:t>
            </a:r>
            <a:endParaRPr lang="sv-SE"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textruta 5">
            <a:extLst>
              <a:ext uri="{FF2B5EF4-FFF2-40B4-BE49-F238E27FC236}">
                <a16:creationId xmlns:a16="http://schemas.microsoft.com/office/drawing/2014/main" id="{94CEB1F0-DE78-7E6A-F4CB-810EEBF365E3}"/>
              </a:ext>
            </a:extLst>
          </p:cNvPr>
          <p:cNvSpPr txBox="1"/>
          <p:nvPr/>
        </p:nvSpPr>
        <p:spPr>
          <a:xfrm>
            <a:off x="1188719" y="2194560"/>
            <a:ext cx="6551023" cy="1754326"/>
          </a:xfrm>
          <a:prstGeom prst="rect">
            <a:avLst/>
          </a:prstGeom>
          <a:noFill/>
        </p:spPr>
        <p:txBody>
          <a:bodyPr wrap="square" rtlCol="0">
            <a:spAutoFit/>
          </a:bodyPr>
          <a:lstStyle/>
          <a:p>
            <a:r>
              <a:rPr lang="sv-SE" b="1" i="1" dirty="0"/>
              <a:t>Diskutera:</a:t>
            </a:r>
          </a:p>
          <a:p>
            <a:endParaRPr lang="sv-SE" b="1" i="1" dirty="0"/>
          </a:p>
          <a:p>
            <a:r>
              <a:rPr lang="sv-SE" dirty="0"/>
              <a:t>Vilka val gör ni vid barns lek?</a:t>
            </a:r>
          </a:p>
          <a:p>
            <a:r>
              <a:rPr lang="sv-SE" dirty="0"/>
              <a:t>Hur möjliggör ni barns lek?</a:t>
            </a:r>
          </a:p>
          <a:p>
            <a:r>
              <a:rPr lang="sv-SE" dirty="0"/>
              <a:t>Hur skapar ni möjlighet för att lek blir tillgänglig för barn?</a:t>
            </a:r>
          </a:p>
          <a:p>
            <a:r>
              <a:rPr lang="sv-SE" dirty="0"/>
              <a:t>På vilka sätt kopplar ni barns </a:t>
            </a:r>
            <a:r>
              <a:rPr lang="sv-SE" b="1" dirty="0"/>
              <a:t>egeninitierade</a:t>
            </a:r>
            <a:r>
              <a:rPr lang="sv-SE" dirty="0"/>
              <a:t> lek till styrdokument?</a:t>
            </a:r>
          </a:p>
        </p:txBody>
      </p:sp>
    </p:spTree>
    <p:extLst>
      <p:ext uri="{BB962C8B-B14F-4D97-AF65-F5344CB8AC3E}">
        <p14:creationId xmlns:p14="http://schemas.microsoft.com/office/powerpoint/2010/main" val="1360561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AC76135-7220-4748-BC8C-8237DF5B122E}"/>
              </a:ext>
            </a:extLst>
          </p:cNvPr>
          <p:cNvSpPr>
            <a:spLocks noGrp="1"/>
          </p:cNvSpPr>
          <p:nvPr>
            <p:ph type="title"/>
          </p:nvPr>
        </p:nvSpPr>
        <p:spPr/>
        <p:txBody>
          <a:bodyPr/>
          <a:lstStyle/>
          <a:p>
            <a:r>
              <a:rPr lang="sv-SE" dirty="0"/>
              <a:t>Didaktiska val i praktiken</a:t>
            </a:r>
          </a:p>
        </p:txBody>
      </p:sp>
      <p:sp>
        <p:nvSpPr>
          <p:cNvPr id="3" name="Platshållare för innehåll 2">
            <a:extLst>
              <a:ext uri="{FF2B5EF4-FFF2-40B4-BE49-F238E27FC236}">
                <a16:creationId xmlns:a16="http://schemas.microsoft.com/office/drawing/2014/main" id="{751F5E8F-F263-419F-9738-D5493765D562}"/>
              </a:ext>
            </a:extLst>
          </p:cNvPr>
          <p:cNvSpPr>
            <a:spLocks noGrp="1"/>
          </p:cNvSpPr>
          <p:nvPr>
            <p:ph idx="1"/>
          </p:nvPr>
        </p:nvSpPr>
        <p:spPr/>
        <p:txBody>
          <a:bodyPr>
            <a:normAutofit/>
          </a:bodyPr>
          <a:lstStyle/>
          <a:p>
            <a:r>
              <a:rPr lang="sv-SE" sz="2000" dirty="0"/>
              <a:t>För vem/vilka, när, vad, varför, hur</a:t>
            </a:r>
          </a:p>
          <a:p>
            <a:r>
              <a:rPr lang="sv-SE" sz="2000" dirty="0"/>
              <a:t>Undervisning – målstyrda processer</a:t>
            </a:r>
          </a:p>
          <a:p>
            <a:r>
              <a:rPr lang="sv-SE" sz="2000" dirty="0"/>
              <a:t>….eleverna ska ges förutsättningar</a:t>
            </a:r>
          </a:p>
          <a:p>
            <a:r>
              <a:rPr lang="sv-SE" sz="2000" dirty="0"/>
              <a:t>Ni, ni, ni, ni ! </a:t>
            </a:r>
          </a:p>
          <a:p>
            <a:pPr lvl="1"/>
            <a:r>
              <a:rPr lang="sv-SE" sz="2000" dirty="0"/>
              <a:t>Förhållningssätt</a:t>
            </a:r>
          </a:p>
          <a:p>
            <a:pPr lvl="1"/>
            <a:r>
              <a:rPr lang="sv-SE" sz="2000" dirty="0"/>
              <a:t>Bemötande</a:t>
            </a:r>
          </a:p>
          <a:p>
            <a:pPr lvl="1"/>
            <a:r>
              <a:rPr lang="sv-SE" sz="2000" dirty="0"/>
              <a:t>Design av miljö och verksamhet</a:t>
            </a:r>
          </a:p>
          <a:p>
            <a:r>
              <a:rPr lang="sv-SE" sz="2000" dirty="0"/>
              <a:t>Reflekterande samtal och planering </a:t>
            </a:r>
          </a:p>
          <a:p>
            <a:r>
              <a:rPr lang="sv-SE" sz="2000" dirty="0"/>
              <a:t>Ramfaktorer – strukturella förutsättningar</a:t>
            </a:r>
          </a:p>
          <a:p>
            <a:endParaRPr lang="sv-SE" dirty="0"/>
          </a:p>
          <a:p>
            <a:pPr marL="0" indent="0">
              <a:buNone/>
            </a:pPr>
            <a:endParaRPr lang="sv-SE" dirty="0"/>
          </a:p>
        </p:txBody>
      </p:sp>
      <p:sp>
        <p:nvSpPr>
          <p:cNvPr id="4" name="Rektangel 3">
            <a:extLst>
              <a:ext uri="{FF2B5EF4-FFF2-40B4-BE49-F238E27FC236}">
                <a16:creationId xmlns:a16="http://schemas.microsoft.com/office/drawing/2014/main" id="{6977057C-37F8-4044-A22B-C7F762662D46}"/>
              </a:ext>
            </a:extLst>
          </p:cNvPr>
          <p:cNvSpPr/>
          <p:nvPr/>
        </p:nvSpPr>
        <p:spPr>
          <a:xfrm>
            <a:off x="2136681" y="1915840"/>
            <a:ext cx="6378669" cy="1754326"/>
          </a:xfrm>
          <a:prstGeom prst="rect">
            <a:avLst/>
          </a:prstGeom>
          <a:noFill/>
        </p:spPr>
        <p:txBody>
          <a:bodyPr wrap="none" lIns="91440" tIns="45720" rIns="91440" bIns="45720">
            <a:spAutoFit/>
          </a:bodyPr>
          <a:lstStyle/>
          <a:p>
            <a:pPr algn="ctr"/>
            <a:r>
              <a:rPr lang="sv-SE"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Har eleverna getts </a:t>
            </a:r>
          </a:p>
          <a:p>
            <a:pPr algn="ctr"/>
            <a:r>
              <a:rPr lang="sv-SE" sz="5400" b="1" dirty="0">
                <a:ln w="9525">
                  <a:solidFill>
                    <a:schemeClr val="bg1"/>
                  </a:solidFill>
                  <a:prstDash val="solid"/>
                </a:ln>
                <a:effectLst>
                  <a:outerShdw blurRad="12700" dist="38100" dir="2700000" algn="tl" rotWithShape="0">
                    <a:schemeClr val="bg1">
                      <a:lumMod val="50000"/>
                    </a:schemeClr>
                  </a:outerShdw>
                </a:effectLst>
              </a:rPr>
              <a:t>f</a:t>
            </a:r>
            <a:r>
              <a:rPr lang="sv-SE"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örutsättningar?</a:t>
            </a:r>
          </a:p>
        </p:txBody>
      </p:sp>
    </p:spTree>
    <p:extLst>
      <p:ext uri="{BB962C8B-B14F-4D97-AF65-F5344CB8AC3E}">
        <p14:creationId xmlns:p14="http://schemas.microsoft.com/office/powerpoint/2010/main" val="593369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C4E4288A-DFC8-40A2-90E5-70E851A93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9AD93FD3-7DF2-4DC8-BD55-8B2EB5F63F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184"/>
            <a:ext cx="6082288" cy="3453316"/>
          </a:xfrm>
          <a:custGeom>
            <a:avLst/>
            <a:gdLst>
              <a:gd name="connsiteX0" fmla="*/ 7381313 w 8109718"/>
              <a:gd name="connsiteY0" fmla="*/ 1839459 h 4604421"/>
              <a:gd name="connsiteX1" fmla="*/ 7381313 w 8109718"/>
              <a:gd name="connsiteY1" fmla="*/ 1853646 h 4604421"/>
              <a:gd name="connsiteX2" fmla="*/ 7379359 w 8109718"/>
              <a:gd name="connsiteY2" fmla="*/ 1846552 h 4604421"/>
              <a:gd name="connsiteX3" fmla="*/ 1321854 w 8109718"/>
              <a:gd name="connsiteY3" fmla="*/ 0 h 4604421"/>
              <a:gd name="connsiteX4" fmla="*/ 5365317 w 8109718"/>
              <a:gd name="connsiteY4" fmla="*/ 0 h 4604421"/>
              <a:gd name="connsiteX5" fmla="*/ 5985373 w 8109718"/>
              <a:gd name="connsiteY5" fmla="*/ 365439 h 4604421"/>
              <a:gd name="connsiteX6" fmla="*/ 8011470 w 8109718"/>
              <a:gd name="connsiteY6" fmla="*/ 3854515 h 4604421"/>
              <a:gd name="connsiteX7" fmla="*/ 8011470 w 8109718"/>
              <a:gd name="connsiteY7" fmla="*/ 4567993 h 4604421"/>
              <a:gd name="connsiteX8" fmla="*/ 7998115 w 8109718"/>
              <a:gd name="connsiteY8" fmla="*/ 4590992 h 4604421"/>
              <a:gd name="connsiteX9" fmla="*/ 7990317 w 8109718"/>
              <a:gd name="connsiteY9" fmla="*/ 4604421 h 4604421"/>
              <a:gd name="connsiteX10" fmla="*/ 0 w 8109718"/>
              <a:gd name="connsiteY10" fmla="*/ 4604421 h 4604421"/>
              <a:gd name="connsiteX11" fmla="*/ 0 w 8109718"/>
              <a:gd name="connsiteY11" fmla="*/ 1564110 h 4604421"/>
              <a:gd name="connsiteX12" fmla="*/ 27177 w 8109718"/>
              <a:gd name="connsiteY12" fmla="*/ 1517107 h 4604421"/>
              <a:gd name="connsiteX13" fmla="*/ 693065 w 8109718"/>
              <a:gd name="connsiteY13" fmla="*/ 365439 h 4604421"/>
              <a:gd name="connsiteX14" fmla="*/ 1321854 w 8109718"/>
              <a:gd name="connsiteY14" fmla="*/ 0 h 4604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09718" h="4604421">
                <a:moveTo>
                  <a:pt x="7381313" y="1839459"/>
                </a:moveTo>
                <a:lnTo>
                  <a:pt x="7381313" y="1853646"/>
                </a:lnTo>
                <a:lnTo>
                  <a:pt x="7379359" y="1846552"/>
                </a:lnTo>
                <a:close/>
                <a:moveTo>
                  <a:pt x="1321854" y="0"/>
                </a:moveTo>
                <a:cubicBezTo>
                  <a:pt x="1321854" y="0"/>
                  <a:pt x="1321854" y="0"/>
                  <a:pt x="5365317" y="0"/>
                </a:cubicBezTo>
                <a:cubicBezTo>
                  <a:pt x="5618580" y="0"/>
                  <a:pt x="5863108" y="139215"/>
                  <a:pt x="5985373" y="365439"/>
                </a:cubicBezTo>
                <a:cubicBezTo>
                  <a:pt x="5985373" y="365439"/>
                  <a:pt x="5985373" y="365439"/>
                  <a:pt x="8011470" y="3854515"/>
                </a:cubicBezTo>
                <a:cubicBezTo>
                  <a:pt x="8142468" y="4072039"/>
                  <a:pt x="8142468" y="4350470"/>
                  <a:pt x="8011470" y="4567993"/>
                </a:cubicBezTo>
                <a:cubicBezTo>
                  <a:pt x="8011470" y="4567993"/>
                  <a:pt x="8011470" y="4567993"/>
                  <a:pt x="7998115" y="4590992"/>
                </a:cubicBezTo>
                <a:lnTo>
                  <a:pt x="7990317" y="4604421"/>
                </a:lnTo>
                <a:lnTo>
                  <a:pt x="0" y="4604421"/>
                </a:lnTo>
                <a:lnTo>
                  <a:pt x="0" y="1564110"/>
                </a:lnTo>
                <a:lnTo>
                  <a:pt x="27177" y="1517107"/>
                </a:lnTo>
                <a:cubicBezTo>
                  <a:pt x="220245" y="1183191"/>
                  <a:pt x="440895" y="801574"/>
                  <a:pt x="693065" y="365439"/>
                </a:cubicBezTo>
                <a:cubicBezTo>
                  <a:pt x="824063" y="139215"/>
                  <a:pt x="1059859" y="0"/>
                  <a:pt x="1321854" y="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5">
            <a:extLst>
              <a:ext uri="{FF2B5EF4-FFF2-40B4-BE49-F238E27FC236}">
                <a16:creationId xmlns:a16="http://schemas.microsoft.com/office/drawing/2014/main" id="{956571CF-1434-4180-A385-D4AC63B626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57642" y="1370562"/>
            <a:ext cx="3313740" cy="2907960"/>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Shape 27">
            <a:extLst>
              <a:ext uri="{FF2B5EF4-FFF2-40B4-BE49-F238E27FC236}">
                <a16:creationId xmlns:a16="http://schemas.microsoft.com/office/drawing/2014/main" id="{19D0EF7D-8D7F-4A18-A68B-92E2D44873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4257" y="618828"/>
            <a:ext cx="2195241" cy="1945825"/>
          </a:xfrm>
          <a:custGeom>
            <a:avLst/>
            <a:gdLst>
              <a:gd name="connsiteX0" fmla="*/ 853538 w 2991693"/>
              <a:gd name="connsiteY0" fmla="*/ 0 h 2651787"/>
              <a:gd name="connsiteX1" fmla="*/ 2141030 w 2991693"/>
              <a:gd name="connsiteY1" fmla="*/ 0 h 2651787"/>
              <a:gd name="connsiteX2" fmla="*/ 2324957 w 2991693"/>
              <a:gd name="connsiteY2" fmla="*/ 103466 h 2651787"/>
              <a:gd name="connsiteX3" fmla="*/ 2968702 w 2991693"/>
              <a:gd name="connsiteY3" fmla="*/ 1218596 h 2651787"/>
              <a:gd name="connsiteX4" fmla="*/ 2968702 w 2991693"/>
              <a:gd name="connsiteY4" fmla="*/ 1433192 h 2651787"/>
              <a:gd name="connsiteX5" fmla="*/ 2324957 w 2991693"/>
              <a:gd name="connsiteY5" fmla="*/ 2548321 h 2651787"/>
              <a:gd name="connsiteX6" fmla="*/ 2141030 w 2991693"/>
              <a:gd name="connsiteY6" fmla="*/ 2651787 h 2651787"/>
              <a:gd name="connsiteX7" fmla="*/ 853538 w 2991693"/>
              <a:gd name="connsiteY7" fmla="*/ 2651787 h 2651787"/>
              <a:gd name="connsiteX8" fmla="*/ 669612 w 2991693"/>
              <a:gd name="connsiteY8" fmla="*/ 2548321 h 2651787"/>
              <a:gd name="connsiteX9" fmla="*/ 25866 w 2991693"/>
              <a:gd name="connsiteY9" fmla="*/ 1433192 h 2651787"/>
              <a:gd name="connsiteX10" fmla="*/ 25866 w 2991693"/>
              <a:gd name="connsiteY10" fmla="*/ 1218596 h 2651787"/>
              <a:gd name="connsiteX11" fmla="*/ 669612 w 2991693"/>
              <a:gd name="connsiteY11" fmla="*/ 103466 h 2651787"/>
              <a:gd name="connsiteX12" fmla="*/ 853538 w 2991693"/>
              <a:gd name="connsiteY12" fmla="*/ 0 h 26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693" h="2651787">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solidFill>
            <a:schemeClr val="tx1">
              <a:lumMod val="85000"/>
              <a:lumOff val="15000"/>
              <a:alpha val="5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0" name="Group 29">
            <a:extLst>
              <a:ext uri="{FF2B5EF4-FFF2-40B4-BE49-F238E27FC236}">
                <a16:creationId xmlns:a16="http://schemas.microsoft.com/office/drawing/2014/main" id="{C770F868-28FE-4B38-8FC7-E9C841B837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80877" y="425589"/>
            <a:ext cx="846288" cy="635405"/>
            <a:chOff x="5307830" y="325570"/>
            <a:chExt cx="1128382" cy="847206"/>
          </a:xfrm>
        </p:grpSpPr>
        <p:sp>
          <p:nvSpPr>
            <p:cNvPr id="31" name="Freeform 5">
              <a:extLst>
                <a:ext uri="{FF2B5EF4-FFF2-40B4-BE49-F238E27FC236}">
                  <a16:creationId xmlns:a16="http://schemas.microsoft.com/office/drawing/2014/main" id="{3E5BF88F-B1F5-4A09-887A-B5CA246CAC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32" name="Freeform 5">
              <a:extLst>
                <a:ext uri="{FF2B5EF4-FFF2-40B4-BE49-F238E27FC236}">
                  <a16:creationId xmlns:a16="http://schemas.microsoft.com/office/drawing/2014/main" id="{D8984A5C-991A-40D3-A4C9-7E0DCA2A7A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3" name="Platshållare för innehåll 2">
            <a:extLst>
              <a:ext uri="{FF2B5EF4-FFF2-40B4-BE49-F238E27FC236}">
                <a16:creationId xmlns:a16="http://schemas.microsoft.com/office/drawing/2014/main" id="{341A1F19-32DC-4BCD-A404-FF104544A60A}"/>
              </a:ext>
            </a:extLst>
          </p:cNvPr>
          <p:cNvSpPr>
            <a:spLocks noGrp="1"/>
          </p:cNvSpPr>
          <p:nvPr>
            <p:ph idx="1"/>
          </p:nvPr>
        </p:nvSpPr>
        <p:spPr>
          <a:xfrm>
            <a:off x="723899" y="2184702"/>
            <a:ext cx="3556438" cy="2320160"/>
          </a:xfrm>
        </p:spPr>
        <p:txBody>
          <a:bodyPr>
            <a:normAutofit/>
          </a:bodyPr>
          <a:lstStyle/>
          <a:p>
            <a:pPr marL="0" indent="0">
              <a:buNone/>
            </a:pPr>
            <a:r>
              <a:rPr lang="sv-SE" sz="1500" b="1" dirty="0">
                <a:solidFill>
                  <a:schemeClr val="bg1"/>
                </a:solidFill>
              </a:rPr>
              <a:t>Förhållningssätt, roll och uppdrag</a:t>
            </a:r>
          </a:p>
          <a:p>
            <a:pPr marL="0" indent="0">
              <a:buNone/>
            </a:pPr>
            <a:r>
              <a:rPr lang="sv-SE" sz="1500" dirty="0">
                <a:solidFill>
                  <a:schemeClr val="bg1"/>
                </a:solidFill>
              </a:rPr>
              <a:t>Kontext: Inomhusmiljön </a:t>
            </a:r>
          </a:p>
          <a:p>
            <a:pPr marL="0" indent="0">
              <a:buNone/>
            </a:pPr>
            <a:r>
              <a:rPr lang="sv-SE" sz="1500" dirty="0">
                <a:solidFill>
                  <a:schemeClr val="bg1"/>
                </a:solidFill>
              </a:rPr>
              <a:t>Utgångspunkt: Elevinitierade aktiviteter</a:t>
            </a:r>
          </a:p>
          <a:p>
            <a:r>
              <a:rPr lang="sv-SE" sz="1500" dirty="0">
                <a:solidFill>
                  <a:schemeClr val="bg1"/>
                </a:solidFill>
              </a:rPr>
              <a:t>Var befinner du dig? </a:t>
            </a:r>
          </a:p>
          <a:p>
            <a:r>
              <a:rPr lang="sv-SE" sz="1500" dirty="0">
                <a:solidFill>
                  <a:schemeClr val="bg1"/>
                </a:solidFill>
              </a:rPr>
              <a:t>Varför och vad (syfte och mål)?</a:t>
            </a:r>
          </a:p>
          <a:p>
            <a:r>
              <a:rPr lang="sv-SE" sz="1500" dirty="0">
                <a:solidFill>
                  <a:schemeClr val="bg1"/>
                </a:solidFill>
              </a:rPr>
              <a:t>Hur gör du?</a:t>
            </a:r>
          </a:p>
          <a:p>
            <a:r>
              <a:rPr lang="sv-SE" sz="1500" dirty="0">
                <a:solidFill>
                  <a:schemeClr val="bg1"/>
                </a:solidFill>
              </a:rPr>
              <a:t>5-10 minuters diskussion </a:t>
            </a:r>
            <a:r>
              <a:rPr lang="sv-SE" sz="1500">
                <a:solidFill>
                  <a:schemeClr val="bg1"/>
                </a:solidFill>
              </a:rPr>
              <a:t>i par</a:t>
            </a:r>
            <a:endParaRPr lang="sv-SE" sz="1500" dirty="0">
              <a:solidFill>
                <a:schemeClr val="bg1"/>
              </a:solidFill>
            </a:endParaRPr>
          </a:p>
          <a:p>
            <a:pPr marL="0" indent="0">
              <a:buNone/>
            </a:pPr>
            <a:endParaRPr lang="sv-SE" sz="1500" dirty="0">
              <a:solidFill>
                <a:schemeClr val="bg1"/>
              </a:solidFill>
            </a:endParaRPr>
          </a:p>
        </p:txBody>
      </p:sp>
    </p:spTree>
    <p:extLst>
      <p:ext uri="{BB962C8B-B14F-4D97-AF65-F5344CB8AC3E}">
        <p14:creationId xmlns:p14="http://schemas.microsoft.com/office/powerpoint/2010/main" val="35975202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A8AFE96D-9ADA-283D-5E73-7A77DC9F6CC1}"/>
              </a:ext>
            </a:extLst>
          </p:cNvPr>
          <p:cNvSpPr>
            <a:spLocks noGrp="1"/>
          </p:cNvSpPr>
          <p:nvPr>
            <p:ph idx="1"/>
          </p:nvPr>
        </p:nvSpPr>
        <p:spPr>
          <a:xfrm>
            <a:off x="628650" y="939998"/>
            <a:ext cx="7886700" cy="3263504"/>
          </a:xfrm>
        </p:spPr>
        <p:txBody>
          <a:bodyPr>
            <a:normAutofit/>
          </a:bodyPr>
          <a:lstStyle/>
          <a:p>
            <a:pPr marL="0" indent="0">
              <a:buNone/>
            </a:pPr>
            <a:r>
              <a:rPr lang="sv-SE" b="1" dirty="0">
                <a:latin typeface="Arial" panose="020B0604020202020204" pitchFamily="34" charset="0"/>
                <a:cs typeface="Arial" panose="020B0604020202020204" pitchFamily="34" charset="0"/>
              </a:rPr>
              <a:t>Snäva metoder</a:t>
            </a:r>
          </a:p>
          <a:p>
            <a:pPr marL="0" indent="0">
              <a:buNone/>
            </a:pPr>
            <a:r>
              <a:rPr lang="sv-SE" dirty="0">
                <a:latin typeface="Arial" panose="020B0604020202020204" pitchFamily="34" charset="0"/>
                <a:cs typeface="Arial" panose="020B0604020202020204" pitchFamily="34" charset="0"/>
              </a:rPr>
              <a:t>använda korrigerande och kompenserande åtgärder för att barnet/eleven ska passa in i aktiviteten</a:t>
            </a:r>
          </a:p>
          <a:p>
            <a:pPr marL="0" indent="0">
              <a:buNone/>
            </a:pPr>
            <a:endParaRPr lang="sv-SE" dirty="0">
              <a:latin typeface="Arial" panose="020B0604020202020204" pitchFamily="34" charset="0"/>
              <a:cs typeface="Arial" panose="020B0604020202020204" pitchFamily="34" charset="0"/>
            </a:endParaRPr>
          </a:p>
          <a:p>
            <a:endParaRPr lang="sv-SE" dirty="0">
              <a:latin typeface="Arial" panose="020B0604020202020204" pitchFamily="34" charset="0"/>
              <a:cs typeface="Arial" panose="020B0604020202020204" pitchFamily="34" charset="0"/>
            </a:endParaRPr>
          </a:p>
          <a:p>
            <a:pPr marL="0" indent="0">
              <a:buNone/>
            </a:pPr>
            <a:r>
              <a:rPr lang="sv-SE" b="1" dirty="0">
                <a:latin typeface="Arial" panose="020B0604020202020204" pitchFamily="34" charset="0"/>
                <a:cs typeface="Arial" panose="020B0604020202020204" pitchFamily="34" charset="0"/>
              </a:rPr>
              <a:t>Värderelationsmetoder</a:t>
            </a:r>
          </a:p>
          <a:p>
            <a:pPr marL="0" indent="0">
              <a:buNone/>
            </a:pPr>
            <a:r>
              <a:rPr lang="sv-SE" dirty="0">
                <a:latin typeface="Arial" panose="020B0604020202020204" pitchFamily="34" charset="0"/>
                <a:cs typeface="Arial" panose="020B0604020202020204" pitchFamily="34" charset="0"/>
              </a:rPr>
              <a:t>ett vidare perspektiv </a:t>
            </a:r>
            <a:r>
              <a:rPr lang="sv-SE" dirty="0" err="1">
                <a:latin typeface="Arial" panose="020B0604020202020204" pitchFamily="34" charset="0"/>
                <a:cs typeface="Arial" panose="020B0604020202020204" pitchFamily="34" charset="0"/>
              </a:rPr>
              <a:t>bla</a:t>
            </a:r>
            <a:r>
              <a:rPr lang="sv-SE" dirty="0">
                <a:latin typeface="Arial" panose="020B0604020202020204" pitchFamily="34" charset="0"/>
                <a:cs typeface="Arial" panose="020B0604020202020204" pitchFamily="34" charset="0"/>
              </a:rPr>
              <a:t> genom att anpassa miljön för eleven</a:t>
            </a:r>
          </a:p>
          <a:p>
            <a:endParaRPr lang="sv-SE" dirty="0"/>
          </a:p>
        </p:txBody>
      </p:sp>
      <p:sp>
        <p:nvSpPr>
          <p:cNvPr id="4" name="Platshållare för bildnummer 3">
            <a:extLst>
              <a:ext uri="{FF2B5EF4-FFF2-40B4-BE49-F238E27FC236}">
                <a16:creationId xmlns:a16="http://schemas.microsoft.com/office/drawing/2014/main" id="{0133F782-D0AE-46CF-AB9F-69FAD545AE4C}"/>
              </a:ext>
            </a:extLst>
          </p:cNvPr>
          <p:cNvSpPr>
            <a:spLocks noGrp="1"/>
          </p:cNvSpPr>
          <p:nvPr>
            <p:ph type="sldNum" sz="quarter" idx="12"/>
          </p:nvPr>
        </p:nvSpPr>
        <p:spPr/>
        <p:txBody>
          <a:bodyPr/>
          <a:lstStyle/>
          <a:p>
            <a:fld id="{71766878-3199-4EAB-94E7-2D6D11070E14}" type="slidenum">
              <a:rPr lang="en-US" smtClean="0"/>
              <a:t>27</a:t>
            </a:fld>
            <a:endParaRPr lang="en-US" dirty="0"/>
          </a:p>
        </p:txBody>
      </p:sp>
    </p:spTree>
    <p:extLst>
      <p:ext uri="{BB962C8B-B14F-4D97-AF65-F5344CB8AC3E}">
        <p14:creationId xmlns:p14="http://schemas.microsoft.com/office/powerpoint/2010/main" val="19992326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EC6FD33A-626C-4778-B332-C5787A0B67BA}"/>
              </a:ext>
            </a:extLst>
          </p:cNvPr>
          <p:cNvSpPr>
            <a:spLocks noGrp="1"/>
          </p:cNvSpPr>
          <p:nvPr>
            <p:ph type="title"/>
          </p:nvPr>
        </p:nvSpPr>
        <p:spPr>
          <a:xfrm>
            <a:off x="429369" y="178904"/>
            <a:ext cx="8263890" cy="1075811"/>
          </a:xfrm>
        </p:spPr>
        <p:txBody>
          <a:bodyPr anchor="b">
            <a:normAutofit/>
          </a:bodyPr>
          <a:lstStyle/>
          <a:p>
            <a:r>
              <a:rPr lang="sv-SE" sz="4100"/>
              <a:t>Syn på lärande och utveckling</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261158"/>
            <a:ext cx="8229600" cy="13716"/>
          </a:xfrm>
          <a:custGeom>
            <a:avLst/>
            <a:gdLst>
              <a:gd name="connsiteX0" fmla="*/ 0 w 8229600"/>
              <a:gd name="connsiteY0" fmla="*/ 0 h 13716"/>
              <a:gd name="connsiteX1" fmla="*/ 521208 w 8229600"/>
              <a:gd name="connsiteY1" fmla="*/ 0 h 13716"/>
              <a:gd name="connsiteX2" fmla="*/ 1371600 w 8229600"/>
              <a:gd name="connsiteY2" fmla="*/ 0 h 13716"/>
              <a:gd name="connsiteX3" fmla="*/ 2221992 w 8229600"/>
              <a:gd name="connsiteY3" fmla="*/ 0 h 13716"/>
              <a:gd name="connsiteX4" fmla="*/ 3072384 w 8229600"/>
              <a:gd name="connsiteY4" fmla="*/ 0 h 13716"/>
              <a:gd name="connsiteX5" fmla="*/ 3511296 w 8229600"/>
              <a:gd name="connsiteY5" fmla="*/ 0 h 13716"/>
              <a:gd name="connsiteX6" fmla="*/ 4114800 w 8229600"/>
              <a:gd name="connsiteY6" fmla="*/ 0 h 13716"/>
              <a:gd name="connsiteX7" fmla="*/ 4553712 w 8229600"/>
              <a:gd name="connsiteY7" fmla="*/ 0 h 13716"/>
              <a:gd name="connsiteX8" fmla="*/ 5239512 w 8229600"/>
              <a:gd name="connsiteY8" fmla="*/ 0 h 13716"/>
              <a:gd name="connsiteX9" fmla="*/ 5843016 w 8229600"/>
              <a:gd name="connsiteY9" fmla="*/ 0 h 13716"/>
              <a:gd name="connsiteX10" fmla="*/ 6611112 w 8229600"/>
              <a:gd name="connsiteY10" fmla="*/ 0 h 13716"/>
              <a:gd name="connsiteX11" fmla="*/ 7461504 w 8229600"/>
              <a:gd name="connsiteY11" fmla="*/ 0 h 13716"/>
              <a:gd name="connsiteX12" fmla="*/ 8229600 w 8229600"/>
              <a:gd name="connsiteY12" fmla="*/ 0 h 13716"/>
              <a:gd name="connsiteX13" fmla="*/ 8229600 w 8229600"/>
              <a:gd name="connsiteY13" fmla="*/ 13716 h 13716"/>
              <a:gd name="connsiteX14" fmla="*/ 7461504 w 8229600"/>
              <a:gd name="connsiteY14" fmla="*/ 13716 h 13716"/>
              <a:gd name="connsiteX15" fmla="*/ 6940296 w 8229600"/>
              <a:gd name="connsiteY15" fmla="*/ 13716 h 13716"/>
              <a:gd name="connsiteX16" fmla="*/ 6419088 w 8229600"/>
              <a:gd name="connsiteY16" fmla="*/ 13716 h 13716"/>
              <a:gd name="connsiteX17" fmla="*/ 5650992 w 8229600"/>
              <a:gd name="connsiteY17" fmla="*/ 13716 h 13716"/>
              <a:gd name="connsiteX18" fmla="*/ 5129784 w 8229600"/>
              <a:gd name="connsiteY18" fmla="*/ 13716 h 13716"/>
              <a:gd name="connsiteX19" fmla="*/ 4690872 w 8229600"/>
              <a:gd name="connsiteY19" fmla="*/ 13716 h 13716"/>
              <a:gd name="connsiteX20" fmla="*/ 4087368 w 8229600"/>
              <a:gd name="connsiteY20" fmla="*/ 13716 h 13716"/>
              <a:gd name="connsiteX21" fmla="*/ 3401568 w 8229600"/>
              <a:gd name="connsiteY21" fmla="*/ 13716 h 13716"/>
              <a:gd name="connsiteX22" fmla="*/ 2798064 w 8229600"/>
              <a:gd name="connsiteY22" fmla="*/ 13716 h 13716"/>
              <a:gd name="connsiteX23" fmla="*/ 2276856 w 8229600"/>
              <a:gd name="connsiteY23" fmla="*/ 13716 h 13716"/>
              <a:gd name="connsiteX24" fmla="*/ 1426464 w 8229600"/>
              <a:gd name="connsiteY24" fmla="*/ 13716 h 13716"/>
              <a:gd name="connsiteX25" fmla="*/ 740664 w 8229600"/>
              <a:gd name="connsiteY25" fmla="*/ 13716 h 13716"/>
              <a:gd name="connsiteX26" fmla="*/ 0 w 8229600"/>
              <a:gd name="connsiteY26" fmla="*/ 13716 h 13716"/>
              <a:gd name="connsiteX27" fmla="*/ 0 w 8229600"/>
              <a:gd name="connsiteY27" fmla="*/ 0 h 13716"/>
              <a:gd name="connsiteX0" fmla="*/ 0 w 8229600"/>
              <a:gd name="connsiteY0" fmla="*/ 0 h 13716"/>
              <a:gd name="connsiteX1" fmla="*/ 521208 w 8229600"/>
              <a:gd name="connsiteY1" fmla="*/ 0 h 13716"/>
              <a:gd name="connsiteX2" fmla="*/ 960120 w 8229600"/>
              <a:gd name="connsiteY2" fmla="*/ 0 h 13716"/>
              <a:gd name="connsiteX3" fmla="*/ 1481328 w 8229600"/>
              <a:gd name="connsiteY3" fmla="*/ 0 h 13716"/>
              <a:gd name="connsiteX4" fmla="*/ 2167128 w 8229600"/>
              <a:gd name="connsiteY4" fmla="*/ 0 h 13716"/>
              <a:gd name="connsiteX5" fmla="*/ 2935224 w 8229600"/>
              <a:gd name="connsiteY5" fmla="*/ 0 h 13716"/>
              <a:gd name="connsiteX6" fmla="*/ 3785616 w 8229600"/>
              <a:gd name="connsiteY6" fmla="*/ 0 h 13716"/>
              <a:gd name="connsiteX7" fmla="*/ 4636008 w 8229600"/>
              <a:gd name="connsiteY7" fmla="*/ 0 h 13716"/>
              <a:gd name="connsiteX8" fmla="*/ 5239512 w 8229600"/>
              <a:gd name="connsiteY8" fmla="*/ 0 h 13716"/>
              <a:gd name="connsiteX9" fmla="*/ 6007608 w 8229600"/>
              <a:gd name="connsiteY9" fmla="*/ 0 h 13716"/>
              <a:gd name="connsiteX10" fmla="*/ 6693408 w 8229600"/>
              <a:gd name="connsiteY10" fmla="*/ 0 h 13716"/>
              <a:gd name="connsiteX11" fmla="*/ 7296912 w 8229600"/>
              <a:gd name="connsiteY11" fmla="*/ 0 h 13716"/>
              <a:gd name="connsiteX12" fmla="*/ 8229600 w 8229600"/>
              <a:gd name="connsiteY12" fmla="*/ 0 h 13716"/>
              <a:gd name="connsiteX13" fmla="*/ 8229600 w 8229600"/>
              <a:gd name="connsiteY13" fmla="*/ 13716 h 13716"/>
              <a:gd name="connsiteX14" fmla="*/ 7626096 w 8229600"/>
              <a:gd name="connsiteY14" fmla="*/ 13716 h 13716"/>
              <a:gd name="connsiteX15" fmla="*/ 7022592 w 8229600"/>
              <a:gd name="connsiteY15" fmla="*/ 13716 h 13716"/>
              <a:gd name="connsiteX16" fmla="*/ 6172200 w 8229600"/>
              <a:gd name="connsiteY16" fmla="*/ 13716 h 13716"/>
              <a:gd name="connsiteX17" fmla="*/ 5650992 w 8229600"/>
              <a:gd name="connsiteY17" fmla="*/ 13716 h 13716"/>
              <a:gd name="connsiteX18" fmla="*/ 4882896 w 8229600"/>
              <a:gd name="connsiteY18" fmla="*/ 13716 h 13716"/>
              <a:gd name="connsiteX19" fmla="*/ 4443984 w 8229600"/>
              <a:gd name="connsiteY19" fmla="*/ 13716 h 13716"/>
              <a:gd name="connsiteX20" fmla="*/ 3758184 w 8229600"/>
              <a:gd name="connsiteY20" fmla="*/ 13716 h 13716"/>
              <a:gd name="connsiteX21" fmla="*/ 3236976 w 8229600"/>
              <a:gd name="connsiteY21" fmla="*/ 13716 h 13716"/>
              <a:gd name="connsiteX22" fmla="*/ 2386584 w 8229600"/>
              <a:gd name="connsiteY22" fmla="*/ 13716 h 13716"/>
              <a:gd name="connsiteX23" fmla="*/ 1947672 w 8229600"/>
              <a:gd name="connsiteY23" fmla="*/ 13716 h 13716"/>
              <a:gd name="connsiteX24" fmla="*/ 1261872 w 8229600"/>
              <a:gd name="connsiteY24" fmla="*/ 13716 h 13716"/>
              <a:gd name="connsiteX25" fmla="*/ 822960 w 8229600"/>
              <a:gd name="connsiteY25" fmla="*/ 13716 h 13716"/>
              <a:gd name="connsiteX26" fmla="*/ 0 w 8229600"/>
              <a:gd name="connsiteY26" fmla="*/ 13716 h 13716"/>
              <a:gd name="connsiteX27" fmla="*/ 0 w 8229600"/>
              <a:gd name="connsiteY27"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3716"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997" y="6635"/>
                  <a:pt x="8229550" y="9822"/>
                  <a:pt x="8229600" y="13716"/>
                </a:cubicBezTo>
                <a:cubicBezTo>
                  <a:pt x="7945777" y="15373"/>
                  <a:pt x="7812308" y="-13083"/>
                  <a:pt x="7461504" y="13716"/>
                </a:cubicBezTo>
                <a:cubicBezTo>
                  <a:pt x="7129391" y="48613"/>
                  <a:pt x="7087333" y="37334"/>
                  <a:pt x="6940296" y="13716"/>
                </a:cubicBezTo>
                <a:cubicBezTo>
                  <a:pt x="6810862" y="-27592"/>
                  <a:pt x="6701312" y="14789"/>
                  <a:pt x="6419088" y="13716"/>
                </a:cubicBezTo>
                <a:cubicBezTo>
                  <a:pt x="6152777" y="14283"/>
                  <a:pt x="5868611" y="44230"/>
                  <a:pt x="5650992" y="13716"/>
                </a:cubicBezTo>
                <a:cubicBezTo>
                  <a:pt x="5439747" y="10678"/>
                  <a:pt x="5334901" y="-5616"/>
                  <a:pt x="5129784" y="13716"/>
                </a:cubicBezTo>
                <a:cubicBezTo>
                  <a:pt x="4955906" y="35886"/>
                  <a:pt x="4793216" y="29316"/>
                  <a:pt x="4690872" y="13716"/>
                </a:cubicBezTo>
                <a:cubicBezTo>
                  <a:pt x="4552374" y="26515"/>
                  <a:pt x="4318742" y="1676"/>
                  <a:pt x="4087368" y="13716"/>
                </a:cubicBezTo>
                <a:cubicBezTo>
                  <a:pt x="3849418" y="28053"/>
                  <a:pt x="3751577" y="25116"/>
                  <a:pt x="3401568" y="13716"/>
                </a:cubicBezTo>
                <a:cubicBezTo>
                  <a:pt x="3067953" y="15837"/>
                  <a:pt x="3012425" y="22307"/>
                  <a:pt x="2798064" y="13716"/>
                </a:cubicBezTo>
                <a:cubicBezTo>
                  <a:pt x="2565154" y="11948"/>
                  <a:pt x="2426719" y="-36366"/>
                  <a:pt x="2276856" y="13716"/>
                </a:cubicBezTo>
                <a:cubicBezTo>
                  <a:pt x="2090980" y="-190"/>
                  <a:pt x="1702030" y="-12752"/>
                  <a:pt x="1426464" y="13716"/>
                </a:cubicBezTo>
                <a:cubicBezTo>
                  <a:pt x="1104481" y="65071"/>
                  <a:pt x="985013" y="-12262"/>
                  <a:pt x="740664" y="13716"/>
                </a:cubicBezTo>
                <a:cubicBezTo>
                  <a:pt x="507391" y="37071"/>
                  <a:pt x="191740" y="-16226"/>
                  <a:pt x="0" y="13716"/>
                </a:cubicBezTo>
                <a:cubicBezTo>
                  <a:pt x="503" y="9208"/>
                  <a:pt x="165" y="5575"/>
                  <a:pt x="0" y="0"/>
                </a:cubicBezTo>
                <a:close/>
              </a:path>
              <a:path w="8229600" h="13716"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29236" y="7266"/>
                  <a:pt x="8229919" y="9308"/>
                  <a:pt x="8229600" y="13716"/>
                </a:cubicBezTo>
                <a:cubicBezTo>
                  <a:pt x="8094333" y="-9824"/>
                  <a:pt x="7850928" y="32876"/>
                  <a:pt x="7626096" y="13716"/>
                </a:cubicBezTo>
                <a:cubicBezTo>
                  <a:pt x="7448378" y="-5141"/>
                  <a:pt x="7315174" y="-6416"/>
                  <a:pt x="7022592" y="13716"/>
                </a:cubicBezTo>
                <a:cubicBezTo>
                  <a:pt x="6686163" y="45927"/>
                  <a:pt x="6352629" y="18938"/>
                  <a:pt x="6172200" y="13716"/>
                </a:cubicBezTo>
                <a:cubicBezTo>
                  <a:pt x="6015590" y="37773"/>
                  <a:pt x="5770309" y="16706"/>
                  <a:pt x="5650992" y="13716"/>
                </a:cubicBezTo>
                <a:cubicBezTo>
                  <a:pt x="5483975" y="7520"/>
                  <a:pt x="5165324" y="64376"/>
                  <a:pt x="4882896" y="13716"/>
                </a:cubicBezTo>
                <a:cubicBezTo>
                  <a:pt x="4568934" y="2481"/>
                  <a:pt x="4556334" y="23104"/>
                  <a:pt x="4443984" y="13716"/>
                </a:cubicBezTo>
                <a:cubicBezTo>
                  <a:pt x="4320775" y="6004"/>
                  <a:pt x="4034988" y="-8062"/>
                  <a:pt x="3758184" y="13716"/>
                </a:cubicBezTo>
                <a:cubicBezTo>
                  <a:pt x="3445155" y="-5570"/>
                  <a:pt x="3367892" y="9252"/>
                  <a:pt x="3236976" y="13716"/>
                </a:cubicBezTo>
                <a:cubicBezTo>
                  <a:pt x="3093796" y="21836"/>
                  <a:pt x="2635824" y="19560"/>
                  <a:pt x="2386584" y="13716"/>
                </a:cubicBezTo>
                <a:cubicBezTo>
                  <a:pt x="2139815" y="-7869"/>
                  <a:pt x="2105958" y="21373"/>
                  <a:pt x="1947672" y="13716"/>
                </a:cubicBezTo>
                <a:cubicBezTo>
                  <a:pt x="1801011" y="-24483"/>
                  <a:pt x="1533636" y="10074"/>
                  <a:pt x="1261872" y="13716"/>
                </a:cubicBezTo>
                <a:cubicBezTo>
                  <a:pt x="989528" y="27655"/>
                  <a:pt x="1025848" y="10113"/>
                  <a:pt x="822960" y="13716"/>
                </a:cubicBezTo>
                <a:cubicBezTo>
                  <a:pt x="653456" y="16384"/>
                  <a:pt x="304027" y="3429"/>
                  <a:pt x="0" y="13716"/>
                </a:cubicBezTo>
                <a:cubicBezTo>
                  <a:pt x="326" y="10292"/>
                  <a:pt x="-17" y="5199"/>
                  <a:pt x="0" y="0"/>
                </a:cubicBezTo>
                <a:close/>
              </a:path>
              <a:path w="8229600" h="13716"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815" y="6665"/>
                  <a:pt x="8229309" y="10133"/>
                  <a:pt x="8229600" y="13716"/>
                </a:cubicBezTo>
                <a:cubicBezTo>
                  <a:pt x="7944174" y="-33676"/>
                  <a:pt x="7795646" y="-38977"/>
                  <a:pt x="7461504" y="13716"/>
                </a:cubicBezTo>
                <a:cubicBezTo>
                  <a:pt x="7129776" y="46515"/>
                  <a:pt x="7082769" y="26874"/>
                  <a:pt x="6940296" y="13716"/>
                </a:cubicBezTo>
                <a:cubicBezTo>
                  <a:pt x="6799665" y="-20447"/>
                  <a:pt x="6652769" y="27211"/>
                  <a:pt x="6419088" y="13716"/>
                </a:cubicBezTo>
                <a:cubicBezTo>
                  <a:pt x="6143970" y="47703"/>
                  <a:pt x="5863165" y="-21103"/>
                  <a:pt x="5650992" y="13716"/>
                </a:cubicBezTo>
                <a:cubicBezTo>
                  <a:pt x="5419172" y="36034"/>
                  <a:pt x="5309448" y="-4977"/>
                  <a:pt x="5129784" y="13716"/>
                </a:cubicBezTo>
                <a:cubicBezTo>
                  <a:pt x="4947928" y="21451"/>
                  <a:pt x="4795021" y="1288"/>
                  <a:pt x="4690872" y="13716"/>
                </a:cubicBezTo>
                <a:cubicBezTo>
                  <a:pt x="4564358" y="-14151"/>
                  <a:pt x="4295485" y="-29852"/>
                  <a:pt x="4087368" y="13716"/>
                </a:cubicBezTo>
                <a:cubicBezTo>
                  <a:pt x="3871704" y="35834"/>
                  <a:pt x="3732927" y="-15470"/>
                  <a:pt x="3401568" y="13716"/>
                </a:cubicBezTo>
                <a:cubicBezTo>
                  <a:pt x="3075889" y="15088"/>
                  <a:pt x="3025898" y="39828"/>
                  <a:pt x="2798064" y="13716"/>
                </a:cubicBezTo>
                <a:cubicBezTo>
                  <a:pt x="2581856" y="-25441"/>
                  <a:pt x="2428311" y="-9472"/>
                  <a:pt x="2276856" y="13716"/>
                </a:cubicBezTo>
                <a:cubicBezTo>
                  <a:pt x="2098246" y="48711"/>
                  <a:pt x="1737531" y="51387"/>
                  <a:pt x="1426464" y="13716"/>
                </a:cubicBezTo>
                <a:cubicBezTo>
                  <a:pt x="1104708" y="21917"/>
                  <a:pt x="1006595" y="11356"/>
                  <a:pt x="740664" y="13716"/>
                </a:cubicBezTo>
                <a:cubicBezTo>
                  <a:pt x="480378" y="28512"/>
                  <a:pt x="202592" y="-16929"/>
                  <a:pt x="0" y="13716"/>
                </a:cubicBezTo>
                <a:cubicBezTo>
                  <a:pt x="244" y="8978"/>
                  <a:pt x="436" y="6414"/>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3716"/>
                      <a:gd name="connsiteX1" fmla="*/ 521208 w 8229600"/>
                      <a:gd name="connsiteY1" fmla="*/ 0 h 13716"/>
                      <a:gd name="connsiteX2" fmla="*/ 1371600 w 8229600"/>
                      <a:gd name="connsiteY2" fmla="*/ 0 h 13716"/>
                      <a:gd name="connsiteX3" fmla="*/ 2221992 w 8229600"/>
                      <a:gd name="connsiteY3" fmla="*/ 0 h 13716"/>
                      <a:gd name="connsiteX4" fmla="*/ 3072384 w 8229600"/>
                      <a:gd name="connsiteY4" fmla="*/ 0 h 13716"/>
                      <a:gd name="connsiteX5" fmla="*/ 3511296 w 8229600"/>
                      <a:gd name="connsiteY5" fmla="*/ 0 h 13716"/>
                      <a:gd name="connsiteX6" fmla="*/ 4114800 w 8229600"/>
                      <a:gd name="connsiteY6" fmla="*/ 0 h 13716"/>
                      <a:gd name="connsiteX7" fmla="*/ 4553712 w 8229600"/>
                      <a:gd name="connsiteY7" fmla="*/ 0 h 13716"/>
                      <a:gd name="connsiteX8" fmla="*/ 5239512 w 8229600"/>
                      <a:gd name="connsiteY8" fmla="*/ 0 h 13716"/>
                      <a:gd name="connsiteX9" fmla="*/ 5843016 w 8229600"/>
                      <a:gd name="connsiteY9" fmla="*/ 0 h 13716"/>
                      <a:gd name="connsiteX10" fmla="*/ 6611112 w 8229600"/>
                      <a:gd name="connsiteY10" fmla="*/ 0 h 13716"/>
                      <a:gd name="connsiteX11" fmla="*/ 7461504 w 8229600"/>
                      <a:gd name="connsiteY11" fmla="*/ 0 h 13716"/>
                      <a:gd name="connsiteX12" fmla="*/ 8229600 w 8229600"/>
                      <a:gd name="connsiteY12" fmla="*/ 0 h 13716"/>
                      <a:gd name="connsiteX13" fmla="*/ 8229600 w 8229600"/>
                      <a:gd name="connsiteY13" fmla="*/ 13716 h 13716"/>
                      <a:gd name="connsiteX14" fmla="*/ 7461504 w 8229600"/>
                      <a:gd name="connsiteY14" fmla="*/ 13716 h 13716"/>
                      <a:gd name="connsiteX15" fmla="*/ 6940296 w 8229600"/>
                      <a:gd name="connsiteY15" fmla="*/ 13716 h 13716"/>
                      <a:gd name="connsiteX16" fmla="*/ 6419088 w 8229600"/>
                      <a:gd name="connsiteY16" fmla="*/ 13716 h 13716"/>
                      <a:gd name="connsiteX17" fmla="*/ 5650992 w 8229600"/>
                      <a:gd name="connsiteY17" fmla="*/ 13716 h 13716"/>
                      <a:gd name="connsiteX18" fmla="*/ 5129784 w 8229600"/>
                      <a:gd name="connsiteY18" fmla="*/ 13716 h 13716"/>
                      <a:gd name="connsiteX19" fmla="*/ 4690872 w 8229600"/>
                      <a:gd name="connsiteY19" fmla="*/ 13716 h 13716"/>
                      <a:gd name="connsiteX20" fmla="*/ 4087368 w 8229600"/>
                      <a:gd name="connsiteY20" fmla="*/ 13716 h 13716"/>
                      <a:gd name="connsiteX21" fmla="*/ 3401568 w 8229600"/>
                      <a:gd name="connsiteY21" fmla="*/ 13716 h 13716"/>
                      <a:gd name="connsiteX22" fmla="*/ 2798064 w 8229600"/>
                      <a:gd name="connsiteY22" fmla="*/ 13716 h 13716"/>
                      <a:gd name="connsiteX23" fmla="*/ 2276856 w 8229600"/>
                      <a:gd name="connsiteY23" fmla="*/ 13716 h 13716"/>
                      <a:gd name="connsiteX24" fmla="*/ 1426464 w 8229600"/>
                      <a:gd name="connsiteY24" fmla="*/ 13716 h 13716"/>
                      <a:gd name="connsiteX25" fmla="*/ 740664 w 8229600"/>
                      <a:gd name="connsiteY25" fmla="*/ 13716 h 13716"/>
                      <a:gd name="connsiteX26" fmla="*/ 0 w 8229600"/>
                      <a:gd name="connsiteY26" fmla="*/ 13716 h 13716"/>
                      <a:gd name="connsiteX27" fmla="*/ 0 w 8229600"/>
                      <a:gd name="connsiteY27"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3716"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9169" y="6566"/>
                          <a:pt x="8229218" y="9895"/>
                          <a:pt x="8229600" y="13716"/>
                        </a:cubicBezTo>
                        <a:cubicBezTo>
                          <a:pt x="7940706" y="-13865"/>
                          <a:pt x="7792584" y="-20581"/>
                          <a:pt x="7461504" y="13716"/>
                        </a:cubicBezTo>
                        <a:cubicBezTo>
                          <a:pt x="7130424" y="48013"/>
                          <a:pt x="7080072" y="39273"/>
                          <a:pt x="6940296" y="13716"/>
                        </a:cubicBezTo>
                        <a:cubicBezTo>
                          <a:pt x="6800520" y="-11841"/>
                          <a:pt x="6672872" y="22099"/>
                          <a:pt x="6419088" y="13716"/>
                        </a:cubicBezTo>
                        <a:cubicBezTo>
                          <a:pt x="6165304" y="5333"/>
                          <a:pt x="5869721" y="415"/>
                          <a:pt x="5650992" y="13716"/>
                        </a:cubicBezTo>
                        <a:cubicBezTo>
                          <a:pt x="5432263" y="27017"/>
                          <a:pt x="5308310" y="-1549"/>
                          <a:pt x="5129784" y="13716"/>
                        </a:cubicBezTo>
                        <a:cubicBezTo>
                          <a:pt x="4951258" y="28981"/>
                          <a:pt x="4799696" y="10785"/>
                          <a:pt x="4690872" y="13716"/>
                        </a:cubicBezTo>
                        <a:cubicBezTo>
                          <a:pt x="4582048" y="16647"/>
                          <a:pt x="4311124" y="-12408"/>
                          <a:pt x="4087368" y="13716"/>
                        </a:cubicBezTo>
                        <a:cubicBezTo>
                          <a:pt x="3863612" y="39840"/>
                          <a:pt x="3730288" y="8802"/>
                          <a:pt x="3401568" y="13716"/>
                        </a:cubicBezTo>
                        <a:cubicBezTo>
                          <a:pt x="3072848" y="18630"/>
                          <a:pt x="3020684" y="27853"/>
                          <a:pt x="2798064" y="13716"/>
                        </a:cubicBezTo>
                        <a:cubicBezTo>
                          <a:pt x="2575444" y="-421"/>
                          <a:pt x="2440915" y="-11924"/>
                          <a:pt x="2276856" y="13716"/>
                        </a:cubicBezTo>
                        <a:cubicBezTo>
                          <a:pt x="2112797" y="39356"/>
                          <a:pt x="1726502" y="-14132"/>
                          <a:pt x="1426464" y="13716"/>
                        </a:cubicBezTo>
                        <a:cubicBezTo>
                          <a:pt x="1126426" y="41564"/>
                          <a:pt x="992925" y="16444"/>
                          <a:pt x="740664" y="13716"/>
                        </a:cubicBezTo>
                        <a:cubicBezTo>
                          <a:pt x="488403" y="10988"/>
                          <a:pt x="195650" y="-20633"/>
                          <a:pt x="0" y="13716"/>
                        </a:cubicBezTo>
                        <a:cubicBezTo>
                          <a:pt x="120" y="8944"/>
                          <a:pt x="-32" y="6034"/>
                          <a:pt x="0" y="0"/>
                        </a:cubicBezTo>
                        <a:close/>
                      </a:path>
                      <a:path w="8229600" h="13716"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29365" y="6754"/>
                          <a:pt x="8229865" y="9234"/>
                          <a:pt x="8229600" y="13716"/>
                        </a:cubicBezTo>
                        <a:cubicBezTo>
                          <a:pt x="8075287" y="30482"/>
                          <a:pt x="7821366" y="17278"/>
                          <a:pt x="7626096" y="13716"/>
                        </a:cubicBezTo>
                        <a:cubicBezTo>
                          <a:pt x="7430826" y="10154"/>
                          <a:pt x="7320004" y="-14241"/>
                          <a:pt x="7022592" y="13716"/>
                        </a:cubicBezTo>
                        <a:cubicBezTo>
                          <a:pt x="6725180" y="41673"/>
                          <a:pt x="6348804" y="-18597"/>
                          <a:pt x="6172200" y="13716"/>
                        </a:cubicBezTo>
                        <a:cubicBezTo>
                          <a:pt x="5995596" y="46029"/>
                          <a:pt x="5788102" y="18318"/>
                          <a:pt x="5650992" y="13716"/>
                        </a:cubicBezTo>
                        <a:cubicBezTo>
                          <a:pt x="5513882" y="9114"/>
                          <a:pt x="5198399" y="24549"/>
                          <a:pt x="4882896" y="13716"/>
                        </a:cubicBezTo>
                        <a:cubicBezTo>
                          <a:pt x="4567393" y="2883"/>
                          <a:pt x="4557008" y="22393"/>
                          <a:pt x="4443984" y="13716"/>
                        </a:cubicBezTo>
                        <a:cubicBezTo>
                          <a:pt x="4330960" y="5039"/>
                          <a:pt x="4061674" y="24319"/>
                          <a:pt x="3758184" y="13716"/>
                        </a:cubicBezTo>
                        <a:cubicBezTo>
                          <a:pt x="3454694" y="3113"/>
                          <a:pt x="3380392" y="14547"/>
                          <a:pt x="3236976" y="13716"/>
                        </a:cubicBezTo>
                        <a:cubicBezTo>
                          <a:pt x="3093560" y="12885"/>
                          <a:pt x="2632116" y="33035"/>
                          <a:pt x="2386584" y="13716"/>
                        </a:cubicBezTo>
                        <a:cubicBezTo>
                          <a:pt x="2141052" y="-5603"/>
                          <a:pt x="2110884" y="24205"/>
                          <a:pt x="1947672" y="13716"/>
                        </a:cubicBezTo>
                        <a:cubicBezTo>
                          <a:pt x="1784460" y="3227"/>
                          <a:pt x="1535467" y="-4111"/>
                          <a:pt x="1261872" y="13716"/>
                        </a:cubicBezTo>
                        <a:cubicBezTo>
                          <a:pt x="988277" y="31543"/>
                          <a:pt x="1021096" y="5803"/>
                          <a:pt x="822960" y="13716"/>
                        </a:cubicBezTo>
                        <a:cubicBezTo>
                          <a:pt x="624824" y="21629"/>
                          <a:pt x="298309" y="-3289"/>
                          <a:pt x="0" y="13716"/>
                        </a:cubicBezTo>
                        <a:cubicBezTo>
                          <a:pt x="52" y="10594"/>
                          <a:pt x="386" y="5364"/>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764AFECB-8C59-4BC8-A8AA-E4820231D057}"/>
              </a:ext>
            </a:extLst>
          </p:cNvPr>
          <p:cNvSpPr>
            <a:spLocks noGrp="1"/>
          </p:cNvSpPr>
          <p:nvPr>
            <p:ph idx="1"/>
          </p:nvPr>
        </p:nvSpPr>
        <p:spPr>
          <a:xfrm>
            <a:off x="429368" y="1553487"/>
            <a:ext cx="5221337" cy="3411109"/>
          </a:xfrm>
        </p:spPr>
        <p:txBody>
          <a:bodyPr anchor="t">
            <a:normAutofit/>
          </a:bodyPr>
          <a:lstStyle/>
          <a:p>
            <a:pPr marL="0" indent="0">
              <a:buNone/>
            </a:pPr>
            <a:r>
              <a:rPr lang="sv-SE" sz="1200" b="1" dirty="0">
                <a:latin typeface="Arial" panose="020B0604020202020204" pitchFamily="34" charset="0"/>
                <a:cs typeface="Arial" panose="020B0604020202020204" pitchFamily="34" charset="0"/>
              </a:rPr>
              <a:t>Situerat lärande </a:t>
            </a:r>
          </a:p>
          <a:p>
            <a:r>
              <a:rPr lang="sv-SE" sz="1200" dirty="0">
                <a:latin typeface="Arial" panose="020B0604020202020204" pitchFamily="34" charset="0"/>
                <a:cs typeface="Arial" panose="020B0604020202020204" pitchFamily="34" charset="0"/>
              </a:rPr>
              <a:t>Praxisgemenskap -  lärande i samspel och interaktion mellan människor, där kontexten skapar och formar betydelsefulla och meningsfulla händelser till kunskap. </a:t>
            </a:r>
          </a:p>
          <a:p>
            <a:r>
              <a:rPr lang="sv-SE" sz="1200" dirty="0">
                <a:latin typeface="Arial" panose="020B0604020202020204" pitchFamily="34" charset="0"/>
                <a:cs typeface="Arial" panose="020B0604020202020204" pitchFamily="34" charset="0"/>
              </a:rPr>
              <a:t>(Ex Lave &amp; Wenger – </a:t>
            </a:r>
            <a:r>
              <a:rPr lang="sv-SE" sz="1200" dirty="0" err="1">
                <a:latin typeface="Arial" panose="020B0604020202020204" pitchFamily="34" charset="0"/>
                <a:cs typeface="Arial" panose="020B0604020202020204" pitchFamily="34" charset="0"/>
              </a:rPr>
              <a:t>communities</a:t>
            </a:r>
            <a:r>
              <a:rPr lang="sv-SE" sz="1200" dirty="0">
                <a:latin typeface="Arial" panose="020B0604020202020204" pitchFamily="34" charset="0"/>
                <a:cs typeface="Arial" panose="020B0604020202020204" pitchFamily="34" charset="0"/>
              </a:rPr>
              <a:t> </a:t>
            </a:r>
            <a:r>
              <a:rPr lang="sv-SE" sz="1200" dirty="0" err="1">
                <a:latin typeface="Arial" panose="020B0604020202020204" pitchFamily="34" charset="0"/>
                <a:cs typeface="Arial" panose="020B0604020202020204" pitchFamily="34" charset="0"/>
              </a:rPr>
              <a:t>of</a:t>
            </a:r>
            <a:r>
              <a:rPr lang="sv-SE" sz="1200" dirty="0">
                <a:latin typeface="Arial" panose="020B0604020202020204" pitchFamily="34" charset="0"/>
                <a:cs typeface="Arial" panose="020B0604020202020204" pitchFamily="34" charset="0"/>
              </a:rPr>
              <a:t> </a:t>
            </a:r>
            <a:r>
              <a:rPr lang="sv-SE" sz="1200" dirty="0" err="1">
                <a:latin typeface="Arial" panose="020B0604020202020204" pitchFamily="34" charset="0"/>
                <a:cs typeface="Arial" panose="020B0604020202020204" pitchFamily="34" charset="0"/>
              </a:rPr>
              <a:t>practice</a:t>
            </a:r>
            <a:r>
              <a:rPr lang="sv-SE" sz="1200" dirty="0">
                <a:latin typeface="Arial" panose="020B0604020202020204" pitchFamily="34" charset="0"/>
                <a:cs typeface="Arial" panose="020B0604020202020204" pitchFamily="34" charset="0"/>
              </a:rPr>
              <a:t>)</a:t>
            </a:r>
          </a:p>
          <a:p>
            <a:pPr marL="0" indent="0">
              <a:buNone/>
            </a:pPr>
            <a:r>
              <a:rPr lang="sv-SE" sz="1200" b="1" dirty="0">
                <a:latin typeface="Arial" panose="020B0604020202020204" pitchFamily="34" charset="0"/>
                <a:cs typeface="Arial" panose="020B0604020202020204" pitchFamily="34" charset="0"/>
              </a:rPr>
              <a:t>Kooperativt lärande</a:t>
            </a:r>
          </a:p>
          <a:p>
            <a:r>
              <a:rPr lang="sv-SE" sz="1200" dirty="0">
                <a:latin typeface="Arial" panose="020B0604020202020204" pitchFamily="34" charset="0"/>
                <a:cs typeface="Arial" panose="020B0604020202020204" pitchFamily="34" charset="0"/>
              </a:rPr>
              <a:t>Två eller fler personer lär sig eller försöker lära sig något tillsammans – drar nytta av varandras kompetens och kunskap. Gemensamt mål - förlitar sig på varandra.       </a:t>
            </a:r>
          </a:p>
          <a:p>
            <a:r>
              <a:rPr lang="sv-SE" sz="1200" dirty="0">
                <a:latin typeface="Arial" panose="020B0604020202020204" pitchFamily="34" charset="0"/>
                <a:cs typeface="Arial" panose="020B0604020202020204" pitchFamily="34" charset="0"/>
              </a:rPr>
              <a:t>(Ex </a:t>
            </a:r>
            <a:r>
              <a:rPr lang="sv-SE" sz="1200" dirty="0" err="1">
                <a:latin typeface="Arial" panose="020B0604020202020204" pitchFamily="34" charset="0"/>
                <a:cs typeface="Arial" panose="020B0604020202020204" pitchFamily="34" charset="0"/>
              </a:rPr>
              <a:t>Chiu</a:t>
            </a:r>
            <a:r>
              <a:rPr lang="sv-SE" sz="1200" dirty="0">
                <a:latin typeface="Arial" panose="020B0604020202020204" pitchFamily="34" charset="0"/>
                <a:cs typeface="Arial" panose="020B0604020202020204" pitchFamily="34" charset="0"/>
              </a:rPr>
              <a:t> och </a:t>
            </a:r>
            <a:r>
              <a:rPr lang="sv-SE" sz="1200" dirty="0" err="1">
                <a:latin typeface="Arial" panose="020B0604020202020204" pitchFamily="34" charset="0"/>
                <a:cs typeface="Arial" panose="020B0604020202020204" pitchFamily="34" charset="0"/>
              </a:rPr>
              <a:t>Vygotsky</a:t>
            </a:r>
            <a:r>
              <a:rPr lang="sv-SE" sz="1200" dirty="0">
                <a:latin typeface="Arial" panose="020B0604020202020204" pitchFamily="34" charset="0"/>
                <a:cs typeface="Arial" panose="020B0604020202020204" pitchFamily="34" charset="0"/>
              </a:rPr>
              <a:t> – den proximala utvecklingszonen) </a:t>
            </a:r>
          </a:p>
          <a:p>
            <a:pPr marL="0" indent="0">
              <a:buNone/>
            </a:pPr>
            <a:r>
              <a:rPr lang="sv-SE" sz="1200" b="1" dirty="0">
                <a:latin typeface="Arial" panose="020B0604020202020204" pitchFamily="34" charset="0"/>
                <a:cs typeface="Arial" panose="020B0604020202020204" pitchFamily="34" charset="0"/>
              </a:rPr>
              <a:t>Transformativt lärande</a:t>
            </a:r>
          </a:p>
          <a:p>
            <a:r>
              <a:rPr lang="sv-SE" sz="1200" dirty="0">
                <a:latin typeface="Arial" panose="020B0604020202020204" pitchFamily="34" charset="0"/>
                <a:cs typeface="Arial" panose="020B0604020202020204" pitchFamily="34" charset="0"/>
              </a:rPr>
              <a:t>Tankar, fördomar och perspektiv - Öppenhet för förändring ger ökad möjlighet att kunna lära sig.   						</a:t>
            </a:r>
          </a:p>
          <a:p>
            <a:r>
              <a:rPr lang="sv-SE" sz="1200" dirty="0">
                <a:latin typeface="Arial" panose="020B0604020202020204" pitchFamily="34" charset="0"/>
                <a:cs typeface="Arial" panose="020B0604020202020204" pitchFamily="34" charset="0"/>
              </a:rPr>
              <a:t>(Ex </a:t>
            </a:r>
            <a:r>
              <a:rPr lang="sv-SE" sz="1200" dirty="0" err="1">
                <a:latin typeface="Arial" panose="020B0604020202020204" pitchFamily="34" charset="0"/>
                <a:cs typeface="Arial" panose="020B0604020202020204" pitchFamily="34" charset="0"/>
              </a:rPr>
              <a:t>Mezirov</a:t>
            </a:r>
            <a:r>
              <a:rPr lang="sv-SE" sz="1200" dirty="0">
                <a:latin typeface="Arial" panose="020B0604020202020204" pitchFamily="34" charset="0"/>
                <a:cs typeface="Arial" panose="020B0604020202020204" pitchFamily="34" charset="0"/>
              </a:rPr>
              <a:t> - Learning as transformation)</a:t>
            </a:r>
          </a:p>
          <a:p>
            <a:endParaRPr lang="sv-SE" sz="900" dirty="0"/>
          </a:p>
        </p:txBody>
      </p:sp>
      <p:pic>
        <p:nvPicPr>
          <p:cNvPr id="5" name="Picture 4" descr="Leksaksnummer i plast">
            <a:extLst>
              <a:ext uri="{FF2B5EF4-FFF2-40B4-BE49-F238E27FC236}">
                <a16:creationId xmlns:a16="http://schemas.microsoft.com/office/drawing/2014/main" id="{E0331E5E-CBED-6223-F092-6DF81AAD74F2}"/>
              </a:ext>
            </a:extLst>
          </p:cNvPr>
          <p:cNvPicPr>
            <a:picLocks noChangeAspect="1"/>
          </p:cNvPicPr>
          <p:nvPr/>
        </p:nvPicPr>
        <p:blipFill rotWithShape="1">
          <a:blip r:embed="rId2"/>
          <a:srcRect l="14962" r="20821"/>
          <a:stretch/>
        </p:blipFill>
        <p:spPr>
          <a:xfrm>
            <a:off x="5756743" y="1570482"/>
            <a:ext cx="2955798" cy="3072384"/>
          </a:xfrm>
          <a:prstGeom prst="rect">
            <a:avLst/>
          </a:prstGeom>
        </p:spPr>
      </p:pic>
    </p:spTree>
    <p:extLst>
      <p:ext uri="{BB962C8B-B14F-4D97-AF65-F5344CB8AC3E}">
        <p14:creationId xmlns:p14="http://schemas.microsoft.com/office/powerpoint/2010/main" val="17711533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300F4A-9DE2-472E-A8C3-82B189363BEF}"/>
              </a:ext>
            </a:extLst>
          </p:cNvPr>
          <p:cNvSpPr>
            <a:spLocks noGrp="1"/>
          </p:cNvSpPr>
          <p:nvPr>
            <p:ph type="title"/>
          </p:nvPr>
        </p:nvSpPr>
        <p:spPr/>
        <p:txBody>
          <a:bodyPr>
            <a:normAutofit/>
          </a:bodyPr>
          <a:lstStyle/>
          <a:p>
            <a:r>
              <a:rPr lang="sv-SE" sz="3600" dirty="0"/>
              <a:t>Centralt innehåll (Skolverket, 2022)</a:t>
            </a:r>
          </a:p>
        </p:txBody>
      </p:sp>
      <p:sp>
        <p:nvSpPr>
          <p:cNvPr id="3" name="Platshållare för innehåll 2">
            <a:extLst>
              <a:ext uri="{FF2B5EF4-FFF2-40B4-BE49-F238E27FC236}">
                <a16:creationId xmlns:a16="http://schemas.microsoft.com/office/drawing/2014/main" id="{C3FAC6FF-6988-4412-BA70-94AC47B8C8D5}"/>
              </a:ext>
            </a:extLst>
          </p:cNvPr>
          <p:cNvSpPr>
            <a:spLocks noGrp="1"/>
          </p:cNvSpPr>
          <p:nvPr>
            <p:ph idx="1"/>
          </p:nvPr>
        </p:nvSpPr>
        <p:spPr/>
        <p:txBody>
          <a:bodyPr>
            <a:normAutofit lnSpcReduction="10000"/>
          </a:bodyPr>
          <a:lstStyle/>
          <a:p>
            <a:r>
              <a:rPr lang="sv-SE" sz="1400" dirty="0"/>
              <a:t>Kunskapsområden som anger vilket innehåll som ska behandlas i undervisningen över tid. </a:t>
            </a:r>
          </a:p>
          <a:p>
            <a:r>
              <a:rPr lang="sv-SE" sz="1400" dirty="0"/>
              <a:t>Det går dock inte att säga att alla elever i fritidshemmet har rätt att möta allt innehåll i undervisningen.</a:t>
            </a:r>
          </a:p>
          <a:p>
            <a:r>
              <a:rPr lang="sv-SE" sz="1400" dirty="0"/>
              <a:t>Kunskapsområdena behöver inte motsvara aktiviteter, moment eller teman. </a:t>
            </a:r>
          </a:p>
          <a:p>
            <a:r>
              <a:rPr lang="sv-SE" sz="1400" dirty="0"/>
              <a:t>Ett sätt att strukturera innehållet i läroplanen.</a:t>
            </a:r>
          </a:p>
          <a:p>
            <a:r>
              <a:rPr lang="sv-SE" sz="1400" dirty="0"/>
              <a:t>Tillsammans med eleverna -  kunskapsområdena i sammanhang som är betydelsefulla för eleverna</a:t>
            </a:r>
          </a:p>
          <a:p>
            <a:r>
              <a:rPr lang="sv-SE" sz="1400" dirty="0"/>
              <a:t>Alltid möjlighet att komplettera med ytterligare innehåll utifrån elevernas behov och intressen. </a:t>
            </a:r>
          </a:p>
          <a:p>
            <a:r>
              <a:rPr lang="sv-SE" sz="1400" dirty="0"/>
              <a:t>Behöver alltså inte ses som separata arbetsområden – snarare ses som byggstenar som kan kombineras på olika sätt</a:t>
            </a:r>
          </a:p>
          <a:p>
            <a:pPr>
              <a:buFont typeface="Wingdings" panose="05000000000000000000" pitchFamily="2" charset="2"/>
              <a:buChar char="Ø"/>
            </a:pPr>
            <a:r>
              <a:rPr lang="sv-SE" sz="1400" dirty="0"/>
              <a:t>Språk och kommunikation</a:t>
            </a:r>
          </a:p>
          <a:p>
            <a:pPr>
              <a:buFont typeface="Wingdings" panose="05000000000000000000" pitchFamily="2" charset="2"/>
              <a:buChar char="Ø"/>
            </a:pPr>
            <a:r>
              <a:rPr lang="sv-SE" sz="1400" dirty="0"/>
              <a:t>Skapande och estetiska uttrycksformer</a:t>
            </a:r>
          </a:p>
          <a:p>
            <a:pPr>
              <a:buFont typeface="Wingdings" panose="05000000000000000000" pitchFamily="2" charset="2"/>
              <a:buChar char="Ø"/>
            </a:pPr>
            <a:r>
              <a:rPr lang="sv-SE" sz="1400" dirty="0"/>
              <a:t>Natur och samhälle </a:t>
            </a:r>
          </a:p>
          <a:p>
            <a:pPr>
              <a:buFont typeface="Wingdings" panose="05000000000000000000" pitchFamily="2" charset="2"/>
              <a:buChar char="Ø"/>
            </a:pPr>
            <a:r>
              <a:rPr lang="sv-SE" sz="1400" dirty="0"/>
              <a:t>Lekar, fysiska aktiviteter och utevistelse.</a:t>
            </a:r>
          </a:p>
        </p:txBody>
      </p:sp>
    </p:spTree>
    <p:extLst>
      <p:ext uri="{BB962C8B-B14F-4D97-AF65-F5344CB8AC3E}">
        <p14:creationId xmlns:p14="http://schemas.microsoft.com/office/powerpoint/2010/main" val="1369054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4ECEE697-25A0-5731-6795-688603173084}"/>
              </a:ext>
            </a:extLst>
          </p:cNvPr>
          <p:cNvSpPr>
            <a:spLocks noGrp="1"/>
          </p:cNvSpPr>
          <p:nvPr>
            <p:ph idx="1"/>
          </p:nvPr>
        </p:nvSpPr>
        <p:spPr>
          <a:xfrm>
            <a:off x="881744" y="483326"/>
            <a:ext cx="7093130" cy="3720176"/>
          </a:xfrm>
          <a:ln w="76200">
            <a:solidFill>
              <a:srgbClr val="92D050"/>
            </a:solidFill>
          </a:ln>
        </p:spPr>
        <p:txBody>
          <a:bodyPr>
            <a:normAutofit fontScale="92500" lnSpcReduction="10000"/>
          </a:bodyPr>
          <a:lstStyle/>
          <a:p>
            <a:pPr marL="0" indent="0" algn="ctr">
              <a:buNone/>
            </a:pPr>
            <a:endParaRPr lang="sv-SE" dirty="0">
              <a:latin typeface="Arial Black" panose="020B0A04020102020204" pitchFamily="34" charset="0"/>
            </a:endParaRPr>
          </a:p>
          <a:p>
            <a:pPr marL="0" indent="0" algn="ctr">
              <a:buNone/>
            </a:pPr>
            <a:r>
              <a:rPr lang="sv-SE" dirty="0">
                <a:highlight>
                  <a:srgbClr val="00FF00"/>
                </a:highlight>
                <a:latin typeface="Arial Black" panose="020B0A04020102020204" pitchFamily="34" charset="0"/>
              </a:rPr>
              <a:t>Tillgänglig lärmiljö och undervisning</a:t>
            </a:r>
          </a:p>
          <a:p>
            <a:pPr marL="0" indent="0" algn="ctr">
              <a:buNone/>
            </a:pPr>
            <a:endParaRPr lang="sv-SE" dirty="0">
              <a:latin typeface="Arial Black" panose="020B0A04020102020204" pitchFamily="34" charset="0"/>
            </a:endParaRPr>
          </a:p>
          <a:p>
            <a:pPr marL="0" indent="0" algn="ctr">
              <a:buNone/>
            </a:pPr>
            <a:r>
              <a:rPr lang="sv-SE" dirty="0">
                <a:latin typeface="Arial Black" panose="020B0A04020102020204" pitchFamily="34" charset="0"/>
              </a:rPr>
              <a:t>Situationsstyrt</a:t>
            </a:r>
          </a:p>
          <a:p>
            <a:pPr marL="0" indent="0" algn="ctr">
              <a:buNone/>
            </a:pPr>
            <a:endParaRPr lang="sv-SE" dirty="0">
              <a:latin typeface="Arial Black" panose="020B0A04020102020204" pitchFamily="34" charset="0"/>
            </a:endParaRPr>
          </a:p>
          <a:p>
            <a:pPr marL="0" indent="0" algn="ctr">
              <a:buNone/>
            </a:pPr>
            <a:r>
              <a:rPr lang="sv-SE" dirty="0">
                <a:latin typeface="Arial Black" panose="020B0A04020102020204" pitchFamily="34" charset="0"/>
              </a:rPr>
              <a:t>Upplevelsebaserat</a:t>
            </a:r>
          </a:p>
          <a:p>
            <a:pPr marL="0" indent="0" algn="ctr">
              <a:buNone/>
            </a:pPr>
            <a:endParaRPr lang="sv-SE" dirty="0">
              <a:latin typeface="Arial Black" panose="020B0A04020102020204" pitchFamily="34" charset="0"/>
            </a:endParaRPr>
          </a:p>
          <a:p>
            <a:pPr marL="0" indent="0" algn="ctr">
              <a:buNone/>
            </a:pPr>
            <a:r>
              <a:rPr lang="sv-SE" dirty="0">
                <a:latin typeface="Arial Black" panose="020B0A04020102020204" pitchFamily="34" charset="0"/>
              </a:rPr>
              <a:t>Grupporienterat</a:t>
            </a:r>
          </a:p>
          <a:p>
            <a:pPr marL="0" indent="0" algn="ctr">
              <a:buNone/>
            </a:pPr>
            <a:endParaRPr lang="sv-SE" dirty="0">
              <a:latin typeface="Arial Black" panose="020B0A04020102020204" pitchFamily="34" charset="0"/>
            </a:endParaRPr>
          </a:p>
          <a:p>
            <a:pPr marL="0" indent="0" algn="ctr">
              <a:buNone/>
            </a:pPr>
            <a:r>
              <a:rPr lang="sv-SE" dirty="0">
                <a:solidFill>
                  <a:srgbClr val="FF0000"/>
                </a:solidFill>
                <a:latin typeface="Arial Black" panose="020B0A04020102020204" pitchFamily="34" charset="0"/>
              </a:rPr>
              <a:t>Didaktik i fritidshem/Fritidshemmets didaktik</a:t>
            </a:r>
          </a:p>
          <a:p>
            <a:pPr marL="0" indent="0" algn="ctr">
              <a:buNone/>
            </a:pPr>
            <a:r>
              <a:rPr lang="sv-SE" dirty="0">
                <a:solidFill>
                  <a:srgbClr val="FF0000"/>
                </a:solidFill>
                <a:latin typeface="Arial Black" panose="020B0A04020102020204" pitchFamily="34" charset="0"/>
              </a:rPr>
              <a:t>Tillgänglighet och delaktighet - Specialdidaktik?</a:t>
            </a:r>
          </a:p>
        </p:txBody>
      </p:sp>
      <p:sp>
        <p:nvSpPr>
          <p:cNvPr id="4" name="Platshållare för bildnummer 3">
            <a:extLst>
              <a:ext uri="{FF2B5EF4-FFF2-40B4-BE49-F238E27FC236}">
                <a16:creationId xmlns:a16="http://schemas.microsoft.com/office/drawing/2014/main" id="{F396ED43-AD30-6851-5259-0A91C9760973}"/>
              </a:ext>
            </a:extLst>
          </p:cNvPr>
          <p:cNvSpPr>
            <a:spLocks noGrp="1"/>
          </p:cNvSpPr>
          <p:nvPr>
            <p:ph type="sldNum" sz="quarter" idx="12"/>
          </p:nvPr>
        </p:nvSpPr>
        <p:spPr/>
        <p:txBody>
          <a:bodyPr/>
          <a:lstStyle/>
          <a:p>
            <a:fld id="{71766878-3199-4EAB-94E7-2D6D11070E14}" type="slidenum">
              <a:rPr lang="en-US" smtClean="0"/>
              <a:t>3</a:t>
            </a:fld>
            <a:endParaRPr lang="en-US" dirty="0"/>
          </a:p>
        </p:txBody>
      </p:sp>
    </p:spTree>
    <p:extLst>
      <p:ext uri="{BB962C8B-B14F-4D97-AF65-F5344CB8AC3E}">
        <p14:creationId xmlns:p14="http://schemas.microsoft.com/office/powerpoint/2010/main" val="28974752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999963" y="-1999641"/>
            <a:ext cx="51435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5143179"/>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737118" y="-1264380"/>
            <a:ext cx="3670923"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objekt 4">
            <a:extLst>
              <a:ext uri="{FF2B5EF4-FFF2-40B4-BE49-F238E27FC236}">
                <a16:creationId xmlns:a16="http://schemas.microsoft.com/office/drawing/2014/main" id="{D7551264-EF0C-47A4-A84F-46AB429D3708}"/>
              </a:ext>
            </a:extLst>
          </p:cNvPr>
          <p:cNvPicPr>
            <a:picLocks noChangeAspect="1"/>
          </p:cNvPicPr>
          <p:nvPr/>
        </p:nvPicPr>
        <p:blipFill>
          <a:blip r:embed="rId2"/>
          <a:stretch>
            <a:fillRect/>
          </a:stretch>
        </p:blipFill>
        <p:spPr>
          <a:xfrm>
            <a:off x="376238" y="342900"/>
            <a:ext cx="2460625" cy="2460625"/>
          </a:xfrm>
          <a:prstGeom prst="rect">
            <a:avLst/>
          </a:prstGeom>
        </p:spPr>
      </p:pic>
      <p:pic>
        <p:nvPicPr>
          <p:cNvPr id="9" name="Bildobjekt 8">
            <a:extLst>
              <a:ext uri="{FF2B5EF4-FFF2-40B4-BE49-F238E27FC236}">
                <a16:creationId xmlns:a16="http://schemas.microsoft.com/office/drawing/2014/main" id="{2F1B4BC8-3AEB-4271-B206-41462980E6BF}"/>
              </a:ext>
            </a:extLst>
          </p:cNvPr>
          <p:cNvPicPr>
            <a:picLocks noChangeAspect="1"/>
          </p:cNvPicPr>
          <p:nvPr/>
        </p:nvPicPr>
        <p:blipFill>
          <a:blip r:embed="rId3"/>
          <a:stretch>
            <a:fillRect/>
          </a:stretch>
        </p:blipFill>
        <p:spPr>
          <a:xfrm>
            <a:off x="2914650" y="342900"/>
            <a:ext cx="3738563" cy="2460625"/>
          </a:xfrm>
          <a:prstGeom prst="rect">
            <a:avLst/>
          </a:prstGeom>
        </p:spPr>
      </p:pic>
      <p:pic>
        <p:nvPicPr>
          <p:cNvPr id="10" name="Bildobjekt 9">
            <a:extLst>
              <a:ext uri="{FF2B5EF4-FFF2-40B4-BE49-F238E27FC236}">
                <a16:creationId xmlns:a16="http://schemas.microsoft.com/office/drawing/2014/main" id="{564DD78E-7D24-DC24-4A31-12E696218E09}"/>
              </a:ext>
            </a:extLst>
          </p:cNvPr>
          <p:cNvPicPr>
            <a:picLocks noChangeAspect="1"/>
          </p:cNvPicPr>
          <p:nvPr/>
        </p:nvPicPr>
        <p:blipFill>
          <a:blip r:embed="rId4"/>
          <a:stretch>
            <a:fillRect/>
          </a:stretch>
        </p:blipFill>
        <p:spPr>
          <a:xfrm>
            <a:off x="376238" y="2881313"/>
            <a:ext cx="2716213" cy="1920875"/>
          </a:xfrm>
          <a:prstGeom prst="rect">
            <a:avLst/>
          </a:prstGeom>
        </p:spPr>
      </p:pic>
      <p:pic>
        <p:nvPicPr>
          <p:cNvPr id="2" name="Bildobjekt 1">
            <a:extLst>
              <a:ext uri="{FF2B5EF4-FFF2-40B4-BE49-F238E27FC236}">
                <a16:creationId xmlns:a16="http://schemas.microsoft.com/office/drawing/2014/main" id="{614F3F35-E610-248A-6915-DEA34DB6B2AC}"/>
              </a:ext>
            </a:extLst>
          </p:cNvPr>
          <p:cNvPicPr>
            <a:picLocks noChangeAspect="1"/>
          </p:cNvPicPr>
          <p:nvPr/>
        </p:nvPicPr>
        <p:blipFill>
          <a:blip r:embed="rId5"/>
          <a:stretch>
            <a:fillRect/>
          </a:stretch>
        </p:blipFill>
        <p:spPr>
          <a:xfrm>
            <a:off x="3168650" y="2881313"/>
            <a:ext cx="3484563" cy="1920875"/>
          </a:xfrm>
          <a:prstGeom prst="rect">
            <a:avLst/>
          </a:prstGeom>
        </p:spPr>
      </p:pic>
      <p:pic>
        <p:nvPicPr>
          <p:cNvPr id="7" name="Bildobjekt 6">
            <a:extLst>
              <a:ext uri="{FF2B5EF4-FFF2-40B4-BE49-F238E27FC236}">
                <a16:creationId xmlns:a16="http://schemas.microsoft.com/office/drawing/2014/main" id="{00D3C973-1486-4805-80F9-6E694A1407EC}"/>
              </a:ext>
            </a:extLst>
          </p:cNvPr>
          <p:cNvPicPr>
            <a:picLocks noChangeAspect="1"/>
          </p:cNvPicPr>
          <p:nvPr/>
        </p:nvPicPr>
        <p:blipFill>
          <a:blip r:embed="rId6"/>
          <a:stretch>
            <a:fillRect/>
          </a:stretch>
        </p:blipFill>
        <p:spPr>
          <a:xfrm>
            <a:off x="6729413" y="342900"/>
            <a:ext cx="2039938" cy="2276475"/>
          </a:xfrm>
          <a:prstGeom prst="rect">
            <a:avLst/>
          </a:prstGeom>
        </p:spPr>
      </p:pic>
      <p:pic>
        <p:nvPicPr>
          <p:cNvPr id="6" name="Bildobjekt 5">
            <a:extLst>
              <a:ext uri="{FF2B5EF4-FFF2-40B4-BE49-F238E27FC236}">
                <a16:creationId xmlns:a16="http://schemas.microsoft.com/office/drawing/2014/main" id="{C69CDDAE-6D43-4996-A333-605BA885B69E}"/>
              </a:ext>
            </a:extLst>
          </p:cNvPr>
          <p:cNvPicPr>
            <a:picLocks noChangeAspect="1"/>
          </p:cNvPicPr>
          <p:nvPr/>
        </p:nvPicPr>
        <p:blipFill>
          <a:blip r:embed="rId7"/>
          <a:stretch>
            <a:fillRect/>
          </a:stretch>
        </p:blipFill>
        <p:spPr>
          <a:xfrm>
            <a:off x="6729413" y="2695575"/>
            <a:ext cx="2039938" cy="1108075"/>
          </a:xfrm>
          <a:prstGeom prst="rect">
            <a:avLst/>
          </a:prstGeom>
        </p:spPr>
      </p:pic>
      <p:pic>
        <p:nvPicPr>
          <p:cNvPr id="8" name="Bildobjekt 7">
            <a:extLst>
              <a:ext uri="{FF2B5EF4-FFF2-40B4-BE49-F238E27FC236}">
                <a16:creationId xmlns:a16="http://schemas.microsoft.com/office/drawing/2014/main" id="{F6817E3D-8BE9-4DAA-A6D8-3B0A54AB7159}"/>
              </a:ext>
            </a:extLst>
          </p:cNvPr>
          <p:cNvPicPr>
            <a:picLocks noChangeAspect="1"/>
          </p:cNvPicPr>
          <p:nvPr/>
        </p:nvPicPr>
        <p:blipFill>
          <a:blip r:embed="rId8"/>
          <a:stretch>
            <a:fillRect/>
          </a:stretch>
        </p:blipFill>
        <p:spPr>
          <a:xfrm>
            <a:off x="6729413" y="3881438"/>
            <a:ext cx="2039938" cy="920750"/>
          </a:xfrm>
          <a:prstGeom prst="rect">
            <a:avLst/>
          </a:prstGeom>
        </p:spPr>
      </p:pic>
    </p:spTree>
    <p:extLst>
      <p:ext uri="{BB962C8B-B14F-4D97-AF65-F5344CB8AC3E}">
        <p14:creationId xmlns:p14="http://schemas.microsoft.com/office/powerpoint/2010/main" val="30112060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F6B13957-3C81-4AB2-A169-2F1612F52983}"/>
              </a:ext>
            </a:extLst>
          </p:cNvPr>
          <p:cNvSpPr>
            <a:spLocks noGrp="1"/>
          </p:cNvSpPr>
          <p:nvPr>
            <p:ph type="title"/>
          </p:nvPr>
        </p:nvSpPr>
        <p:spPr>
          <a:xfrm>
            <a:off x="480060" y="244026"/>
            <a:ext cx="3276451" cy="1467631"/>
          </a:xfrm>
        </p:spPr>
        <p:txBody>
          <a:bodyPr anchor="b">
            <a:normAutofit/>
          </a:bodyPr>
          <a:lstStyle/>
          <a:p>
            <a:r>
              <a:rPr lang="sv-SE" sz="3800"/>
              <a:t>Språk och kommunikation </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1940245"/>
            <a:ext cx="2606040" cy="13716"/>
          </a:xfrm>
          <a:custGeom>
            <a:avLst/>
            <a:gdLst>
              <a:gd name="connsiteX0" fmla="*/ 0 w 2606040"/>
              <a:gd name="connsiteY0" fmla="*/ 0 h 13716"/>
              <a:gd name="connsiteX1" fmla="*/ 625450 w 2606040"/>
              <a:gd name="connsiteY1" fmla="*/ 0 h 13716"/>
              <a:gd name="connsiteX2" fmla="*/ 1224839 w 2606040"/>
              <a:gd name="connsiteY2" fmla="*/ 0 h 13716"/>
              <a:gd name="connsiteX3" fmla="*/ 1824228 w 2606040"/>
              <a:gd name="connsiteY3" fmla="*/ 0 h 13716"/>
              <a:gd name="connsiteX4" fmla="*/ 2606040 w 2606040"/>
              <a:gd name="connsiteY4" fmla="*/ 0 h 13716"/>
              <a:gd name="connsiteX5" fmla="*/ 2606040 w 2606040"/>
              <a:gd name="connsiteY5" fmla="*/ 13716 h 13716"/>
              <a:gd name="connsiteX6" fmla="*/ 1902409 w 2606040"/>
              <a:gd name="connsiteY6" fmla="*/ 13716 h 13716"/>
              <a:gd name="connsiteX7" fmla="*/ 1276960 w 2606040"/>
              <a:gd name="connsiteY7" fmla="*/ 13716 h 13716"/>
              <a:gd name="connsiteX8" fmla="*/ 677570 w 2606040"/>
              <a:gd name="connsiteY8" fmla="*/ 13716 h 13716"/>
              <a:gd name="connsiteX9" fmla="*/ 0 w 2606040"/>
              <a:gd name="connsiteY9" fmla="*/ 13716 h 13716"/>
              <a:gd name="connsiteX10" fmla="*/ 0 w 2606040"/>
              <a:gd name="connsiteY10" fmla="*/ 0 h 13716"/>
              <a:gd name="connsiteX0" fmla="*/ 0 w 2606040"/>
              <a:gd name="connsiteY0" fmla="*/ 0 h 13716"/>
              <a:gd name="connsiteX1" fmla="*/ 599389 w 2606040"/>
              <a:gd name="connsiteY1" fmla="*/ 0 h 13716"/>
              <a:gd name="connsiteX2" fmla="*/ 1303020 w 2606040"/>
              <a:gd name="connsiteY2" fmla="*/ 0 h 13716"/>
              <a:gd name="connsiteX3" fmla="*/ 1876349 w 2606040"/>
              <a:gd name="connsiteY3" fmla="*/ 0 h 13716"/>
              <a:gd name="connsiteX4" fmla="*/ 2606040 w 2606040"/>
              <a:gd name="connsiteY4" fmla="*/ 0 h 13716"/>
              <a:gd name="connsiteX5" fmla="*/ 2606040 w 2606040"/>
              <a:gd name="connsiteY5" fmla="*/ 13716 h 13716"/>
              <a:gd name="connsiteX6" fmla="*/ 1980590 w 2606040"/>
              <a:gd name="connsiteY6" fmla="*/ 13716 h 13716"/>
              <a:gd name="connsiteX7" fmla="*/ 1276960 w 2606040"/>
              <a:gd name="connsiteY7" fmla="*/ 13716 h 13716"/>
              <a:gd name="connsiteX8" fmla="*/ 651510 w 2606040"/>
              <a:gd name="connsiteY8" fmla="*/ 13716 h 13716"/>
              <a:gd name="connsiteX9" fmla="*/ 0 w 2606040"/>
              <a:gd name="connsiteY9" fmla="*/ 13716 h 13716"/>
              <a:gd name="connsiteX10" fmla="*/ 0 w 2606040"/>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3716"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5838" y="5689"/>
                  <a:pt x="2605775" y="8075"/>
                  <a:pt x="2606040" y="13716"/>
                </a:cubicBezTo>
                <a:cubicBezTo>
                  <a:pt x="2260204" y="24770"/>
                  <a:pt x="2175708" y="1042"/>
                  <a:pt x="1902409" y="13716"/>
                </a:cubicBezTo>
                <a:cubicBezTo>
                  <a:pt x="1638502" y="36492"/>
                  <a:pt x="1460923" y="-20841"/>
                  <a:pt x="1276960" y="13716"/>
                </a:cubicBezTo>
                <a:cubicBezTo>
                  <a:pt x="1057717" y="9789"/>
                  <a:pt x="867956" y="-2252"/>
                  <a:pt x="677570" y="13716"/>
                </a:cubicBezTo>
                <a:cubicBezTo>
                  <a:pt x="457951" y="28801"/>
                  <a:pt x="189752" y="50816"/>
                  <a:pt x="0" y="13716"/>
                </a:cubicBezTo>
                <a:cubicBezTo>
                  <a:pt x="468" y="10483"/>
                  <a:pt x="836" y="5117"/>
                  <a:pt x="0" y="0"/>
                </a:cubicBezTo>
                <a:close/>
              </a:path>
              <a:path w="2606040" h="13716"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7080" y="4836"/>
                  <a:pt x="2606317" y="7740"/>
                  <a:pt x="2606040" y="13716"/>
                </a:cubicBezTo>
                <a:cubicBezTo>
                  <a:pt x="2347059" y="-1948"/>
                  <a:pt x="2192004" y="4234"/>
                  <a:pt x="1980590" y="13716"/>
                </a:cubicBezTo>
                <a:cubicBezTo>
                  <a:pt x="1783984" y="-14317"/>
                  <a:pt x="1487673" y="41336"/>
                  <a:pt x="1276960" y="13716"/>
                </a:cubicBezTo>
                <a:cubicBezTo>
                  <a:pt x="1087111" y="-41823"/>
                  <a:pt x="879204" y="42195"/>
                  <a:pt x="651510" y="13716"/>
                </a:cubicBezTo>
                <a:cubicBezTo>
                  <a:pt x="430798" y="-32336"/>
                  <a:pt x="132889" y="-38039"/>
                  <a:pt x="0" y="13716"/>
                </a:cubicBezTo>
                <a:cubicBezTo>
                  <a:pt x="1109" y="8984"/>
                  <a:pt x="330" y="5748"/>
                  <a:pt x="0" y="0"/>
                </a:cubicBezTo>
                <a:close/>
              </a:path>
              <a:path w="2606040" h="13716"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5859" y="5467"/>
                  <a:pt x="2605677" y="7416"/>
                  <a:pt x="2606040" y="13716"/>
                </a:cubicBezTo>
                <a:cubicBezTo>
                  <a:pt x="2234648" y="22404"/>
                  <a:pt x="2180202" y="-14933"/>
                  <a:pt x="1902409" y="13716"/>
                </a:cubicBezTo>
                <a:cubicBezTo>
                  <a:pt x="1635562" y="42622"/>
                  <a:pt x="1477339" y="222"/>
                  <a:pt x="1276960" y="13716"/>
                </a:cubicBezTo>
                <a:cubicBezTo>
                  <a:pt x="1058094" y="62350"/>
                  <a:pt x="904206" y="-25208"/>
                  <a:pt x="677570" y="13716"/>
                </a:cubicBezTo>
                <a:cubicBezTo>
                  <a:pt x="485746" y="10141"/>
                  <a:pt x="195925" y="28433"/>
                  <a:pt x="0" y="13716"/>
                </a:cubicBezTo>
                <a:cubicBezTo>
                  <a:pt x="406" y="10107"/>
                  <a:pt x="891" y="4502"/>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3716"/>
                      <a:gd name="connsiteX1" fmla="*/ 625450 w 2606040"/>
                      <a:gd name="connsiteY1" fmla="*/ 0 h 13716"/>
                      <a:gd name="connsiteX2" fmla="*/ 1224839 w 2606040"/>
                      <a:gd name="connsiteY2" fmla="*/ 0 h 13716"/>
                      <a:gd name="connsiteX3" fmla="*/ 1824228 w 2606040"/>
                      <a:gd name="connsiteY3" fmla="*/ 0 h 13716"/>
                      <a:gd name="connsiteX4" fmla="*/ 2606040 w 2606040"/>
                      <a:gd name="connsiteY4" fmla="*/ 0 h 13716"/>
                      <a:gd name="connsiteX5" fmla="*/ 2606040 w 2606040"/>
                      <a:gd name="connsiteY5" fmla="*/ 13716 h 13716"/>
                      <a:gd name="connsiteX6" fmla="*/ 1902409 w 2606040"/>
                      <a:gd name="connsiteY6" fmla="*/ 13716 h 13716"/>
                      <a:gd name="connsiteX7" fmla="*/ 1276960 w 2606040"/>
                      <a:gd name="connsiteY7" fmla="*/ 13716 h 13716"/>
                      <a:gd name="connsiteX8" fmla="*/ 677570 w 2606040"/>
                      <a:gd name="connsiteY8" fmla="*/ 13716 h 13716"/>
                      <a:gd name="connsiteX9" fmla="*/ 0 w 2606040"/>
                      <a:gd name="connsiteY9" fmla="*/ 13716 h 13716"/>
                      <a:gd name="connsiteX10" fmla="*/ 0 w 2606040"/>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3716"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690" y="5728"/>
                          <a:pt x="2605650" y="7624"/>
                          <a:pt x="2606040" y="13716"/>
                        </a:cubicBezTo>
                        <a:cubicBezTo>
                          <a:pt x="2256758" y="26838"/>
                          <a:pt x="2173673" y="-17450"/>
                          <a:pt x="1902409" y="13716"/>
                        </a:cubicBezTo>
                        <a:cubicBezTo>
                          <a:pt x="1631145" y="44882"/>
                          <a:pt x="1461378" y="894"/>
                          <a:pt x="1276960" y="13716"/>
                        </a:cubicBezTo>
                        <a:cubicBezTo>
                          <a:pt x="1092542" y="26538"/>
                          <a:pt x="890442" y="8641"/>
                          <a:pt x="677570" y="13716"/>
                        </a:cubicBezTo>
                        <a:cubicBezTo>
                          <a:pt x="464698" y="18792"/>
                          <a:pt x="187648" y="31265"/>
                          <a:pt x="0" y="13716"/>
                        </a:cubicBezTo>
                        <a:cubicBezTo>
                          <a:pt x="-302" y="10335"/>
                          <a:pt x="417" y="4724"/>
                          <a:pt x="0" y="0"/>
                        </a:cubicBezTo>
                        <a:close/>
                      </a:path>
                      <a:path w="2606040" h="13716"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6569" y="5071"/>
                          <a:pt x="2606315" y="7437"/>
                          <a:pt x="2606040" y="13716"/>
                        </a:cubicBezTo>
                        <a:cubicBezTo>
                          <a:pt x="2393024" y="-2332"/>
                          <a:pt x="2191161" y="34687"/>
                          <a:pt x="1980590" y="13716"/>
                        </a:cubicBezTo>
                        <a:cubicBezTo>
                          <a:pt x="1770019" y="-7255"/>
                          <a:pt x="1476440" y="31542"/>
                          <a:pt x="1276960" y="13716"/>
                        </a:cubicBezTo>
                        <a:cubicBezTo>
                          <a:pt x="1077480" y="-4110"/>
                          <a:pt x="880988" y="37553"/>
                          <a:pt x="651510" y="13716"/>
                        </a:cubicBezTo>
                        <a:cubicBezTo>
                          <a:pt x="422032" y="-10121"/>
                          <a:pt x="130744" y="-6519"/>
                          <a:pt x="0" y="13716"/>
                        </a:cubicBezTo>
                        <a:cubicBezTo>
                          <a:pt x="198" y="8947"/>
                          <a:pt x="304" y="520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BACD3C52-F3FC-4D44-B796-17112BA969EC}"/>
              </a:ext>
            </a:extLst>
          </p:cNvPr>
          <p:cNvSpPr>
            <a:spLocks noGrp="1"/>
          </p:cNvSpPr>
          <p:nvPr>
            <p:ph idx="1"/>
          </p:nvPr>
        </p:nvSpPr>
        <p:spPr>
          <a:xfrm>
            <a:off x="480060" y="2154674"/>
            <a:ext cx="3182691" cy="2490501"/>
          </a:xfrm>
        </p:spPr>
        <p:txBody>
          <a:bodyPr>
            <a:normAutofit/>
          </a:bodyPr>
          <a:lstStyle/>
          <a:p>
            <a:pPr>
              <a:buFont typeface="Wingdings" panose="05000000000000000000" pitchFamily="2" charset="2"/>
              <a:buChar char="Ø"/>
            </a:pPr>
            <a:r>
              <a:rPr lang="sv-SE" sz="1400"/>
              <a:t>Utveckla elevernas förmåga att tänka, lära och kommunicera i olika sammanhang och för olika syften.</a:t>
            </a:r>
          </a:p>
          <a:p>
            <a:pPr>
              <a:buFont typeface="Wingdings" panose="05000000000000000000" pitchFamily="2" charset="2"/>
              <a:buChar char="Ø"/>
            </a:pPr>
            <a:r>
              <a:rPr lang="sv-SE" sz="1400"/>
              <a:t>Samtala, lyssna, ställa frågor samt framföra egna tankar, åsikter och argument om olika områden.</a:t>
            </a:r>
          </a:p>
          <a:p>
            <a:pPr>
              <a:buFont typeface="Wingdings" panose="05000000000000000000" pitchFamily="2" charset="2"/>
              <a:buChar char="Ø"/>
            </a:pPr>
            <a:r>
              <a:rPr lang="sv-SE" sz="1400"/>
              <a:t>Digitala verktyg och medier för kommunikation</a:t>
            </a:r>
          </a:p>
          <a:p>
            <a:pPr>
              <a:buFont typeface="Wingdings" panose="05000000000000000000" pitchFamily="2" charset="2"/>
              <a:buChar char="Ø"/>
            </a:pPr>
            <a:r>
              <a:rPr lang="sv-SE" sz="1400"/>
              <a:t>Ord och begrepp som uttrycker behov, känslor, kunskaper och åsikter</a:t>
            </a:r>
          </a:p>
        </p:txBody>
      </p:sp>
      <p:pic>
        <p:nvPicPr>
          <p:cNvPr id="5" name="Picture 4" descr="People working on ideas">
            <a:extLst>
              <a:ext uri="{FF2B5EF4-FFF2-40B4-BE49-F238E27FC236}">
                <a16:creationId xmlns:a16="http://schemas.microsoft.com/office/drawing/2014/main" id="{60F41B5D-9973-13A3-8F32-2B8AA8B39A99}"/>
              </a:ext>
            </a:extLst>
          </p:cNvPr>
          <p:cNvPicPr>
            <a:picLocks noChangeAspect="1"/>
          </p:cNvPicPr>
          <p:nvPr/>
        </p:nvPicPr>
        <p:blipFill rotWithShape="1">
          <a:blip r:embed="rId2"/>
          <a:srcRect l="13165" r="21138" b="2"/>
          <a:stretch/>
        </p:blipFill>
        <p:spPr>
          <a:xfrm>
            <a:off x="3983776" y="10"/>
            <a:ext cx="5159081" cy="51434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9797237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78886" y="479460"/>
            <a:ext cx="5143500" cy="418458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94905" y="296405"/>
            <a:ext cx="4759657"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46680" y="2114225"/>
            <a:ext cx="1876484" cy="418206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18752" y="639595"/>
            <a:ext cx="5143501" cy="3864309"/>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614065" y="846373"/>
            <a:ext cx="3238727"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E749747E-E3BB-4030-971D-C023890C7C42}"/>
              </a:ext>
            </a:extLst>
          </p:cNvPr>
          <p:cNvSpPr>
            <a:spLocks noGrp="1"/>
          </p:cNvSpPr>
          <p:nvPr>
            <p:ph type="title"/>
          </p:nvPr>
        </p:nvSpPr>
        <p:spPr>
          <a:xfrm>
            <a:off x="619797" y="440141"/>
            <a:ext cx="3172575" cy="2540623"/>
          </a:xfrm>
        </p:spPr>
        <p:txBody>
          <a:bodyPr anchor="b">
            <a:normAutofit/>
          </a:bodyPr>
          <a:lstStyle/>
          <a:p>
            <a:pPr algn="r"/>
            <a:r>
              <a:rPr lang="sv-SE" sz="3000">
                <a:solidFill>
                  <a:srgbClr val="FFFFFF"/>
                </a:solidFill>
              </a:rPr>
              <a:t>Skapande och estetiska uttrycksformer</a:t>
            </a:r>
          </a:p>
        </p:txBody>
      </p:sp>
      <p:sp>
        <p:nvSpPr>
          <p:cNvPr id="3" name="Platshållare för innehåll 2">
            <a:extLst>
              <a:ext uri="{FF2B5EF4-FFF2-40B4-BE49-F238E27FC236}">
                <a16:creationId xmlns:a16="http://schemas.microsoft.com/office/drawing/2014/main" id="{B5CF0F82-4321-4C0D-90CA-FBDB8EFE2449}"/>
              </a:ext>
            </a:extLst>
          </p:cNvPr>
          <p:cNvSpPr>
            <a:spLocks noGrp="1"/>
          </p:cNvSpPr>
          <p:nvPr>
            <p:ph idx="1"/>
          </p:nvPr>
        </p:nvSpPr>
        <p:spPr>
          <a:xfrm>
            <a:off x="4877368" y="487110"/>
            <a:ext cx="3646835" cy="4159535"/>
          </a:xfrm>
        </p:spPr>
        <p:txBody>
          <a:bodyPr anchor="ctr">
            <a:normAutofit/>
          </a:bodyPr>
          <a:lstStyle/>
          <a:p>
            <a:r>
              <a:rPr lang="sv-SE" sz="1500"/>
              <a:t>att skapa, ta del av och uttrycka sig genom olika estetiska uttrycksformer. </a:t>
            </a:r>
          </a:p>
          <a:p>
            <a:r>
              <a:rPr lang="sv-SE" sz="1500"/>
              <a:t>möjlighet att samtala om och reflektera över sitt eget och andras skapande. </a:t>
            </a:r>
          </a:p>
          <a:p>
            <a:r>
              <a:rPr lang="sv-SE" sz="1500"/>
              <a:t>få möta en bredd av skapande och därmed ges möjlighet att utveckla olika sätt att uttrycka sig på.</a:t>
            </a:r>
          </a:p>
          <a:p>
            <a:r>
              <a:rPr lang="sv-SE" sz="1500"/>
              <a:t>även digitalt.</a:t>
            </a:r>
          </a:p>
        </p:txBody>
      </p:sp>
    </p:spTree>
    <p:extLst>
      <p:ext uri="{BB962C8B-B14F-4D97-AF65-F5344CB8AC3E}">
        <p14:creationId xmlns:p14="http://schemas.microsoft.com/office/powerpoint/2010/main" val="36194069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DEF9E43A-6BEF-4271-9460-7B7DD5693877}"/>
              </a:ext>
            </a:extLst>
          </p:cNvPr>
          <p:cNvSpPr>
            <a:spLocks noGrp="1"/>
          </p:cNvSpPr>
          <p:nvPr>
            <p:ph type="title"/>
          </p:nvPr>
        </p:nvSpPr>
        <p:spPr>
          <a:xfrm>
            <a:off x="627509" y="542923"/>
            <a:ext cx="4501582" cy="1121569"/>
          </a:xfrm>
        </p:spPr>
        <p:txBody>
          <a:bodyPr>
            <a:normAutofit/>
          </a:bodyPr>
          <a:lstStyle/>
          <a:p>
            <a:r>
              <a:rPr lang="sv-SE" sz="3000" dirty="0"/>
              <a:t>Natur och samhälle</a:t>
            </a:r>
          </a:p>
        </p:txBody>
      </p:sp>
      <p:sp>
        <p:nvSpPr>
          <p:cNvPr id="3" name="Platshållare för innehåll 2">
            <a:extLst>
              <a:ext uri="{FF2B5EF4-FFF2-40B4-BE49-F238E27FC236}">
                <a16:creationId xmlns:a16="http://schemas.microsoft.com/office/drawing/2014/main" id="{A398D2F7-FF6C-43F9-95AD-66159DA597EB}"/>
              </a:ext>
            </a:extLst>
          </p:cNvPr>
          <p:cNvSpPr>
            <a:spLocks noGrp="1"/>
          </p:cNvSpPr>
          <p:nvPr>
            <p:ph idx="1"/>
          </p:nvPr>
        </p:nvSpPr>
        <p:spPr>
          <a:xfrm>
            <a:off x="448999" y="1489475"/>
            <a:ext cx="4680092" cy="3468288"/>
          </a:xfrm>
        </p:spPr>
        <p:txBody>
          <a:bodyPr>
            <a:normAutofit fontScale="92500" lnSpcReduction="20000"/>
          </a:bodyPr>
          <a:lstStyle/>
          <a:p>
            <a:r>
              <a:rPr lang="sv-SE" sz="1500" dirty="0"/>
              <a:t>Aktuella samhällsfrågor, studiebesök, utforska närområdet, plantera ett frö och följa tillväxten, pröva sig fram i en digital miljö eller konstruera något med ett tidigare okänt material. </a:t>
            </a:r>
          </a:p>
          <a:p>
            <a:r>
              <a:rPr lang="sv-SE" sz="1500" dirty="0"/>
              <a:t>Utforska, uppleva, experimentera, observera, reflektera och ställa hypoteser systematisera den kunskap de har erövrat. </a:t>
            </a:r>
          </a:p>
          <a:p>
            <a:r>
              <a:rPr lang="sv-SE" sz="1500" dirty="0"/>
              <a:t>Matematiska resonemang och problemlösning</a:t>
            </a:r>
          </a:p>
          <a:p>
            <a:r>
              <a:rPr lang="sv-SE" sz="1500" dirty="0"/>
              <a:t>Byggande och konstruktion</a:t>
            </a:r>
          </a:p>
          <a:p>
            <a:r>
              <a:rPr lang="sv-SE" sz="1500" dirty="0"/>
              <a:t>Normer och regler </a:t>
            </a:r>
          </a:p>
          <a:p>
            <a:r>
              <a:rPr lang="sv-SE" sz="1500" dirty="0"/>
              <a:t>Etnicitet, könsroller, kroppsideal och konsumtion</a:t>
            </a:r>
          </a:p>
          <a:p>
            <a:r>
              <a:rPr lang="sv-SE" sz="1500" dirty="0"/>
              <a:t>Demokratiska värderingar, beslutsfattande och konflikthantering</a:t>
            </a:r>
          </a:p>
          <a:p>
            <a:r>
              <a:rPr lang="sv-SE" sz="1500" dirty="0"/>
              <a:t>Barnets rättigheter enligt barnkonventionen</a:t>
            </a:r>
          </a:p>
          <a:p>
            <a:r>
              <a:rPr lang="sv-SE" sz="1500" dirty="0"/>
              <a:t>Hållbar utveckling – val i vardagen</a:t>
            </a:r>
          </a:p>
          <a:p>
            <a:r>
              <a:rPr lang="sv-SE" sz="1500" dirty="0"/>
              <a:t>Närmiljön, trafiksäkerhet, föreningsliv</a:t>
            </a:r>
          </a:p>
          <a:p>
            <a:endParaRPr lang="sv-SE" sz="900" dirty="0"/>
          </a:p>
        </p:txBody>
      </p:sp>
      <p:pic>
        <p:nvPicPr>
          <p:cNvPr id="5" name="Picture 4" descr="En hand som vidrör en liten växt">
            <a:extLst>
              <a:ext uri="{FF2B5EF4-FFF2-40B4-BE49-F238E27FC236}">
                <a16:creationId xmlns:a16="http://schemas.microsoft.com/office/drawing/2014/main" id="{71FB14CB-66EA-9569-7E3C-95C2AB701F89}"/>
              </a:ext>
            </a:extLst>
          </p:cNvPr>
          <p:cNvPicPr>
            <a:picLocks noChangeAspect="1"/>
          </p:cNvPicPr>
          <p:nvPr/>
        </p:nvPicPr>
        <p:blipFill rotWithShape="1">
          <a:blip r:embed="rId2"/>
          <a:srcRect l="51407"/>
          <a:stretch/>
        </p:blipFill>
        <p:spPr>
          <a:xfrm>
            <a:off x="5399580" y="10"/>
            <a:ext cx="3744420" cy="5143490"/>
          </a:xfrm>
          <a:prstGeom prst="rect">
            <a:avLst/>
          </a:prstGeom>
          <a:effectLst/>
        </p:spPr>
      </p:pic>
    </p:spTree>
    <p:extLst>
      <p:ext uri="{BB962C8B-B14F-4D97-AF65-F5344CB8AC3E}">
        <p14:creationId xmlns:p14="http://schemas.microsoft.com/office/powerpoint/2010/main" val="17133121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9ED5B238-6E88-4749-A099-4C3148CE6340}"/>
              </a:ext>
            </a:extLst>
          </p:cNvPr>
          <p:cNvSpPr>
            <a:spLocks noGrp="1"/>
          </p:cNvSpPr>
          <p:nvPr>
            <p:ph type="title"/>
          </p:nvPr>
        </p:nvSpPr>
        <p:spPr>
          <a:xfrm>
            <a:off x="627509" y="542923"/>
            <a:ext cx="4501582" cy="1121569"/>
          </a:xfrm>
        </p:spPr>
        <p:txBody>
          <a:bodyPr>
            <a:normAutofit/>
          </a:bodyPr>
          <a:lstStyle/>
          <a:p>
            <a:r>
              <a:rPr lang="sv-SE" sz="3000" dirty="0"/>
              <a:t>”Texter” som innehåll/metod</a:t>
            </a:r>
          </a:p>
        </p:txBody>
      </p:sp>
      <p:sp>
        <p:nvSpPr>
          <p:cNvPr id="3" name="Platshållare för innehåll 2">
            <a:extLst>
              <a:ext uri="{FF2B5EF4-FFF2-40B4-BE49-F238E27FC236}">
                <a16:creationId xmlns:a16="http://schemas.microsoft.com/office/drawing/2014/main" id="{58F6940B-4941-4C97-AA46-242168D56754}"/>
              </a:ext>
            </a:extLst>
          </p:cNvPr>
          <p:cNvSpPr>
            <a:spLocks noGrp="1"/>
          </p:cNvSpPr>
          <p:nvPr>
            <p:ph idx="1"/>
          </p:nvPr>
        </p:nvSpPr>
        <p:spPr>
          <a:xfrm>
            <a:off x="627510" y="1803800"/>
            <a:ext cx="4501582" cy="2796775"/>
          </a:xfrm>
        </p:spPr>
        <p:txBody>
          <a:bodyPr>
            <a:normAutofit/>
          </a:bodyPr>
          <a:lstStyle/>
          <a:p>
            <a:r>
              <a:rPr lang="sv-SE" sz="1500"/>
              <a:t>Foto, planscher, bilder</a:t>
            </a:r>
          </a:p>
          <a:p>
            <a:r>
              <a:rPr lang="sv-SE" sz="1500"/>
              <a:t>Böcker, sagor, serier</a:t>
            </a:r>
          </a:p>
          <a:p>
            <a:r>
              <a:rPr lang="sv-SE" sz="1500"/>
              <a:t>Filmer, tv-program, media</a:t>
            </a:r>
          </a:p>
          <a:p>
            <a:r>
              <a:rPr lang="sv-SE" sz="1500"/>
              <a:t>Social media</a:t>
            </a:r>
          </a:p>
          <a:p>
            <a:r>
              <a:rPr lang="sv-SE" sz="1500"/>
              <a:t>Skriven text, nyheter, musik</a:t>
            </a:r>
          </a:p>
          <a:p>
            <a:r>
              <a:rPr lang="sv-SE" sz="1500"/>
              <a:t>Tv- och dataspel</a:t>
            </a:r>
          </a:p>
          <a:p>
            <a:r>
              <a:rPr lang="sv-SE" sz="1500"/>
              <a:t>Leken</a:t>
            </a:r>
          </a:p>
        </p:txBody>
      </p:sp>
      <p:pic>
        <p:nvPicPr>
          <p:cNvPr id="5" name="Picture 4" descr="Kameralins">
            <a:extLst>
              <a:ext uri="{FF2B5EF4-FFF2-40B4-BE49-F238E27FC236}">
                <a16:creationId xmlns:a16="http://schemas.microsoft.com/office/drawing/2014/main" id="{93BD561C-8AA7-5F2A-A5B5-173A00BA22E2}"/>
              </a:ext>
            </a:extLst>
          </p:cNvPr>
          <p:cNvPicPr>
            <a:picLocks noChangeAspect="1"/>
          </p:cNvPicPr>
          <p:nvPr/>
        </p:nvPicPr>
        <p:blipFill rotWithShape="1">
          <a:blip r:embed="rId2"/>
          <a:srcRect l="13147" r="38259"/>
          <a:stretch/>
        </p:blipFill>
        <p:spPr>
          <a:xfrm>
            <a:off x="5399580" y="10"/>
            <a:ext cx="3744420" cy="5143490"/>
          </a:xfrm>
          <a:prstGeom prst="rect">
            <a:avLst/>
          </a:prstGeom>
          <a:effectLst/>
        </p:spPr>
      </p:pic>
    </p:spTree>
    <p:extLst>
      <p:ext uri="{BB962C8B-B14F-4D97-AF65-F5344CB8AC3E}">
        <p14:creationId xmlns:p14="http://schemas.microsoft.com/office/powerpoint/2010/main" val="38677691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4335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D29E6D0F-5D38-47C0-9AD4-267FD2FB82E5}"/>
              </a:ext>
            </a:extLst>
          </p:cNvPr>
          <p:cNvSpPr>
            <a:spLocks noGrp="1"/>
          </p:cNvSpPr>
          <p:nvPr>
            <p:ph type="title"/>
          </p:nvPr>
        </p:nvSpPr>
        <p:spPr>
          <a:xfrm>
            <a:off x="628650" y="273843"/>
            <a:ext cx="7886700" cy="994173"/>
          </a:xfrm>
        </p:spPr>
        <p:txBody>
          <a:bodyPr>
            <a:normAutofit/>
          </a:bodyPr>
          <a:lstStyle/>
          <a:p>
            <a:r>
              <a:rPr lang="sv-SE" sz="3500">
                <a:solidFill>
                  <a:srgbClr val="FFFFFF"/>
                </a:solidFill>
              </a:rPr>
              <a:t>Lekar, fysiska aktiviteter och utevistelse</a:t>
            </a:r>
          </a:p>
        </p:txBody>
      </p:sp>
      <p:sp>
        <p:nvSpPr>
          <p:cNvPr id="3" name="Platshållare för innehåll 2">
            <a:extLst>
              <a:ext uri="{FF2B5EF4-FFF2-40B4-BE49-F238E27FC236}">
                <a16:creationId xmlns:a16="http://schemas.microsoft.com/office/drawing/2014/main" id="{B2900370-942F-4F5C-B896-070A94D9CAD0}"/>
              </a:ext>
            </a:extLst>
          </p:cNvPr>
          <p:cNvSpPr>
            <a:spLocks noGrp="1"/>
          </p:cNvSpPr>
          <p:nvPr>
            <p:ph idx="1"/>
          </p:nvPr>
        </p:nvSpPr>
        <p:spPr>
          <a:xfrm>
            <a:off x="628650" y="1828800"/>
            <a:ext cx="7886700" cy="2803921"/>
          </a:xfrm>
        </p:spPr>
        <p:txBody>
          <a:bodyPr>
            <a:normAutofit/>
          </a:bodyPr>
          <a:lstStyle/>
          <a:p>
            <a:r>
              <a:rPr lang="sv-SE" sz="2000"/>
              <a:t>Initiera, organisera och delta i lekar.</a:t>
            </a:r>
          </a:p>
          <a:p>
            <a:r>
              <a:rPr lang="sv-SE" sz="2000"/>
              <a:t>Ge förutsättningar för olika lekar och stöd i att ta sig in i lek och pröva på olika roller i leken.</a:t>
            </a:r>
          </a:p>
          <a:p>
            <a:r>
              <a:rPr lang="sv-SE" sz="2000"/>
              <a:t>Lärmiljön och materials betydelse.</a:t>
            </a:r>
          </a:p>
          <a:p>
            <a:r>
              <a:rPr lang="sv-SE" sz="2000"/>
              <a:t>Idrotter och andra fysiska aktiviteter – tolkas brett.</a:t>
            </a:r>
          </a:p>
          <a:p>
            <a:r>
              <a:rPr lang="sv-SE" sz="2000"/>
              <a:t>Säkerhet och hänsyn till miljön vid utevistelse och vistelse i naturen – även sinnliga upplevelser.</a:t>
            </a:r>
          </a:p>
          <a:p>
            <a:r>
              <a:rPr lang="sv-SE" sz="2000"/>
              <a:t>Livsstilens betydelse för hälsan.</a:t>
            </a:r>
          </a:p>
        </p:txBody>
      </p:sp>
    </p:spTree>
    <p:extLst>
      <p:ext uri="{BB962C8B-B14F-4D97-AF65-F5344CB8AC3E}">
        <p14:creationId xmlns:p14="http://schemas.microsoft.com/office/powerpoint/2010/main" val="32009301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0174D31D-8C7B-48F6-800C-D4A2E8D09DB7}"/>
              </a:ext>
            </a:extLst>
          </p:cNvPr>
          <p:cNvPicPr>
            <a:picLocks noChangeAspect="1"/>
          </p:cNvPicPr>
          <p:nvPr/>
        </p:nvPicPr>
        <p:blipFill rotWithShape="1">
          <a:blip r:embed="rId2"/>
          <a:srcRect t="3303" b="6295"/>
          <a:stretch/>
        </p:blipFill>
        <p:spPr>
          <a:xfrm>
            <a:off x="180000" y="180000"/>
            <a:ext cx="8784000" cy="4784400"/>
          </a:xfrm>
          <a:prstGeom prst="roundRect">
            <a:avLst>
              <a:gd name="adj" fmla="val 979"/>
            </a:avLst>
          </a:prstGeom>
          <a:noFill/>
        </p:spPr>
      </p:pic>
      <p:sp>
        <p:nvSpPr>
          <p:cNvPr id="2" name="Rektangel 1">
            <a:extLst>
              <a:ext uri="{FF2B5EF4-FFF2-40B4-BE49-F238E27FC236}">
                <a16:creationId xmlns:a16="http://schemas.microsoft.com/office/drawing/2014/main" id="{DA507599-231B-1CFA-EB21-8E4077E2D690}"/>
              </a:ext>
            </a:extLst>
          </p:cNvPr>
          <p:cNvSpPr/>
          <p:nvPr/>
        </p:nvSpPr>
        <p:spPr>
          <a:xfrm>
            <a:off x="1513205" y="1624563"/>
            <a:ext cx="6263253" cy="1754326"/>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sv-SE" sz="5400" dirty="0">
                <a:ln w="0"/>
                <a:effectLst>
                  <a:outerShdw blurRad="38100" dist="19050" dir="2700000" algn="tl" rotWithShape="0">
                    <a:schemeClr val="dk1">
                      <a:alpha val="40000"/>
                    </a:schemeClr>
                  </a:outerShdw>
                </a:effectLst>
              </a:rPr>
              <a:t>Lärares perspektiv?</a:t>
            </a:r>
          </a:p>
          <a:p>
            <a:pPr algn="ctr"/>
            <a:r>
              <a:rPr lang="sv-SE" sz="5400" dirty="0">
                <a:ln w="0"/>
                <a:effectLst>
                  <a:outerShdw blurRad="38100" dist="19050" dir="2700000" algn="tl" rotWithShape="0">
                    <a:schemeClr val="dk1">
                      <a:alpha val="40000"/>
                    </a:schemeClr>
                  </a:outerShdw>
                </a:effectLst>
              </a:rPr>
              <a:t>Barns perspektiv?</a:t>
            </a:r>
          </a:p>
        </p:txBody>
      </p:sp>
    </p:spTree>
    <p:extLst>
      <p:ext uri="{BB962C8B-B14F-4D97-AF65-F5344CB8AC3E}">
        <p14:creationId xmlns:p14="http://schemas.microsoft.com/office/powerpoint/2010/main" val="68303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25CE604A-59AC-ECCC-18F3-354D77D69BF1}"/>
              </a:ext>
            </a:extLst>
          </p:cNvPr>
          <p:cNvSpPr/>
          <p:nvPr/>
        </p:nvSpPr>
        <p:spPr>
          <a:xfrm>
            <a:off x="1358863" y="1835765"/>
            <a:ext cx="6308715" cy="923330"/>
          </a:xfrm>
          <a:prstGeom prst="rect">
            <a:avLst/>
          </a:prstGeom>
          <a:noFill/>
        </p:spPr>
        <p:txBody>
          <a:bodyPr wrap="none" lIns="91440" tIns="45720" rIns="91440" bIns="45720">
            <a:spAutoFit/>
          </a:bodyPr>
          <a:lstStyle/>
          <a:p>
            <a:pPr algn="ctr"/>
            <a:r>
              <a:rPr lang="sv-SE"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Försöka förstå barnet</a:t>
            </a:r>
          </a:p>
        </p:txBody>
      </p:sp>
    </p:spTree>
    <p:extLst>
      <p:ext uri="{BB962C8B-B14F-4D97-AF65-F5344CB8AC3E}">
        <p14:creationId xmlns:p14="http://schemas.microsoft.com/office/powerpoint/2010/main" val="23249617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2501900"/>
            <a:ext cx="2468880" cy="24003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467456"/>
            <a:ext cx="8178790" cy="4205911"/>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0890DFEC-C8B1-11DA-A7AF-54CEC0F98710}"/>
              </a:ext>
            </a:extLst>
          </p:cNvPr>
          <p:cNvSpPr>
            <a:spLocks noGrp="1"/>
          </p:cNvSpPr>
          <p:nvPr>
            <p:ph type="title"/>
          </p:nvPr>
        </p:nvSpPr>
        <p:spPr>
          <a:xfrm>
            <a:off x="963930" y="787946"/>
            <a:ext cx="6056111" cy="1213867"/>
          </a:xfrm>
        </p:spPr>
        <p:txBody>
          <a:bodyPr anchor="ctr">
            <a:normAutofit/>
          </a:bodyPr>
          <a:lstStyle/>
          <a:p>
            <a:r>
              <a:rPr lang="sv-SE" sz="5400"/>
              <a:t>Sammanfattningsvis</a:t>
            </a:r>
          </a:p>
        </p:txBody>
      </p:sp>
      <p:sp>
        <p:nvSpPr>
          <p:cNvPr id="3" name="Platshållare för innehåll 2">
            <a:extLst>
              <a:ext uri="{FF2B5EF4-FFF2-40B4-BE49-F238E27FC236}">
                <a16:creationId xmlns:a16="http://schemas.microsoft.com/office/drawing/2014/main" id="{2C3B8DA9-22A2-186C-A435-854B8D5194EF}"/>
              </a:ext>
            </a:extLst>
          </p:cNvPr>
          <p:cNvSpPr>
            <a:spLocks noGrp="1"/>
          </p:cNvSpPr>
          <p:nvPr>
            <p:ph idx="1"/>
          </p:nvPr>
        </p:nvSpPr>
        <p:spPr>
          <a:xfrm>
            <a:off x="963930" y="2227101"/>
            <a:ext cx="6056111" cy="2100297"/>
          </a:xfrm>
        </p:spPr>
        <p:txBody>
          <a:bodyPr anchor="t">
            <a:normAutofit/>
          </a:bodyPr>
          <a:lstStyle/>
          <a:p>
            <a:pPr marL="0" indent="0">
              <a:buNone/>
            </a:pPr>
            <a:r>
              <a:rPr lang="sv-SE" sz="1500" dirty="0"/>
              <a:t>Kollegialt och enskilt: </a:t>
            </a:r>
          </a:p>
          <a:p>
            <a:pPr marL="0" indent="0">
              <a:buNone/>
            </a:pPr>
            <a:r>
              <a:rPr lang="sv-SE" sz="1500" dirty="0"/>
              <a:t>Informella verksamheten – förhållningssätt, anpassningar och didaktiska val</a:t>
            </a:r>
          </a:p>
          <a:p>
            <a:pPr marL="0" indent="0">
              <a:buNone/>
            </a:pPr>
            <a:r>
              <a:rPr lang="sv-SE" sz="1500" dirty="0"/>
              <a:t>Hur möjliggör vi att eleverna ges förutsättningar att utveckla en eller flera av förmågorna (under denna termin)?</a:t>
            </a:r>
          </a:p>
          <a:p>
            <a:pPr marL="0" indent="0">
              <a:buNone/>
            </a:pPr>
            <a:r>
              <a:rPr lang="sv-SE" sz="1500" dirty="0"/>
              <a:t>Samsyn? Gemensamt språk?</a:t>
            </a:r>
          </a:p>
          <a:p>
            <a:pPr marL="0" indent="0">
              <a:buNone/>
            </a:pPr>
            <a:r>
              <a:rPr lang="sv-SE" sz="1500" dirty="0"/>
              <a:t>Förhållningssätt? Bemötande? Roller? Zoner?</a:t>
            </a:r>
          </a:p>
          <a:p>
            <a:pPr marL="0" indent="0">
              <a:buNone/>
            </a:pPr>
            <a:r>
              <a:rPr lang="sv-SE" sz="1500" dirty="0"/>
              <a:t>Kunskap och kunnande?</a:t>
            </a:r>
          </a:p>
        </p:txBody>
      </p:sp>
    </p:spTree>
    <p:extLst>
      <p:ext uri="{BB962C8B-B14F-4D97-AF65-F5344CB8AC3E}">
        <p14:creationId xmlns:p14="http://schemas.microsoft.com/office/powerpoint/2010/main" val="21155458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4000B308-8716-4974-841B-4023F5A3670C}"/>
              </a:ext>
            </a:extLst>
          </p:cNvPr>
          <p:cNvSpPr>
            <a:spLocks noGrp="1"/>
          </p:cNvSpPr>
          <p:nvPr>
            <p:ph idx="1"/>
          </p:nvPr>
        </p:nvSpPr>
        <p:spPr>
          <a:xfrm>
            <a:off x="627510" y="292894"/>
            <a:ext cx="4501582" cy="4307681"/>
          </a:xfrm>
        </p:spPr>
        <p:txBody>
          <a:bodyPr>
            <a:noAutofit/>
          </a:bodyPr>
          <a:lstStyle/>
          <a:p>
            <a:r>
              <a:rPr lang="sv-SE" sz="1800" dirty="0">
                <a:latin typeface="Arial" panose="020B0604020202020204" pitchFamily="34" charset="0"/>
                <a:cs typeface="Arial" panose="020B0604020202020204" pitchFamily="34" charset="0"/>
              </a:rPr>
              <a:t>Nulägesanalys – behov, intressen, förmågor, centralt innehåll, beteendeproblematik</a:t>
            </a:r>
          </a:p>
          <a:p>
            <a:r>
              <a:rPr lang="sv-SE" sz="1800" dirty="0">
                <a:latin typeface="Arial" panose="020B0604020202020204" pitchFamily="34" charset="0"/>
                <a:cs typeface="Arial" panose="020B0604020202020204" pitchFamily="34" charset="0"/>
              </a:rPr>
              <a:t>Pedagogisk planering – dokumentation</a:t>
            </a:r>
          </a:p>
          <a:p>
            <a:r>
              <a:rPr lang="sv-SE" sz="1800" dirty="0">
                <a:latin typeface="Arial" panose="020B0604020202020204" pitchFamily="34" charset="0"/>
                <a:cs typeface="Arial" panose="020B0604020202020204" pitchFamily="34" charset="0"/>
              </a:rPr>
              <a:t>Didaktiska val</a:t>
            </a:r>
          </a:p>
          <a:p>
            <a:r>
              <a:rPr lang="sv-SE" sz="1800" dirty="0">
                <a:latin typeface="Arial" panose="020B0604020202020204" pitchFamily="34" charset="0"/>
                <a:cs typeface="Arial" panose="020B0604020202020204" pitchFamily="34" charset="0"/>
              </a:rPr>
              <a:t>Vem/vilka, var, varför, vad, när, hur?</a:t>
            </a:r>
          </a:p>
          <a:p>
            <a:r>
              <a:rPr lang="sv-SE" sz="1800" dirty="0">
                <a:latin typeface="Arial" panose="020B0604020202020204" pitchFamily="34" charset="0"/>
                <a:cs typeface="Arial" panose="020B0604020202020204" pitchFamily="34" charset="0"/>
              </a:rPr>
              <a:t>Designa – semiformella och informella möjligheter</a:t>
            </a:r>
          </a:p>
          <a:p>
            <a:r>
              <a:rPr lang="sv-SE" sz="1800" dirty="0">
                <a:latin typeface="Arial" panose="020B0604020202020204" pitchFamily="34" charset="0"/>
                <a:cs typeface="Arial" panose="020B0604020202020204" pitchFamily="34" charset="0"/>
              </a:rPr>
              <a:t>Produktiva frågor, modellera, positionera, horisontella relationer</a:t>
            </a:r>
          </a:p>
          <a:p>
            <a:r>
              <a:rPr lang="sv-SE" sz="1800" dirty="0">
                <a:latin typeface="Arial" panose="020B0604020202020204" pitchFamily="34" charset="0"/>
                <a:cs typeface="Arial" panose="020B0604020202020204" pitchFamily="34" charset="0"/>
              </a:rPr>
              <a:t>Ramfaktorer? </a:t>
            </a:r>
          </a:p>
          <a:p>
            <a:r>
              <a:rPr lang="sv-SE" sz="1800" dirty="0">
                <a:latin typeface="Arial" panose="020B0604020202020204" pitchFamily="34" charset="0"/>
                <a:cs typeface="Arial" panose="020B0604020202020204" pitchFamily="34" charset="0"/>
              </a:rPr>
              <a:t>Formellt ja - men hur? Informellt ja – men hur? Behov?</a:t>
            </a:r>
          </a:p>
        </p:txBody>
      </p:sp>
      <p:pic>
        <p:nvPicPr>
          <p:cNvPr id="14" name="Picture 13" descr="Glödlampa på gul bakgrund med ritade ljusstrålar och ritad sladd">
            <a:extLst>
              <a:ext uri="{FF2B5EF4-FFF2-40B4-BE49-F238E27FC236}">
                <a16:creationId xmlns:a16="http://schemas.microsoft.com/office/drawing/2014/main" id="{0AFB19BA-783D-6555-83AB-E4BC74BA77CF}"/>
              </a:ext>
            </a:extLst>
          </p:cNvPr>
          <p:cNvPicPr>
            <a:picLocks noChangeAspect="1"/>
          </p:cNvPicPr>
          <p:nvPr/>
        </p:nvPicPr>
        <p:blipFill rotWithShape="1">
          <a:blip r:embed="rId2"/>
          <a:srcRect l="49744" r="5483" b="-2"/>
          <a:stretch/>
        </p:blipFill>
        <p:spPr>
          <a:xfrm>
            <a:off x="5399580" y="10"/>
            <a:ext cx="3744420" cy="5143490"/>
          </a:xfrm>
          <a:prstGeom prst="rect">
            <a:avLst/>
          </a:prstGeom>
          <a:effectLst/>
        </p:spPr>
      </p:pic>
    </p:spTree>
    <p:extLst>
      <p:ext uri="{BB962C8B-B14F-4D97-AF65-F5344CB8AC3E}">
        <p14:creationId xmlns:p14="http://schemas.microsoft.com/office/powerpoint/2010/main" val="1312478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F6BD42-FEF4-40F0-BF86-20ED460B32AD}"/>
              </a:ext>
            </a:extLst>
          </p:cNvPr>
          <p:cNvSpPr>
            <a:spLocks noGrp="1"/>
          </p:cNvSpPr>
          <p:nvPr>
            <p:ph type="title"/>
          </p:nvPr>
        </p:nvSpPr>
        <p:spPr/>
        <p:txBody>
          <a:bodyPr/>
          <a:lstStyle/>
          <a:p>
            <a:r>
              <a:rPr lang="sv-SE" dirty="0"/>
              <a:t>Varför?</a:t>
            </a:r>
          </a:p>
        </p:txBody>
      </p:sp>
      <p:sp>
        <p:nvSpPr>
          <p:cNvPr id="3" name="Platshållare för innehåll 2">
            <a:extLst>
              <a:ext uri="{FF2B5EF4-FFF2-40B4-BE49-F238E27FC236}">
                <a16:creationId xmlns:a16="http://schemas.microsoft.com/office/drawing/2014/main" id="{D4E987D7-44B7-4114-9D0E-3004D8D54643}"/>
              </a:ext>
            </a:extLst>
          </p:cNvPr>
          <p:cNvSpPr>
            <a:spLocks noGrp="1"/>
          </p:cNvSpPr>
          <p:nvPr>
            <p:ph idx="1"/>
          </p:nvPr>
        </p:nvSpPr>
        <p:spPr/>
        <p:txBody>
          <a:bodyPr>
            <a:normAutofit/>
          </a:bodyPr>
          <a:lstStyle/>
          <a:p>
            <a:r>
              <a:rPr lang="sv-SE" sz="2000" dirty="0"/>
              <a:t>Barns handlingsutrymme under skolans raster (Söderholm, 2019)</a:t>
            </a:r>
          </a:p>
          <a:p>
            <a:r>
              <a:rPr lang="sv-SE" sz="2000" dirty="0"/>
              <a:t>Didaktik i fritidshem – en diskursteoretisk studie av hur begreppet didaktik framställs (Söderholm, 2021)</a:t>
            </a:r>
          </a:p>
          <a:p>
            <a:r>
              <a:rPr lang="sv-SE" sz="2000" dirty="0"/>
              <a:t>Examensmål: ”Studenter ska visa förmåga att tillämpa sådan didaktik och ämnesdidaktik inklusive metodik som krävs för undervisning och lärande inom det fritidspedagogiska området och inom det eller de ämnen som utbildningen avser och för yrkesutövningen i övrigt” – styrande mot en ”</a:t>
            </a:r>
            <a:r>
              <a:rPr lang="sv-SE" sz="2000" dirty="0" err="1"/>
              <a:t>skolifiering</a:t>
            </a:r>
            <a:r>
              <a:rPr lang="sv-SE" sz="2000" dirty="0"/>
              <a:t>” av fritidshemmets verksamhet.</a:t>
            </a:r>
          </a:p>
          <a:p>
            <a:pPr marL="0" indent="0">
              <a:buNone/>
            </a:pPr>
            <a:endParaRPr lang="sv-SE" sz="2000" dirty="0"/>
          </a:p>
          <a:p>
            <a:endParaRPr lang="sv-SE" sz="2000" dirty="0">
              <a:highlight>
                <a:srgbClr val="FFFF00"/>
              </a:highlight>
            </a:endParaRPr>
          </a:p>
        </p:txBody>
      </p:sp>
    </p:spTree>
    <p:extLst>
      <p:ext uri="{BB962C8B-B14F-4D97-AF65-F5344CB8AC3E}">
        <p14:creationId xmlns:p14="http://schemas.microsoft.com/office/powerpoint/2010/main" val="318222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B51B579E-D7D9-D0A4-E7D7-9791CCE9B5D7}"/>
              </a:ext>
            </a:extLst>
          </p:cNvPr>
          <p:cNvSpPr/>
          <p:nvPr/>
        </p:nvSpPr>
        <p:spPr>
          <a:xfrm>
            <a:off x="170795" y="1515723"/>
            <a:ext cx="8802410" cy="1754326"/>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sv-SE"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Professionellt medvetna </a:t>
            </a:r>
          </a:p>
          <a:p>
            <a:pPr algn="ctr"/>
            <a:r>
              <a:rPr lang="sv-SE"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pedagogiska möjliggörare</a:t>
            </a:r>
          </a:p>
        </p:txBody>
      </p:sp>
    </p:spTree>
    <p:extLst>
      <p:ext uri="{BB962C8B-B14F-4D97-AF65-F5344CB8AC3E}">
        <p14:creationId xmlns:p14="http://schemas.microsoft.com/office/powerpoint/2010/main" val="8866837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C41513C-0D81-DEE1-1B99-86B30770048C}"/>
              </a:ext>
            </a:extLst>
          </p:cNvPr>
          <p:cNvSpPr>
            <a:spLocks noGrp="1"/>
          </p:cNvSpPr>
          <p:nvPr>
            <p:ph type="title"/>
          </p:nvPr>
        </p:nvSpPr>
        <p:spPr>
          <a:xfrm>
            <a:off x="457200" y="157902"/>
            <a:ext cx="8229600" cy="857250"/>
          </a:xfrm>
        </p:spPr>
        <p:txBody>
          <a:bodyPr/>
          <a:lstStyle/>
          <a:p>
            <a:r>
              <a:rPr lang="sv-SE" sz="2800" dirty="0"/>
              <a:t>Referenser i urval</a:t>
            </a:r>
          </a:p>
        </p:txBody>
      </p:sp>
      <p:sp>
        <p:nvSpPr>
          <p:cNvPr id="3" name="Platshållare för innehåll 2">
            <a:extLst>
              <a:ext uri="{FF2B5EF4-FFF2-40B4-BE49-F238E27FC236}">
                <a16:creationId xmlns:a16="http://schemas.microsoft.com/office/drawing/2014/main" id="{E99931A1-6D85-DAFB-4220-E4F96F74A285}"/>
              </a:ext>
            </a:extLst>
          </p:cNvPr>
          <p:cNvSpPr>
            <a:spLocks noGrp="1"/>
          </p:cNvSpPr>
          <p:nvPr>
            <p:ph idx="1"/>
          </p:nvPr>
        </p:nvSpPr>
        <p:spPr>
          <a:xfrm>
            <a:off x="251664" y="1015152"/>
            <a:ext cx="8217877" cy="3394472"/>
          </a:xfrm>
        </p:spPr>
        <p:txBody>
          <a:bodyPr>
            <a:normAutofit fontScale="85000" lnSpcReduction="20000"/>
          </a:bodyPr>
          <a:lstStyle/>
          <a:p>
            <a:r>
              <a:rPr lang="sv-SE" sz="1200" dirty="0"/>
              <a:t>Boström, L., Orwehag, M. &amp; Elvstrand, H. (2022). På spaning efter fritidshemmets didaktik. </a:t>
            </a:r>
            <a:r>
              <a:rPr lang="sv-SE" sz="1200" i="1" dirty="0"/>
              <a:t>Acta </a:t>
            </a:r>
            <a:r>
              <a:rPr lang="sv-SE" sz="1200" i="1" dirty="0" err="1"/>
              <a:t>Didactica</a:t>
            </a:r>
            <a:r>
              <a:rPr lang="sv-SE" sz="1200" i="1" dirty="0"/>
              <a:t> Norden, 16</a:t>
            </a:r>
            <a:r>
              <a:rPr lang="sv-SE" sz="1200" dirty="0"/>
              <a:t>(1), 1–27. </a:t>
            </a:r>
            <a:r>
              <a:rPr lang="sv-SE" sz="1200" dirty="0">
                <a:hlinkClick r:id="rId2"/>
              </a:rPr>
              <a:t>https://doi.org/10.5617/adno.8834</a:t>
            </a:r>
            <a:endParaRPr lang="sv-SE" sz="1200" dirty="0"/>
          </a:p>
          <a:p>
            <a:r>
              <a:rPr lang="sv-SE" sz="1200" dirty="0"/>
              <a:t>Boström, L., Orwehag, M. &amp; Elvstrand, H. (2023). Didaktik i fritidshem ur svenska rektorers perspektiv: särskiljande föreställningar möter en pedagogisk praktik. </a:t>
            </a:r>
            <a:r>
              <a:rPr lang="sv-SE" sz="1200" i="1" dirty="0"/>
              <a:t>Pedagogisk Forskning i Sverige (</a:t>
            </a:r>
            <a:r>
              <a:rPr lang="sv-SE" sz="1200" i="1" dirty="0" err="1"/>
              <a:t>ahead</a:t>
            </a:r>
            <a:r>
              <a:rPr lang="sv-SE" sz="1200" i="1" dirty="0"/>
              <a:t> </a:t>
            </a:r>
            <a:r>
              <a:rPr lang="sv-SE" sz="1200" i="1" dirty="0" err="1"/>
              <a:t>of</a:t>
            </a:r>
            <a:r>
              <a:rPr lang="sv-SE" sz="1200" i="1" dirty="0"/>
              <a:t> print). </a:t>
            </a:r>
            <a:r>
              <a:rPr lang="sv-SE" sz="1200" dirty="0">
                <a:hlinkClick r:id="rId3"/>
              </a:rPr>
              <a:t>https://open.lnu.se/index.php/PFS/article/view/3164/3252?fbclid=IwAR2QB13wDl7xjakGG_Dg5uRi9vIWldKy9mtUX9eSHA5MMGVVmMV4sIvkl1Y</a:t>
            </a:r>
            <a:r>
              <a:rPr lang="sv-SE" sz="1200" dirty="0"/>
              <a:t> </a:t>
            </a:r>
          </a:p>
          <a:p>
            <a:r>
              <a:rPr lang="sv-SE" sz="1200" dirty="0"/>
              <a:t>Broström, S. (2017). </a:t>
            </a:r>
            <a:r>
              <a:rPr lang="sv-SE" sz="1200" i="1" dirty="0"/>
              <a:t>Didaktik for </a:t>
            </a:r>
            <a:r>
              <a:rPr lang="sv-SE" sz="1200" i="1" dirty="0" err="1"/>
              <a:t>skolepædagoger</a:t>
            </a:r>
            <a:r>
              <a:rPr lang="sv-SE" sz="1200" i="1" dirty="0"/>
              <a:t> - </a:t>
            </a:r>
            <a:r>
              <a:rPr lang="sv-SE" sz="1200" i="1" dirty="0" err="1"/>
              <a:t>pædagoger</a:t>
            </a:r>
            <a:r>
              <a:rPr lang="sv-SE" sz="1200" i="1" dirty="0"/>
              <a:t> i skolen. </a:t>
            </a:r>
            <a:r>
              <a:rPr lang="sv-SE" sz="1200" dirty="0"/>
              <a:t>Hans </a:t>
            </a:r>
            <a:r>
              <a:rPr lang="sv-SE" sz="1200" dirty="0" err="1"/>
              <a:t>Reitzels</a:t>
            </a:r>
            <a:r>
              <a:rPr lang="sv-SE" sz="1200" dirty="0"/>
              <a:t>.</a:t>
            </a:r>
          </a:p>
          <a:p>
            <a:r>
              <a:rPr lang="sv-SE" sz="1200" dirty="0" err="1"/>
              <a:t>Gardesten</a:t>
            </a:r>
            <a:r>
              <a:rPr lang="sv-SE" sz="1200" dirty="0"/>
              <a:t>, J. &amp; Ackesjö, H. (2022). ”Titta blåsippor!”: Fritidshemslärares uppmärksamhet som didaktisk potential. </a:t>
            </a:r>
            <a:r>
              <a:rPr lang="sv-SE" sz="1200" i="1" dirty="0"/>
              <a:t>Nordisk Tidskrift för Allmän Didaktik, 8</a:t>
            </a:r>
            <a:r>
              <a:rPr lang="sv-SE" sz="1200" dirty="0"/>
              <a:t>(1), 53–67. </a:t>
            </a:r>
            <a:r>
              <a:rPr lang="sv-SE" sz="1200" dirty="0">
                <a:hlinkClick r:id="rId4"/>
              </a:rPr>
              <a:t>https://doi.org/10.57126/noad.v8i1.10600</a:t>
            </a:r>
            <a:endParaRPr lang="sv-SE" sz="1200" dirty="0"/>
          </a:p>
          <a:p>
            <a:r>
              <a:rPr lang="sv-SE" sz="1200" dirty="0"/>
              <a:t>Holmberg, M. &amp; Persson, M. (2022). </a:t>
            </a:r>
            <a:r>
              <a:rPr lang="sv-SE" sz="1200" i="1" dirty="0"/>
              <a:t>‘...för läraren säger att alla ska vara med’: Barns perspektiv på delaktighet i fritidshemmet. </a:t>
            </a:r>
            <a:r>
              <a:rPr lang="sv-SE" sz="1200" dirty="0"/>
              <a:t>Luleå tekniska universitet. </a:t>
            </a:r>
            <a:r>
              <a:rPr lang="sv-SE" sz="1200" dirty="0">
                <a:hlinkClick r:id="rId5"/>
              </a:rPr>
              <a:t>http://urn.kb.se/resolve?urn=urn:nbn:se:ltu:diva-91680</a:t>
            </a:r>
            <a:endParaRPr lang="sv-SE" sz="1200" dirty="0"/>
          </a:p>
          <a:p>
            <a:r>
              <a:rPr lang="sv-SE" sz="1200" dirty="0"/>
              <a:t>Lager, K. (2021). ”Som kompisar, fast vuxna”: relationens betydelse för barns aktörskap i fritidshem. </a:t>
            </a:r>
            <a:r>
              <a:rPr lang="sv-SE" sz="1200" i="1" dirty="0"/>
              <a:t>Barn: Forskning om barn </a:t>
            </a:r>
            <a:r>
              <a:rPr lang="sv-SE" sz="1200" i="1" dirty="0" err="1"/>
              <a:t>og</a:t>
            </a:r>
            <a:r>
              <a:rPr lang="sv-SE" sz="1200" i="1" dirty="0"/>
              <a:t> barndom i Norden, 39(2–3</a:t>
            </a:r>
            <a:r>
              <a:rPr lang="sv-SE" sz="1200" dirty="0"/>
              <a:t>), 29–45. </a:t>
            </a:r>
            <a:r>
              <a:rPr lang="sv-SE" sz="1200" dirty="0">
                <a:hlinkClick r:id="rId6"/>
              </a:rPr>
              <a:t>https://doi.org/10.5324/barn.v39i2–3.3759</a:t>
            </a:r>
            <a:r>
              <a:rPr lang="sv-SE" sz="1200" dirty="0"/>
              <a:t>  </a:t>
            </a:r>
          </a:p>
          <a:p>
            <a:r>
              <a:rPr lang="sv-SE" sz="1200" dirty="0"/>
              <a:t>Lager, K. &amp; Brännberg, I. (2022). </a:t>
            </a:r>
            <a:r>
              <a:rPr lang="sv-SE" sz="1200" i="1" dirty="0"/>
              <a:t>Fritidspedagogiskt arbete. </a:t>
            </a:r>
            <a:r>
              <a:rPr lang="sv-SE" sz="1200" dirty="0"/>
              <a:t>En bok om metodik. Studentlitteratur.</a:t>
            </a:r>
          </a:p>
          <a:p>
            <a:r>
              <a:rPr lang="sv-SE" sz="1200" dirty="0"/>
              <a:t>Lago, L. &amp; Elvstrand, H. (2021). </a:t>
            </a:r>
            <a:r>
              <a:rPr lang="sv-SE" sz="1200" i="1" dirty="0"/>
              <a:t>Sociala relationer i fritidshem. </a:t>
            </a:r>
            <a:r>
              <a:rPr lang="sv-SE" sz="1200" dirty="0"/>
              <a:t>Natur &amp; Kultur.</a:t>
            </a:r>
          </a:p>
          <a:p>
            <a:r>
              <a:rPr lang="sv-SE" sz="1200" dirty="0"/>
              <a:t>Lago, L. &amp; Elvstrand, H. (Red.) (2022). </a:t>
            </a:r>
            <a:r>
              <a:rPr lang="sv-SE" sz="1200" i="1" dirty="0"/>
              <a:t>Barn i fritidshem. </a:t>
            </a:r>
            <a:r>
              <a:rPr lang="sv-SE" sz="1200" dirty="0"/>
              <a:t>Liber.</a:t>
            </a:r>
          </a:p>
          <a:p>
            <a:r>
              <a:rPr lang="sv-SE" sz="1200" dirty="0"/>
              <a:t>Pihlgren, A. S. (Red.) (2013). </a:t>
            </a:r>
            <a:r>
              <a:rPr lang="sv-SE" sz="1200" i="1" dirty="0"/>
              <a:t>Fritidshemmets didaktik. </a:t>
            </a:r>
            <a:r>
              <a:rPr lang="sv-SE" sz="1200" dirty="0"/>
              <a:t>Studentlitteratur.</a:t>
            </a:r>
          </a:p>
          <a:p>
            <a:r>
              <a:rPr lang="sv-SE" sz="1200" dirty="0"/>
              <a:t>Söderholm, J. (2019). </a:t>
            </a:r>
            <a:r>
              <a:rPr lang="sv-SE" sz="1200" i="1" dirty="0"/>
              <a:t>Barns handlingsutrymme under skolans raster – en etnografisk studie. </a:t>
            </a:r>
            <a:r>
              <a:rPr lang="sv-SE" sz="1200" dirty="0"/>
              <a:t>Högskolan Kristianstad. </a:t>
            </a:r>
            <a:r>
              <a:rPr lang="sv-SE" sz="1200" dirty="0">
                <a:hlinkClick r:id="rId7"/>
              </a:rPr>
              <a:t>http://hkr.diva-portal.org/smash/get/diva2:1345648/FULLTEXT01.pdf</a:t>
            </a:r>
            <a:r>
              <a:rPr lang="sv-SE" sz="1200" dirty="0"/>
              <a:t> </a:t>
            </a:r>
          </a:p>
          <a:p>
            <a:r>
              <a:rPr lang="sv-SE" sz="1200" dirty="0"/>
              <a:t>Söderholm, J. (2021). </a:t>
            </a:r>
            <a:r>
              <a:rPr lang="sv-SE" sz="1200" i="1" dirty="0"/>
              <a:t>Didaktik i fritidshem: en diskursteoretisk studie av hur begreppet didaktik framställs. </a:t>
            </a:r>
            <a:r>
              <a:rPr lang="sv-SE" sz="1200" dirty="0"/>
              <a:t>Högskolan Kristianstad. </a:t>
            </a:r>
            <a:r>
              <a:rPr lang="sv-SE" sz="1200" dirty="0">
                <a:hlinkClick r:id="rId8"/>
              </a:rPr>
              <a:t>http://www.diva-portal.org/smash/get/diva2:1578487/FULLTEXT01.pdf</a:t>
            </a:r>
            <a:r>
              <a:rPr lang="sv-SE" sz="1200" dirty="0"/>
              <a:t> </a:t>
            </a:r>
          </a:p>
          <a:p>
            <a:endParaRPr lang="sv-SE" dirty="0"/>
          </a:p>
          <a:p>
            <a:endParaRPr lang="sv-SE" dirty="0"/>
          </a:p>
        </p:txBody>
      </p:sp>
    </p:spTree>
    <p:extLst>
      <p:ext uri="{BB962C8B-B14F-4D97-AF65-F5344CB8AC3E}">
        <p14:creationId xmlns:p14="http://schemas.microsoft.com/office/powerpoint/2010/main" val="3416649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0174D31D-8C7B-48F6-800C-D4A2E8D09DB7}"/>
              </a:ext>
            </a:extLst>
          </p:cNvPr>
          <p:cNvPicPr>
            <a:picLocks noChangeAspect="1"/>
          </p:cNvPicPr>
          <p:nvPr/>
        </p:nvPicPr>
        <p:blipFill rotWithShape="1">
          <a:blip r:embed="rId2"/>
          <a:srcRect t="3303" b="6295"/>
          <a:stretch/>
        </p:blipFill>
        <p:spPr>
          <a:xfrm>
            <a:off x="180000" y="180000"/>
            <a:ext cx="5665629" cy="4784400"/>
          </a:xfrm>
          <a:prstGeom prst="roundRect">
            <a:avLst>
              <a:gd name="adj" fmla="val 979"/>
            </a:avLst>
          </a:prstGeom>
          <a:noFill/>
        </p:spPr>
      </p:pic>
      <p:sp>
        <p:nvSpPr>
          <p:cNvPr id="3" name="textruta 2">
            <a:extLst>
              <a:ext uri="{FF2B5EF4-FFF2-40B4-BE49-F238E27FC236}">
                <a16:creationId xmlns:a16="http://schemas.microsoft.com/office/drawing/2014/main" id="{ED54D9A9-8190-E85C-0A01-ABA279DF2EB3}"/>
              </a:ext>
            </a:extLst>
          </p:cNvPr>
          <p:cNvSpPr txBox="1"/>
          <p:nvPr/>
        </p:nvSpPr>
        <p:spPr>
          <a:xfrm>
            <a:off x="5937069" y="1100521"/>
            <a:ext cx="3026931" cy="2862322"/>
          </a:xfrm>
          <a:prstGeom prst="rect">
            <a:avLst/>
          </a:prstGeom>
          <a:noFill/>
        </p:spPr>
        <p:txBody>
          <a:bodyPr wrap="square">
            <a:spAutoFit/>
          </a:bodyPr>
          <a:lstStyle/>
          <a:p>
            <a:r>
              <a:rPr lang="sv-SE" b="1" dirty="0"/>
              <a:t>Förhållningssätt, roll och uppdrag</a:t>
            </a:r>
          </a:p>
          <a:p>
            <a:r>
              <a:rPr lang="sv-SE" dirty="0"/>
              <a:t>Utomhusmiljön </a:t>
            </a:r>
          </a:p>
          <a:p>
            <a:r>
              <a:rPr lang="sv-SE" dirty="0"/>
              <a:t>Elevinitierade aktiviteter</a:t>
            </a:r>
          </a:p>
          <a:p>
            <a:endParaRPr lang="sv-SE" dirty="0"/>
          </a:p>
          <a:p>
            <a:pPr marL="342900" indent="-342900">
              <a:buFont typeface="+mj-lt"/>
              <a:buAutoNum type="arabicPeriod"/>
            </a:pPr>
            <a:r>
              <a:rPr lang="sv-SE" dirty="0"/>
              <a:t>Var befinner du dig? </a:t>
            </a:r>
          </a:p>
          <a:p>
            <a:pPr marL="342900" indent="-342900">
              <a:buFont typeface="+mj-lt"/>
              <a:buAutoNum type="arabicPeriod"/>
            </a:pPr>
            <a:r>
              <a:rPr lang="sv-SE" dirty="0"/>
              <a:t>Hur och vad gör du? </a:t>
            </a:r>
          </a:p>
          <a:p>
            <a:pPr marL="342900" indent="-342900">
              <a:buFont typeface="+mj-lt"/>
              <a:buAutoNum type="arabicPeriod"/>
            </a:pPr>
            <a:r>
              <a:rPr lang="sv-SE" dirty="0"/>
              <a:t>Varför?</a:t>
            </a:r>
          </a:p>
          <a:p>
            <a:endParaRPr lang="sv-SE" dirty="0"/>
          </a:p>
          <a:p>
            <a:r>
              <a:rPr lang="sv-SE" dirty="0"/>
              <a:t>5-10 minuters diskussion i par</a:t>
            </a:r>
          </a:p>
        </p:txBody>
      </p:sp>
    </p:spTree>
    <p:extLst>
      <p:ext uri="{BB962C8B-B14F-4D97-AF65-F5344CB8AC3E}">
        <p14:creationId xmlns:p14="http://schemas.microsoft.com/office/powerpoint/2010/main" val="2060848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E72B207-A1CF-4981-A9A4-F8650554E6C1}"/>
              </a:ext>
            </a:extLst>
          </p:cNvPr>
          <p:cNvSpPr>
            <a:spLocks noGrp="1"/>
          </p:cNvSpPr>
          <p:nvPr>
            <p:ph type="title"/>
          </p:nvPr>
        </p:nvSpPr>
        <p:spPr/>
        <p:txBody>
          <a:bodyPr>
            <a:normAutofit fontScale="90000"/>
          </a:bodyPr>
          <a:lstStyle/>
          <a:p>
            <a:br>
              <a:rPr lang="sv-SE" dirty="0"/>
            </a:br>
            <a:endParaRPr lang="sv-SE" dirty="0"/>
          </a:p>
        </p:txBody>
      </p:sp>
      <p:sp>
        <p:nvSpPr>
          <p:cNvPr id="3" name="Platshållare för innehåll 2">
            <a:extLst>
              <a:ext uri="{FF2B5EF4-FFF2-40B4-BE49-F238E27FC236}">
                <a16:creationId xmlns:a16="http://schemas.microsoft.com/office/drawing/2014/main" id="{C391A1ED-3FE0-42CA-B31E-7104D5C9EB4E}"/>
              </a:ext>
            </a:extLst>
          </p:cNvPr>
          <p:cNvSpPr>
            <a:spLocks noGrp="1"/>
          </p:cNvSpPr>
          <p:nvPr>
            <p:ph idx="1"/>
          </p:nvPr>
        </p:nvSpPr>
        <p:spPr>
          <a:xfrm>
            <a:off x="853391" y="679503"/>
            <a:ext cx="8217877" cy="3394472"/>
          </a:xfrm>
        </p:spPr>
        <p:txBody>
          <a:bodyPr>
            <a:normAutofit lnSpcReduction="10000"/>
          </a:bodyPr>
          <a:lstStyle/>
          <a:p>
            <a:pPr marL="0" indent="0">
              <a:buNone/>
            </a:pPr>
            <a:r>
              <a:rPr lang="sv-SE" sz="2000" b="1" dirty="0"/>
              <a:t>Fritidshemspedagogik </a:t>
            </a:r>
          </a:p>
          <a:p>
            <a:r>
              <a:rPr lang="sv-SE" sz="1400" dirty="0"/>
              <a:t>Den specifika platsen och praktiken i relation till uppdraget och i  föreningen mellan omsorg och pedagogik</a:t>
            </a:r>
          </a:p>
          <a:p>
            <a:r>
              <a:rPr lang="sv-SE" sz="1400" dirty="0"/>
              <a:t>Meningsskapande - </a:t>
            </a:r>
            <a:r>
              <a:rPr lang="sv-SE" sz="1400" dirty="0" err="1"/>
              <a:t>communities</a:t>
            </a:r>
            <a:r>
              <a:rPr lang="sv-SE" sz="1400" dirty="0"/>
              <a:t> </a:t>
            </a:r>
            <a:r>
              <a:rPr lang="sv-SE" sz="1400" dirty="0" err="1"/>
              <a:t>of</a:t>
            </a:r>
            <a:r>
              <a:rPr lang="sv-SE" sz="1400" dirty="0"/>
              <a:t> </a:t>
            </a:r>
            <a:r>
              <a:rPr lang="sv-SE" sz="1400" dirty="0" err="1"/>
              <a:t>practice</a:t>
            </a:r>
            <a:r>
              <a:rPr lang="sv-SE" sz="1400" dirty="0"/>
              <a:t> (praktikgemenskap) Hur tidigare erfarenheter, social och kulturell miljö, innehåll samverkar</a:t>
            </a:r>
          </a:p>
          <a:p>
            <a:endParaRPr lang="sv-SE" sz="1400" dirty="0"/>
          </a:p>
          <a:p>
            <a:pPr marL="0" indent="0">
              <a:buNone/>
            </a:pPr>
            <a:endParaRPr lang="sv-SE" sz="1400" b="1" dirty="0"/>
          </a:p>
          <a:p>
            <a:pPr marL="0" indent="0">
              <a:buNone/>
            </a:pPr>
            <a:r>
              <a:rPr lang="sv-SE" sz="2000" b="1" dirty="0"/>
              <a:t>Fritidspedagogik</a:t>
            </a:r>
          </a:p>
          <a:p>
            <a:r>
              <a:rPr lang="sv-SE" sz="1400" dirty="0"/>
              <a:t>Starkt fokus på relationer och social kompetens, identitetsutveckling, tekniska och praktiskt-estetiska verksamheter samt rörelse, lek och utomhusverksamhet</a:t>
            </a:r>
          </a:p>
          <a:p>
            <a:r>
              <a:rPr lang="sv-SE" sz="1400" dirty="0"/>
              <a:t>Främja utvecklingen av läroplanens allmänna mål - del 1 och 2 i LGR22</a:t>
            </a:r>
          </a:p>
          <a:p>
            <a:r>
              <a:rPr lang="sv-SE" sz="1400" dirty="0"/>
              <a:t>Kan även vara mot del 5 beroende på tjänstgöring</a:t>
            </a:r>
          </a:p>
          <a:p>
            <a:r>
              <a:rPr lang="sv-SE" sz="1400" dirty="0"/>
              <a:t>Ett vidare begrepp</a:t>
            </a:r>
          </a:p>
        </p:txBody>
      </p:sp>
    </p:spTree>
    <p:extLst>
      <p:ext uri="{BB962C8B-B14F-4D97-AF65-F5344CB8AC3E}">
        <p14:creationId xmlns:p14="http://schemas.microsoft.com/office/powerpoint/2010/main" val="1193747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80">
                                          <p:stCondLst>
                                            <p:cond delay="0"/>
                                          </p:stCondLst>
                                        </p:cTn>
                                        <p:tgtEl>
                                          <p:spTgt spid="3">
                                            <p:txEl>
                                              <p:pRg st="1" end="1"/>
                                            </p:txEl>
                                          </p:spTgt>
                                        </p:tgtEl>
                                      </p:cBhvr>
                                    </p:animEffect>
                                    <p:anim calcmode="lin" valueType="num">
                                      <p:cBhvr>
                                        <p:cTn id="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1" end="1"/>
                                            </p:txEl>
                                          </p:spTgt>
                                        </p:tgtEl>
                                      </p:cBhvr>
                                      <p:to x="100000" y="60000"/>
                                    </p:animScale>
                                    <p:animScale>
                                      <p:cBhvr>
                                        <p:cTn id="14" dur="166" decel="50000">
                                          <p:stCondLst>
                                            <p:cond delay="676"/>
                                          </p:stCondLst>
                                        </p:cTn>
                                        <p:tgtEl>
                                          <p:spTgt spid="3">
                                            <p:txEl>
                                              <p:pRg st="1" end="1"/>
                                            </p:txEl>
                                          </p:spTgt>
                                        </p:tgtEl>
                                      </p:cBhvr>
                                      <p:to x="100000" y="100000"/>
                                    </p:animScale>
                                    <p:animScale>
                                      <p:cBhvr>
                                        <p:cTn id="15" dur="26">
                                          <p:stCondLst>
                                            <p:cond delay="1312"/>
                                          </p:stCondLst>
                                        </p:cTn>
                                        <p:tgtEl>
                                          <p:spTgt spid="3">
                                            <p:txEl>
                                              <p:pRg st="1" end="1"/>
                                            </p:txEl>
                                          </p:spTgt>
                                        </p:tgtEl>
                                      </p:cBhvr>
                                      <p:to x="100000" y="80000"/>
                                    </p:animScale>
                                    <p:animScale>
                                      <p:cBhvr>
                                        <p:cTn id="16" dur="166" decel="50000">
                                          <p:stCondLst>
                                            <p:cond delay="1338"/>
                                          </p:stCondLst>
                                        </p:cTn>
                                        <p:tgtEl>
                                          <p:spTgt spid="3">
                                            <p:txEl>
                                              <p:pRg st="1" end="1"/>
                                            </p:txEl>
                                          </p:spTgt>
                                        </p:tgtEl>
                                      </p:cBhvr>
                                      <p:to x="100000" y="100000"/>
                                    </p:animScale>
                                    <p:animScale>
                                      <p:cBhvr>
                                        <p:cTn id="17" dur="26">
                                          <p:stCondLst>
                                            <p:cond delay="1642"/>
                                          </p:stCondLst>
                                        </p:cTn>
                                        <p:tgtEl>
                                          <p:spTgt spid="3">
                                            <p:txEl>
                                              <p:pRg st="1" end="1"/>
                                            </p:txEl>
                                          </p:spTgt>
                                        </p:tgtEl>
                                      </p:cBhvr>
                                      <p:to x="100000" y="90000"/>
                                    </p:animScale>
                                    <p:animScale>
                                      <p:cBhvr>
                                        <p:cTn id="18" dur="166" decel="50000">
                                          <p:stCondLst>
                                            <p:cond delay="1668"/>
                                          </p:stCondLst>
                                        </p:cTn>
                                        <p:tgtEl>
                                          <p:spTgt spid="3">
                                            <p:txEl>
                                              <p:pRg st="1" end="1"/>
                                            </p:txEl>
                                          </p:spTgt>
                                        </p:tgtEl>
                                      </p:cBhvr>
                                      <p:to x="100000" y="100000"/>
                                    </p:animScale>
                                    <p:animScale>
                                      <p:cBhvr>
                                        <p:cTn id="19" dur="26">
                                          <p:stCondLst>
                                            <p:cond delay="1808"/>
                                          </p:stCondLst>
                                        </p:cTn>
                                        <p:tgtEl>
                                          <p:spTgt spid="3">
                                            <p:txEl>
                                              <p:pRg st="1" end="1"/>
                                            </p:txEl>
                                          </p:spTgt>
                                        </p:tgtEl>
                                      </p:cBhvr>
                                      <p:to x="100000" y="95000"/>
                                    </p:animScale>
                                    <p:animScale>
                                      <p:cBhvr>
                                        <p:cTn id="20" dur="166" decel="50000">
                                          <p:stCondLst>
                                            <p:cond delay="1834"/>
                                          </p:stCondLst>
                                        </p:cTn>
                                        <p:tgtEl>
                                          <p:spTgt spid="3">
                                            <p:txEl>
                                              <p:pRg st="1" end="1"/>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80">
                                          <p:stCondLst>
                                            <p:cond delay="0"/>
                                          </p:stCondLst>
                                        </p:cTn>
                                        <p:tgtEl>
                                          <p:spTgt spid="3">
                                            <p:txEl>
                                              <p:pRg st="2" end="2"/>
                                            </p:txEl>
                                          </p:spTgt>
                                        </p:tgtEl>
                                      </p:cBhvr>
                                    </p:animEffect>
                                    <p:anim calcmode="lin" valueType="num">
                                      <p:cBhvr>
                                        <p:cTn id="2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2" end="2"/>
                                            </p:txEl>
                                          </p:spTgt>
                                        </p:tgtEl>
                                      </p:cBhvr>
                                      <p:to x="100000" y="60000"/>
                                    </p:animScale>
                                    <p:animScale>
                                      <p:cBhvr>
                                        <p:cTn id="30" dur="166" decel="50000">
                                          <p:stCondLst>
                                            <p:cond delay="676"/>
                                          </p:stCondLst>
                                        </p:cTn>
                                        <p:tgtEl>
                                          <p:spTgt spid="3">
                                            <p:txEl>
                                              <p:pRg st="2" end="2"/>
                                            </p:txEl>
                                          </p:spTgt>
                                        </p:tgtEl>
                                      </p:cBhvr>
                                      <p:to x="100000" y="100000"/>
                                    </p:animScale>
                                    <p:animScale>
                                      <p:cBhvr>
                                        <p:cTn id="31" dur="26">
                                          <p:stCondLst>
                                            <p:cond delay="1312"/>
                                          </p:stCondLst>
                                        </p:cTn>
                                        <p:tgtEl>
                                          <p:spTgt spid="3">
                                            <p:txEl>
                                              <p:pRg st="2" end="2"/>
                                            </p:txEl>
                                          </p:spTgt>
                                        </p:tgtEl>
                                      </p:cBhvr>
                                      <p:to x="100000" y="80000"/>
                                    </p:animScale>
                                    <p:animScale>
                                      <p:cBhvr>
                                        <p:cTn id="32" dur="166" decel="50000">
                                          <p:stCondLst>
                                            <p:cond delay="1338"/>
                                          </p:stCondLst>
                                        </p:cTn>
                                        <p:tgtEl>
                                          <p:spTgt spid="3">
                                            <p:txEl>
                                              <p:pRg st="2" end="2"/>
                                            </p:txEl>
                                          </p:spTgt>
                                        </p:tgtEl>
                                      </p:cBhvr>
                                      <p:to x="100000" y="100000"/>
                                    </p:animScale>
                                    <p:animScale>
                                      <p:cBhvr>
                                        <p:cTn id="33" dur="26">
                                          <p:stCondLst>
                                            <p:cond delay="1642"/>
                                          </p:stCondLst>
                                        </p:cTn>
                                        <p:tgtEl>
                                          <p:spTgt spid="3">
                                            <p:txEl>
                                              <p:pRg st="2" end="2"/>
                                            </p:txEl>
                                          </p:spTgt>
                                        </p:tgtEl>
                                      </p:cBhvr>
                                      <p:to x="100000" y="90000"/>
                                    </p:animScale>
                                    <p:animScale>
                                      <p:cBhvr>
                                        <p:cTn id="34" dur="166" decel="50000">
                                          <p:stCondLst>
                                            <p:cond delay="1668"/>
                                          </p:stCondLst>
                                        </p:cTn>
                                        <p:tgtEl>
                                          <p:spTgt spid="3">
                                            <p:txEl>
                                              <p:pRg st="2" end="2"/>
                                            </p:txEl>
                                          </p:spTgt>
                                        </p:tgtEl>
                                      </p:cBhvr>
                                      <p:to x="100000" y="100000"/>
                                    </p:animScale>
                                    <p:animScale>
                                      <p:cBhvr>
                                        <p:cTn id="35" dur="26">
                                          <p:stCondLst>
                                            <p:cond delay="1808"/>
                                          </p:stCondLst>
                                        </p:cTn>
                                        <p:tgtEl>
                                          <p:spTgt spid="3">
                                            <p:txEl>
                                              <p:pRg st="2" end="2"/>
                                            </p:txEl>
                                          </p:spTgt>
                                        </p:tgtEl>
                                      </p:cBhvr>
                                      <p:to x="100000" y="95000"/>
                                    </p:animScale>
                                    <p:animScale>
                                      <p:cBhvr>
                                        <p:cTn id="36" dur="166" decel="50000">
                                          <p:stCondLst>
                                            <p:cond delay="1834"/>
                                          </p:stCondLst>
                                        </p:cTn>
                                        <p:tgtEl>
                                          <p:spTgt spid="3">
                                            <p:txEl>
                                              <p:pRg st="2" end="2"/>
                                            </p:txEl>
                                          </p:spTgt>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wipe(down)">
                                      <p:cBhvr>
                                        <p:cTn id="41" dur="580">
                                          <p:stCondLst>
                                            <p:cond delay="0"/>
                                          </p:stCondLst>
                                        </p:cTn>
                                        <p:tgtEl>
                                          <p:spTgt spid="3">
                                            <p:txEl>
                                              <p:pRg st="6" end="6"/>
                                            </p:txEl>
                                          </p:spTgt>
                                        </p:tgtEl>
                                      </p:cBhvr>
                                    </p:animEffect>
                                    <p:anim calcmode="lin" valueType="num">
                                      <p:cBhvr>
                                        <p:cTn id="42"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xEl>
                                              <p:pRg st="6" end="6"/>
                                            </p:txEl>
                                          </p:spTgt>
                                        </p:tgtEl>
                                      </p:cBhvr>
                                      <p:to x="100000" y="60000"/>
                                    </p:animScale>
                                    <p:animScale>
                                      <p:cBhvr>
                                        <p:cTn id="48" dur="166" decel="50000">
                                          <p:stCondLst>
                                            <p:cond delay="676"/>
                                          </p:stCondLst>
                                        </p:cTn>
                                        <p:tgtEl>
                                          <p:spTgt spid="3">
                                            <p:txEl>
                                              <p:pRg st="6" end="6"/>
                                            </p:txEl>
                                          </p:spTgt>
                                        </p:tgtEl>
                                      </p:cBhvr>
                                      <p:to x="100000" y="100000"/>
                                    </p:animScale>
                                    <p:animScale>
                                      <p:cBhvr>
                                        <p:cTn id="49" dur="26">
                                          <p:stCondLst>
                                            <p:cond delay="1312"/>
                                          </p:stCondLst>
                                        </p:cTn>
                                        <p:tgtEl>
                                          <p:spTgt spid="3">
                                            <p:txEl>
                                              <p:pRg st="6" end="6"/>
                                            </p:txEl>
                                          </p:spTgt>
                                        </p:tgtEl>
                                      </p:cBhvr>
                                      <p:to x="100000" y="80000"/>
                                    </p:animScale>
                                    <p:animScale>
                                      <p:cBhvr>
                                        <p:cTn id="50" dur="166" decel="50000">
                                          <p:stCondLst>
                                            <p:cond delay="1338"/>
                                          </p:stCondLst>
                                        </p:cTn>
                                        <p:tgtEl>
                                          <p:spTgt spid="3">
                                            <p:txEl>
                                              <p:pRg st="6" end="6"/>
                                            </p:txEl>
                                          </p:spTgt>
                                        </p:tgtEl>
                                      </p:cBhvr>
                                      <p:to x="100000" y="100000"/>
                                    </p:animScale>
                                    <p:animScale>
                                      <p:cBhvr>
                                        <p:cTn id="51" dur="26">
                                          <p:stCondLst>
                                            <p:cond delay="1642"/>
                                          </p:stCondLst>
                                        </p:cTn>
                                        <p:tgtEl>
                                          <p:spTgt spid="3">
                                            <p:txEl>
                                              <p:pRg st="6" end="6"/>
                                            </p:txEl>
                                          </p:spTgt>
                                        </p:tgtEl>
                                      </p:cBhvr>
                                      <p:to x="100000" y="90000"/>
                                    </p:animScale>
                                    <p:animScale>
                                      <p:cBhvr>
                                        <p:cTn id="52" dur="166" decel="50000">
                                          <p:stCondLst>
                                            <p:cond delay="1668"/>
                                          </p:stCondLst>
                                        </p:cTn>
                                        <p:tgtEl>
                                          <p:spTgt spid="3">
                                            <p:txEl>
                                              <p:pRg st="6" end="6"/>
                                            </p:txEl>
                                          </p:spTgt>
                                        </p:tgtEl>
                                      </p:cBhvr>
                                      <p:to x="100000" y="100000"/>
                                    </p:animScale>
                                    <p:animScale>
                                      <p:cBhvr>
                                        <p:cTn id="53" dur="26">
                                          <p:stCondLst>
                                            <p:cond delay="1808"/>
                                          </p:stCondLst>
                                        </p:cTn>
                                        <p:tgtEl>
                                          <p:spTgt spid="3">
                                            <p:txEl>
                                              <p:pRg st="6" end="6"/>
                                            </p:txEl>
                                          </p:spTgt>
                                        </p:tgtEl>
                                      </p:cBhvr>
                                      <p:to x="100000" y="95000"/>
                                    </p:animScale>
                                    <p:animScale>
                                      <p:cBhvr>
                                        <p:cTn id="54" dur="166" decel="50000">
                                          <p:stCondLst>
                                            <p:cond delay="1834"/>
                                          </p:stCondLst>
                                        </p:cTn>
                                        <p:tgtEl>
                                          <p:spTgt spid="3">
                                            <p:txEl>
                                              <p:pRg st="6" end="6"/>
                                            </p:txEl>
                                          </p:spTgt>
                                        </p:tgtEl>
                                      </p:cBhvr>
                                      <p:to x="100000" y="100000"/>
                                    </p:animScale>
                                  </p:childTnLst>
                                </p:cTn>
                              </p:par>
                              <p:par>
                                <p:cTn id="55" presetID="26" presetClass="entr" presetSubtype="0" fill="hold" nodeType="with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Effect transition="in" filter="wipe(down)">
                                      <p:cBhvr>
                                        <p:cTn id="57" dur="580">
                                          <p:stCondLst>
                                            <p:cond delay="0"/>
                                          </p:stCondLst>
                                        </p:cTn>
                                        <p:tgtEl>
                                          <p:spTgt spid="3">
                                            <p:txEl>
                                              <p:pRg st="7" end="7"/>
                                            </p:txEl>
                                          </p:spTgt>
                                        </p:tgtEl>
                                      </p:cBhvr>
                                    </p:animEffect>
                                    <p:anim calcmode="lin" valueType="num">
                                      <p:cBhvr>
                                        <p:cTn id="58"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63" dur="26">
                                          <p:stCondLst>
                                            <p:cond delay="650"/>
                                          </p:stCondLst>
                                        </p:cTn>
                                        <p:tgtEl>
                                          <p:spTgt spid="3">
                                            <p:txEl>
                                              <p:pRg st="7" end="7"/>
                                            </p:txEl>
                                          </p:spTgt>
                                        </p:tgtEl>
                                      </p:cBhvr>
                                      <p:to x="100000" y="60000"/>
                                    </p:animScale>
                                    <p:animScale>
                                      <p:cBhvr>
                                        <p:cTn id="64" dur="166" decel="50000">
                                          <p:stCondLst>
                                            <p:cond delay="676"/>
                                          </p:stCondLst>
                                        </p:cTn>
                                        <p:tgtEl>
                                          <p:spTgt spid="3">
                                            <p:txEl>
                                              <p:pRg st="7" end="7"/>
                                            </p:txEl>
                                          </p:spTgt>
                                        </p:tgtEl>
                                      </p:cBhvr>
                                      <p:to x="100000" y="100000"/>
                                    </p:animScale>
                                    <p:animScale>
                                      <p:cBhvr>
                                        <p:cTn id="65" dur="26">
                                          <p:stCondLst>
                                            <p:cond delay="1312"/>
                                          </p:stCondLst>
                                        </p:cTn>
                                        <p:tgtEl>
                                          <p:spTgt spid="3">
                                            <p:txEl>
                                              <p:pRg st="7" end="7"/>
                                            </p:txEl>
                                          </p:spTgt>
                                        </p:tgtEl>
                                      </p:cBhvr>
                                      <p:to x="100000" y="80000"/>
                                    </p:animScale>
                                    <p:animScale>
                                      <p:cBhvr>
                                        <p:cTn id="66" dur="166" decel="50000">
                                          <p:stCondLst>
                                            <p:cond delay="1338"/>
                                          </p:stCondLst>
                                        </p:cTn>
                                        <p:tgtEl>
                                          <p:spTgt spid="3">
                                            <p:txEl>
                                              <p:pRg st="7" end="7"/>
                                            </p:txEl>
                                          </p:spTgt>
                                        </p:tgtEl>
                                      </p:cBhvr>
                                      <p:to x="100000" y="100000"/>
                                    </p:animScale>
                                    <p:animScale>
                                      <p:cBhvr>
                                        <p:cTn id="67" dur="26">
                                          <p:stCondLst>
                                            <p:cond delay="1642"/>
                                          </p:stCondLst>
                                        </p:cTn>
                                        <p:tgtEl>
                                          <p:spTgt spid="3">
                                            <p:txEl>
                                              <p:pRg st="7" end="7"/>
                                            </p:txEl>
                                          </p:spTgt>
                                        </p:tgtEl>
                                      </p:cBhvr>
                                      <p:to x="100000" y="90000"/>
                                    </p:animScale>
                                    <p:animScale>
                                      <p:cBhvr>
                                        <p:cTn id="68" dur="166" decel="50000">
                                          <p:stCondLst>
                                            <p:cond delay="1668"/>
                                          </p:stCondLst>
                                        </p:cTn>
                                        <p:tgtEl>
                                          <p:spTgt spid="3">
                                            <p:txEl>
                                              <p:pRg st="7" end="7"/>
                                            </p:txEl>
                                          </p:spTgt>
                                        </p:tgtEl>
                                      </p:cBhvr>
                                      <p:to x="100000" y="100000"/>
                                    </p:animScale>
                                    <p:animScale>
                                      <p:cBhvr>
                                        <p:cTn id="69" dur="26">
                                          <p:stCondLst>
                                            <p:cond delay="1808"/>
                                          </p:stCondLst>
                                        </p:cTn>
                                        <p:tgtEl>
                                          <p:spTgt spid="3">
                                            <p:txEl>
                                              <p:pRg st="7" end="7"/>
                                            </p:txEl>
                                          </p:spTgt>
                                        </p:tgtEl>
                                      </p:cBhvr>
                                      <p:to x="100000" y="95000"/>
                                    </p:animScale>
                                    <p:animScale>
                                      <p:cBhvr>
                                        <p:cTn id="70" dur="166" decel="50000">
                                          <p:stCondLst>
                                            <p:cond delay="1834"/>
                                          </p:stCondLst>
                                        </p:cTn>
                                        <p:tgtEl>
                                          <p:spTgt spid="3">
                                            <p:txEl>
                                              <p:pRg st="7" end="7"/>
                                            </p:txEl>
                                          </p:spTgt>
                                        </p:tgtEl>
                                      </p:cBhvr>
                                      <p:to x="100000" y="100000"/>
                                    </p:animScale>
                                  </p:childTnLst>
                                </p:cTn>
                              </p:par>
                              <p:par>
                                <p:cTn id="71" presetID="26" presetClass="entr" presetSubtype="0" fill="hold" nodeType="withEffect">
                                  <p:stCondLst>
                                    <p:cond delay="0"/>
                                  </p:stCondLst>
                                  <p:childTnLst>
                                    <p:set>
                                      <p:cBhvr>
                                        <p:cTn id="72" dur="1" fill="hold">
                                          <p:stCondLst>
                                            <p:cond delay="0"/>
                                          </p:stCondLst>
                                        </p:cTn>
                                        <p:tgtEl>
                                          <p:spTgt spid="3">
                                            <p:txEl>
                                              <p:pRg st="8" end="8"/>
                                            </p:txEl>
                                          </p:spTgt>
                                        </p:tgtEl>
                                        <p:attrNameLst>
                                          <p:attrName>style.visibility</p:attrName>
                                        </p:attrNameLst>
                                      </p:cBhvr>
                                      <p:to>
                                        <p:strVal val="visible"/>
                                      </p:to>
                                    </p:set>
                                    <p:animEffect transition="in" filter="wipe(down)">
                                      <p:cBhvr>
                                        <p:cTn id="73" dur="580">
                                          <p:stCondLst>
                                            <p:cond delay="0"/>
                                          </p:stCondLst>
                                        </p:cTn>
                                        <p:tgtEl>
                                          <p:spTgt spid="3">
                                            <p:txEl>
                                              <p:pRg st="8" end="8"/>
                                            </p:txEl>
                                          </p:spTgt>
                                        </p:tgtEl>
                                      </p:cBhvr>
                                    </p:animEffect>
                                    <p:anim calcmode="lin" valueType="num">
                                      <p:cBhvr>
                                        <p:cTn id="74"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79" dur="26">
                                          <p:stCondLst>
                                            <p:cond delay="650"/>
                                          </p:stCondLst>
                                        </p:cTn>
                                        <p:tgtEl>
                                          <p:spTgt spid="3">
                                            <p:txEl>
                                              <p:pRg st="8" end="8"/>
                                            </p:txEl>
                                          </p:spTgt>
                                        </p:tgtEl>
                                      </p:cBhvr>
                                      <p:to x="100000" y="60000"/>
                                    </p:animScale>
                                    <p:animScale>
                                      <p:cBhvr>
                                        <p:cTn id="80" dur="166" decel="50000">
                                          <p:stCondLst>
                                            <p:cond delay="676"/>
                                          </p:stCondLst>
                                        </p:cTn>
                                        <p:tgtEl>
                                          <p:spTgt spid="3">
                                            <p:txEl>
                                              <p:pRg st="8" end="8"/>
                                            </p:txEl>
                                          </p:spTgt>
                                        </p:tgtEl>
                                      </p:cBhvr>
                                      <p:to x="100000" y="100000"/>
                                    </p:animScale>
                                    <p:animScale>
                                      <p:cBhvr>
                                        <p:cTn id="81" dur="26">
                                          <p:stCondLst>
                                            <p:cond delay="1312"/>
                                          </p:stCondLst>
                                        </p:cTn>
                                        <p:tgtEl>
                                          <p:spTgt spid="3">
                                            <p:txEl>
                                              <p:pRg st="8" end="8"/>
                                            </p:txEl>
                                          </p:spTgt>
                                        </p:tgtEl>
                                      </p:cBhvr>
                                      <p:to x="100000" y="80000"/>
                                    </p:animScale>
                                    <p:animScale>
                                      <p:cBhvr>
                                        <p:cTn id="82" dur="166" decel="50000">
                                          <p:stCondLst>
                                            <p:cond delay="1338"/>
                                          </p:stCondLst>
                                        </p:cTn>
                                        <p:tgtEl>
                                          <p:spTgt spid="3">
                                            <p:txEl>
                                              <p:pRg st="8" end="8"/>
                                            </p:txEl>
                                          </p:spTgt>
                                        </p:tgtEl>
                                      </p:cBhvr>
                                      <p:to x="100000" y="100000"/>
                                    </p:animScale>
                                    <p:animScale>
                                      <p:cBhvr>
                                        <p:cTn id="83" dur="26">
                                          <p:stCondLst>
                                            <p:cond delay="1642"/>
                                          </p:stCondLst>
                                        </p:cTn>
                                        <p:tgtEl>
                                          <p:spTgt spid="3">
                                            <p:txEl>
                                              <p:pRg st="8" end="8"/>
                                            </p:txEl>
                                          </p:spTgt>
                                        </p:tgtEl>
                                      </p:cBhvr>
                                      <p:to x="100000" y="90000"/>
                                    </p:animScale>
                                    <p:animScale>
                                      <p:cBhvr>
                                        <p:cTn id="84" dur="166" decel="50000">
                                          <p:stCondLst>
                                            <p:cond delay="1668"/>
                                          </p:stCondLst>
                                        </p:cTn>
                                        <p:tgtEl>
                                          <p:spTgt spid="3">
                                            <p:txEl>
                                              <p:pRg st="8" end="8"/>
                                            </p:txEl>
                                          </p:spTgt>
                                        </p:tgtEl>
                                      </p:cBhvr>
                                      <p:to x="100000" y="100000"/>
                                    </p:animScale>
                                    <p:animScale>
                                      <p:cBhvr>
                                        <p:cTn id="85" dur="26">
                                          <p:stCondLst>
                                            <p:cond delay="1808"/>
                                          </p:stCondLst>
                                        </p:cTn>
                                        <p:tgtEl>
                                          <p:spTgt spid="3">
                                            <p:txEl>
                                              <p:pRg st="8" end="8"/>
                                            </p:txEl>
                                          </p:spTgt>
                                        </p:tgtEl>
                                      </p:cBhvr>
                                      <p:to x="100000" y="95000"/>
                                    </p:animScale>
                                    <p:animScale>
                                      <p:cBhvr>
                                        <p:cTn id="86" dur="166" decel="50000">
                                          <p:stCondLst>
                                            <p:cond delay="1834"/>
                                          </p:stCondLst>
                                        </p:cTn>
                                        <p:tgtEl>
                                          <p:spTgt spid="3">
                                            <p:txEl>
                                              <p:pRg st="8" end="8"/>
                                            </p:txEl>
                                          </p:spTgt>
                                        </p:tgtEl>
                                      </p:cBhvr>
                                      <p:to x="100000" y="100000"/>
                                    </p:animScale>
                                  </p:childTnLst>
                                </p:cTn>
                              </p:par>
                              <p:par>
                                <p:cTn id="87" presetID="26" presetClass="entr" presetSubtype="0" fill="hold" nodeType="withEffect">
                                  <p:stCondLst>
                                    <p:cond delay="0"/>
                                  </p:stCondLst>
                                  <p:childTnLst>
                                    <p:set>
                                      <p:cBhvr>
                                        <p:cTn id="88" dur="1" fill="hold">
                                          <p:stCondLst>
                                            <p:cond delay="0"/>
                                          </p:stCondLst>
                                        </p:cTn>
                                        <p:tgtEl>
                                          <p:spTgt spid="3">
                                            <p:txEl>
                                              <p:pRg st="9" end="9"/>
                                            </p:txEl>
                                          </p:spTgt>
                                        </p:tgtEl>
                                        <p:attrNameLst>
                                          <p:attrName>style.visibility</p:attrName>
                                        </p:attrNameLst>
                                      </p:cBhvr>
                                      <p:to>
                                        <p:strVal val="visible"/>
                                      </p:to>
                                    </p:set>
                                    <p:animEffect transition="in" filter="wipe(down)">
                                      <p:cBhvr>
                                        <p:cTn id="89" dur="580">
                                          <p:stCondLst>
                                            <p:cond delay="0"/>
                                          </p:stCondLst>
                                        </p:cTn>
                                        <p:tgtEl>
                                          <p:spTgt spid="3">
                                            <p:txEl>
                                              <p:pRg st="9" end="9"/>
                                            </p:txEl>
                                          </p:spTgt>
                                        </p:tgtEl>
                                      </p:cBhvr>
                                    </p:animEffect>
                                    <p:anim calcmode="lin" valueType="num">
                                      <p:cBhvr>
                                        <p:cTn id="90"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95" dur="26">
                                          <p:stCondLst>
                                            <p:cond delay="650"/>
                                          </p:stCondLst>
                                        </p:cTn>
                                        <p:tgtEl>
                                          <p:spTgt spid="3">
                                            <p:txEl>
                                              <p:pRg st="9" end="9"/>
                                            </p:txEl>
                                          </p:spTgt>
                                        </p:tgtEl>
                                      </p:cBhvr>
                                      <p:to x="100000" y="60000"/>
                                    </p:animScale>
                                    <p:animScale>
                                      <p:cBhvr>
                                        <p:cTn id="96" dur="166" decel="50000">
                                          <p:stCondLst>
                                            <p:cond delay="676"/>
                                          </p:stCondLst>
                                        </p:cTn>
                                        <p:tgtEl>
                                          <p:spTgt spid="3">
                                            <p:txEl>
                                              <p:pRg st="9" end="9"/>
                                            </p:txEl>
                                          </p:spTgt>
                                        </p:tgtEl>
                                      </p:cBhvr>
                                      <p:to x="100000" y="100000"/>
                                    </p:animScale>
                                    <p:animScale>
                                      <p:cBhvr>
                                        <p:cTn id="97" dur="26">
                                          <p:stCondLst>
                                            <p:cond delay="1312"/>
                                          </p:stCondLst>
                                        </p:cTn>
                                        <p:tgtEl>
                                          <p:spTgt spid="3">
                                            <p:txEl>
                                              <p:pRg st="9" end="9"/>
                                            </p:txEl>
                                          </p:spTgt>
                                        </p:tgtEl>
                                      </p:cBhvr>
                                      <p:to x="100000" y="80000"/>
                                    </p:animScale>
                                    <p:animScale>
                                      <p:cBhvr>
                                        <p:cTn id="98" dur="166" decel="50000">
                                          <p:stCondLst>
                                            <p:cond delay="1338"/>
                                          </p:stCondLst>
                                        </p:cTn>
                                        <p:tgtEl>
                                          <p:spTgt spid="3">
                                            <p:txEl>
                                              <p:pRg st="9" end="9"/>
                                            </p:txEl>
                                          </p:spTgt>
                                        </p:tgtEl>
                                      </p:cBhvr>
                                      <p:to x="100000" y="100000"/>
                                    </p:animScale>
                                    <p:animScale>
                                      <p:cBhvr>
                                        <p:cTn id="99" dur="26">
                                          <p:stCondLst>
                                            <p:cond delay="1642"/>
                                          </p:stCondLst>
                                        </p:cTn>
                                        <p:tgtEl>
                                          <p:spTgt spid="3">
                                            <p:txEl>
                                              <p:pRg st="9" end="9"/>
                                            </p:txEl>
                                          </p:spTgt>
                                        </p:tgtEl>
                                      </p:cBhvr>
                                      <p:to x="100000" y="90000"/>
                                    </p:animScale>
                                    <p:animScale>
                                      <p:cBhvr>
                                        <p:cTn id="100" dur="166" decel="50000">
                                          <p:stCondLst>
                                            <p:cond delay="1668"/>
                                          </p:stCondLst>
                                        </p:cTn>
                                        <p:tgtEl>
                                          <p:spTgt spid="3">
                                            <p:txEl>
                                              <p:pRg st="9" end="9"/>
                                            </p:txEl>
                                          </p:spTgt>
                                        </p:tgtEl>
                                      </p:cBhvr>
                                      <p:to x="100000" y="100000"/>
                                    </p:animScale>
                                    <p:animScale>
                                      <p:cBhvr>
                                        <p:cTn id="101" dur="26">
                                          <p:stCondLst>
                                            <p:cond delay="1808"/>
                                          </p:stCondLst>
                                        </p:cTn>
                                        <p:tgtEl>
                                          <p:spTgt spid="3">
                                            <p:txEl>
                                              <p:pRg st="9" end="9"/>
                                            </p:txEl>
                                          </p:spTgt>
                                        </p:tgtEl>
                                      </p:cBhvr>
                                      <p:to x="100000" y="95000"/>
                                    </p:animScale>
                                    <p:animScale>
                                      <p:cBhvr>
                                        <p:cTn id="102" dur="166" decel="50000">
                                          <p:stCondLst>
                                            <p:cond delay="1834"/>
                                          </p:stCondLst>
                                        </p:cTn>
                                        <p:tgtEl>
                                          <p:spTgt spid="3">
                                            <p:txEl>
                                              <p:pRg st="9" end="9"/>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BDD6FE-EA33-BE90-6DAD-FB4953299E9C}"/>
              </a:ext>
            </a:extLst>
          </p:cNvPr>
          <p:cNvSpPr>
            <a:spLocks noGrp="1"/>
          </p:cNvSpPr>
          <p:nvPr>
            <p:ph type="title"/>
          </p:nvPr>
        </p:nvSpPr>
        <p:spPr/>
        <p:txBody>
          <a:bodyPr/>
          <a:lstStyle/>
          <a:p>
            <a:r>
              <a:rPr lang="sv-SE" dirty="0"/>
              <a:t>Undervisning i fritidshemmet</a:t>
            </a:r>
          </a:p>
        </p:txBody>
      </p:sp>
      <p:sp>
        <p:nvSpPr>
          <p:cNvPr id="3" name="Platshållare för innehåll 2">
            <a:extLst>
              <a:ext uri="{FF2B5EF4-FFF2-40B4-BE49-F238E27FC236}">
                <a16:creationId xmlns:a16="http://schemas.microsoft.com/office/drawing/2014/main" id="{462544C8-7EFB-CD24-A114-48575FA37200}"/>
              </a:ext>
            </a:extLst>
          </p:cNvPr>
          <p:cNvSpPr>
            <a:spLocks noGrp="1"/>
          </p:cNvSpPr>
          <p:nvPr>
            <p:ph idx="1"/>
          </p:nvPr>
        </p:nvSpPr>
        <p:spPr/>
        <p:txBody>
          <a:bodyPr>
            <a:normAutofit/>
          </a:bodyPr>
          <a:lstStyle/>
          <a:p>
            <a:r>
              <a:rPr lang="sv-SE" sz="1400" dirty="0"/>
              <a:t>Fritidshemmet ska stimulera elevernas utveckling och lärande samt erbjuda dem en meningsfull fritid och rekreation. Utbildningen ska utgå från en helhetssyn på eleven och elevens behov (SFS 2010:800).</a:t>
            </a:r>
          </a:p>
          <a:p>
            <a:r>
              <a:rPr lang="sv-SE" sz="1400" dirty="0"/>
              <a:t>Undervisningen i fritidshemmet kompletterar förskoleklassen och skolan genom att lärandet i högre grad ska vara situationsstyrt, upplevelsebaserat och grupporienterat samt utgå från elevernas behov, intressen och initiativ (Skolverket, 2022).</a:t>
            </a:r>
          </a:p>
          <a:p>
            <a:r>
              <a:rPr lang="sv-SE" sz="1400" dirty="0"/>
              <a:t>Undervisningen i fritidshemmet ska komplettera förskoleklassen och skolan även genom att erbjuda eleverna rekreation och vila för hälsa och välbefinnande (Skolverket, 2022).</a:t>
            </a:r>
          </a:p>
          <a:p>
            <a:r>
              <a:rPr lang="sv-SE" sz="1400" dirty="0">
                <a:highlight>
                  <a:srgbClr val="00FF00"/>
                </a:highlight>
              </a:rPr>
              <a:t>Vi har haft mycket fokus på det målstyrda fritidshemmet sedan vi fick en egen del i läroplanen, med styrd och formellt planerad undervisning som ibland blir väldigt likt skolans. Det här behöver vi fundera över…</a:t>
            </a:r>
          </a:p>
          <a:p>
            <a:r>
              <a:rPr lang="sv-SE" sz="1400" dirty="0">
                <a:highlight>
                  <a:srgbClr val="00FF00"/>
                </a:highlight>
              </a:rPr>
              <a:t>Undervisning - ”sådana målstyrda processer som under ledning av lärare eller förskollärare syftar till utveckling och lärande genom inhämtande och utvecklande av kunskaper och värden” (Skollagen, 2010:800, 1 kap. 3).</a:t>
            </a:r>
          </a:p>
          <a:p>
            <a:endParaRPr lang="sv-SE" sz="1400" dirty="0"/>
          </a:p>
          <a:p>
            <a:endParaRPr lang="sv-SE" dirty="0"/>
          </a:p>
        </p:txBody>
      </p:sp>
    </p:spTree>
    <p:extLst>
      <p:ext uri="{BB962C8B-B14F-4D97-AF65-F5344CB8AC3E}">
        <p14:creationId xmlns:p14="http://schemas.microsoft.com/office/powerpoint/2010/main" val="195063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159C9EC-0776-9558-AA66-DCF329806B4D}"/>
              </a:ext>
            </a:extLst>
          </p:cNvPr>
          <p:cNvSpPr>
            <a:spLocks noGrp="1"/>
          </p:cNvSpPr>
          <p:nvPr>
            <p:ph type="title"/>
          </p:nvPr>
        </p:nvSpPr>
        <p:spPr/>
        <p:txBody>
          <a:bodyPr/>
          <a:lstStyle/>
          <a:p>
            <a:r>
              <a:rPr lang="sv-SE" b="1" dirty="0">
                <a:latin typeface="Arial" panose="020B0604020202020204" pitchFamily="34" charset="0"/>
                <a:cs typeface="Arial" panose="020B0604020202020204" pitchFamily="34" charset="0"/>
              </a:rPr>
              <a:t>Skollagen</a:t>
            </a:r>
          </a:p>
        </p:txBody>
      </p:sp>
      <p:sp>
        <p:nvSpPr>
          <p:cNvPr id="3" name="Platshållare för innehåll 2">
            <a:extLst>
              <a:ext uri="{FF2B5EF4-FFF2-40B4-BE49-F238E27FC236}">
                <a16:creationId xmlns:a16="http://schemas.microsoft.com/office/drawing/2014/main" id="{145F6411-2D57-E82D-27B3-3779964F23CE}"/>
              </a:ext>
            </a:extLst>
          </p:cNvPr>
          <p:cNvSpPr>
            <a:spLocks noGrp="1"/>
          </p:cNvSpPr>
          <p:nvPr>
            <p:ph idx="1"/>
          </p:nvPr>
        </p:nvSpPr>
        <p:spPr>
          <a:xfrm>
            <a:off x="628650" y="1140619"/>
            <a:ext cx="7886700" cy="3263504"/>
          </a:xfrm>
        </p:spPr>
        <p:txBody>
          <a:bodyPr>
            <a:normAutofit fontScale="77500" lnSpcReduction="20000"/>
          </a:bodyPr>
          <a:lstStyle/>
          <a:p>
            <a:r>
              <a:rPr lang="sv-SE" dirty="0">
                <a:latin typeface="Arial" panose="020B0604020202020204" pitchFamily="34" charset="0"/>
                <a:cs typeface="Arial" panose="020B0604020202020204" pitchFamily="34" charset="0"/>
              </a:rPr>
              <a:t>”Elever ska erbjudas utbildning i fritidshemmet i den omfattning som behövs med hänsyn till vårdnadshavares förvärvsarbete eller studier eller om eleven har ett eget behov på grund av familjens situation i övrigt” (SFS 2010:800 kap. 14 §5). </a:t>
            </a:r>
          </a:p>
          <a:p>
            <a:r>
              <a:rPr lang="sv-SE" dirty="0">
                <a:latin typeface="Arial" panose="020B0604020202020204" pitchFamily="34" charset="0"/>
                <a:cs typeface="Arial" panose="020B0604020202020204" pitchFamily="34" charset="0"/>
              </a:rPr>
              <a:t>”Barn ska ges den ledning och stimulans som de behöver i sitt lärande och sin personliga utveckling för att de utifrån sina egna förutsättningar ska kunna utvecklas så långt som möjligt enligt utbildningens mål (SFS 2010:800 kap. 3 §2).”</a:t>
            </a:r>
          </a:p>
          <a:p>
            <a:endParaRPr lang="sv-SE" dirty="0">
              <a:latin typeface="Arial" panose="020B0604020202020204" pitchFamily="34" charset="0"/>
              <a:cs typeface="Arial" panose="020B0604020202020204" pitchFamily="34" charset="0"/>
            </a:endParaRPr>
          </a:p>
          <a:p>
            <a:r>
              <a:rPr lang="sv-SE" dirty="0">
                <a:latin typeface="Arial" panose="020B0604020202020204" pitchFamily="34" charset="0"/>
                <a:cs typeface="Arial" panose="020B0604020202020204" pitchFamily="34" charset="0"/>
              </a:rPr>
              <a:t>Vad säger denna text? </a:t>
            </a:r>
          </a:p>
          <a:p>
            <a:pPr marL="457200" indent="-457200">
              <a:buFont typeface="+mj-lt"/>
              <a:buAutoNum type="arabicPeriod"/>
            </a:pPr>
            <a:r>
              <a:rPr lang="sv-SE" dirty="0">
                <a:latin typeface="Arial" panose="020B0604020202020204" pitchFamily="34" charset="0"/>
                <a:cs typeface="Arial" panose="020B0604020202020204" pitchFamily="34" charset="0"/>
              </a:rPr>
              <a:t>Att elever kan ha behov som gör att de kan gynnas positivt av att delta i fritidshemmets verksamhet, trots att deras vårdnadshavares arbets- eller studiesituation kanske inte kräver det. </a:t>
            </a:r>
          </a:p>
          <a:p>
            <a:pPr marL="457200" indent="-457200">
              <a:buFont typeface="+mj-lt"/>
              <a:buAutoNum type="arabicPeriod"/>
            </a:pPr>
            <a:r>
              <a:rPr lang="sv-SE" dirty="0">
                <a:latin typeface="Arial" panose="020B0604020202020204" pitchFamily="34" charset="0"/>
                <a:cs typeface="Arial" panose="020B0604020202020204" pitchFamily="34" charset="0"/>
              </a:rPr>
              <a:t>Att fritidshemmets verksamhet förväntas bidra positivt till elevernas utveckling och lärande.</a:t>
            </a:r>
          </a:p>
          <a:p>
            <a:pPr marL="457200" indent="-457200">
              <a:buFont typeface="+mj-lt"/>
              <a:buAutoNum type="arabicPeriod"/>
            </a:pPr>
            <a:r>
              <a:rPr lang="sv-SE" dirty="0">
                <a:latin typeface="Arial" panose="020B0604020202020204" pitchFamily="34" charset="0"/>
                <a:cs typeface="Arial" panose="020B0604020202020204" pitchFamily="34" charset="0"/>
              </a:rPr>
              <a:t>kunskaper, lärande och kunskapskrav + </a:t>
            </a:r>
            <a:r>
              <a:rPr lang="sv-SE" dirty="0">
                <a:highlight>
                  <a:srgbClr val="00FF00"/>
                </a:highlight>
                <a:latin typeface="Arial" panose="020B0604020202020204" pitchFamily="34" charset="0"/>
                <a:cs typeface="Arial" panose="020B0604020202020204" pitchFamily="34" charset="0"/>
              </a:rPr>
              <a:t>stöd i sin personliga utveckling</a:t>
            </a:r>
          </a:p>
          <a:p>
            <a:endParaRPr lang="sv-SE" dirty="0"/>
          </a:p>
        </p:txBody>
      </p:sp>
      <p:sp>
        <p:nvSpPr>
          <p:cNvPr id="4" name="Platshållare för bildnummer 3">
            <a:extLst>
              <a:ext uri="{FF2B5EF4-FFF2-40B4-BE49-F238E27FC236}">
                <a16:creationId xmlns:a16="http://schemas.microsoft.com/office/drawing/2014/main" id="{B616C53E-066D-D02C-6572-9795396F17E4}"/>
              </a:ext>
            </a:extLst>
          </p:cNvPr>
          <p:cNvSpPr>
            <a:spLocks noGrp="1"/>
          </p:cNvSpPr>
          <p:nvPr>
            <p:ph type="sldNum" sz="quarter" idx="12"/>
          </p:nvPr>
        </p:nvSpPr>
        <p:spPr/>
        <p:txBody>
          <a:bodyPr/>
          <a:lstStyle/>
          <a:p>
            <a:fld id="{71766878-3199-4EAB-94E7-2D6D11070E14}" type="slidenum">
              <a:rPr lang="en-US" smtClean="0"/>
              <a:t>8</a:t>
            </a:fld>
            <a:endParaRPr lang="en-US" dirty="0"/>
          </a:p>
        </p:txBody>
      </p:sp>
    </p:spTree>
    <p:extLst>
      <p:ext uri="{BB962C8B-B14F-4D97-AF65-F5344CB8AC3E}">
        <p14:creationId xmlns:p14="http://schemas.microsoft.com/office/powerpoint/2010/main" val="1467801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0735C8C-7537-FE13-BF90-4A35BEABC410}"/>
              </a:ext>
            </a:extLst>
          </p:cNvPr>
          <p:cNvSpPr>
            <a:spLocks noGrp="1"/>
          </p:cNvSpPr>
          <p:nvPr>
            <p:ph type="title"/>
          </p:nvPr>
        </p:nvSpPr>
        <p:spPr>
          <a:xfrm>
            <a:off x="457200" y="129327"/>
            <a:ext cx="8229600" cy="857250"/>
          </a:xfrm>
        </p:spPr>
        <p:txBody>
          <a:bodyPr/>
          <a:lstStyle/>
          <a:p>
            <a:r>
              <a:rPr lang="sv-SE" dirty="0"/>
              <a:t>Det kompletterande uppdraget</a:t>
            </a:r>
          </a:p>
        </p:txBody>
      </p:sp>
      <p:sp>
        <p:nvSpPr>
          <p:cNvPr id="3" name="Platshållare för innehåll 2">
            <a:extLst>
              <a:ext uri="{FF2B5EF4-FFF2-40B4-BE49-F238E27FC236}">
                <a16:creationId xmlns:a16="http://schemas.microsoft.com/office/drawing/2014/main" id="{6CA03B28-6EB9-0622-02DF-2A5F8914FE20}"/>
              </a:ext>
            </a:extLst>
          </p:cNvPr>
          <p:cNvSpPr>
            <a:spLocks noGrp="1"/>
          </p:cNvSpPr>
          <p:nvPr>
            <p:ph idx="1"/>
          </p:nvPr>
        </p:nvSpPr>
        <p:spPr>
          <a:xfrm>
            <a:off x="463061" y="874514"/>
            <a:ext cx="8217877" cy="3394472"/>
          </a:xfrm>
        </p:spPr>
        <p:txBody>
          <a:bodyPr>
            <a:normAutofit fontScale="85000" lnSpcReduction="10000"/>
          </a:bodyPr>
          <a:lstStyle/>
          <a:p>
            <a:r>
              <a:rPr lang="sv-SE" sz="1600" dirty="0"/>
              <a:t>Komplettera skolan både tids- och innehållsmässigt. </a:t>
            </a:r>
          </a:p>
          <a:p>
            <a:r>
              <a:rPr lang="sv-SE" sz="1600" dirty="0"/>
              <a:t>Genom att erbjuda eleverna fritidsaktiviteter som på skilda sätt knyter an till och förstärker arbetet med läroplanens mål. </a:t>
            </a:r>
          </a:p>
          <a:p>
            <a:r>
              <a:rPr lang="sv-SE" sz="1600" dirty="0"/>
              <a:t>Kunskaper/kompetenser/förmågor</a:t>
            </a:r>
          </a:p>
          <a:p>
            <a:r>
              <a:rPr lang="sv-SE" sz="1600" dirty="0"/>
              <a:t>Fritidshemmet kan även förstärka arbetet med skolans kunskapsinnehåll –</a:t>
            </a:r>
          </a:p>
          <a:p>
            <a:pPr lvl="1"/>
            <a:r>
              <a:rPr lang="sv-SE" sz="1600" dirty="0"/>
              <a:t>lösa problem och omsätta idéer i handling på ett kreativt sätt. </a:t>
            </a:r>
          </a:p>
          <a:p>
            <a:r>
              <a:rPr lang="sv-SE" sz="1600" dirty="0"/>
              <a:t>Att stödja eleverna i deras lärande och utveckling mot att bli demokratiska och sociala medlemmar i fritidshemsgruppen liksom i samhället i stort.</a:t>
            </a:r>
          </a:p>
          <a:p>
            <a:endParaRPr lang="sv-SE" sz="1600" dirty="0"/>
          </a:p>
          <a:p>
            <a:pPr marL="0" indent="0">
              <a:buNone/>
            </a:pPr>
            <a:r>
              <a:rPr lang="sv-SE" sz="3200" dirty="0"/>
              <a:t>Det kompensatoriska uppdraget </a:t>
            </a:r>
            <a:endParaRPr lang="sv-SE" sz="1600" dirty="0"/>
          </a:p>
          <a:p>
            <a:r>
              <a:rPr lang="sv-SE" sz="1600" dirty="0"/>
              <a:t>”uppväga skillnader i elevers förutsättningar att utvecklas så långt som möjligt enligt utbildningens mål” </a:t>
            </a:r>
          </a:p>
          <a:p>
            <a:r>
              <a:rPr lang="sv-SE" sz="1600" dirty="0"/>
              <a:t>Allmänt fritidshem och fler elevers tillgång till utveckling, lärande och en meningsfull fritid, SOU 2022:61 </a:t>
            </a:r>
            <a:r>
              <a:rPr lang="sv-SE" sz="1600" dirty="0">
                <a:hlinkClick r:id="rId2"/>
              </a:rPr>
              <a:t>https://www.regeringen.se/rattsliga-dokument/statens-offentliga-utredningar/2022/11/sou-202261/</a:t>
            </a:r>
            <a:r>
              <a:rPr lang="sv-SE" sz="1600" dirty="0"/>
              <a:t> </a:t>
            </a:r>
          </a:p>
          <a:p>
            <a:endParaRPr lang="sv-SE" dirty="0"/>
          </a:p>
        </p:txBody>
      </p:sp>
    </p:spTree>
    <p:extLst>
      <p:ext uri="{BB962C8B-B14F-4D97-AF65-F5344CB8AC3E}">
        <p14:creationId xmlns:p14="http://schemas.microsoft.com/office/powerpoint/2010/main" val="1447430673"/>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D1C4292F4E174446B1E0FEC2757545D2" ma:contentTypeVersion="12" ma:contentTypeDescription="Skapa ett nytt dokument." ma:contentTypeScope="" ma:versionID="8188da8597259658f29ad85c0b1b4403">
  <xsd:schema xmlns:xsd="http://www.w3.org/2001/XMLSchema" xmlns:xs="http://www.w3.org/2001/XMLSchema" xmlns:p="http://schemas.microsoft.com/office/2006/metadata/properties" xmlns:ns2="bb9ade9c-0b42-4faa-8e83-a14015f7b61d" xmlns:ns3="a653b098-e9bf-4533-afcc-30352f5ca37f" targetNamespace="http://schemas.microsoft.com/office/2006/metadata/properties" ma:root="true" ma:fieldsID="b3903dddfb0ba4e6e820b2de48096bac" ns2:_="" ns3:_="">
    <xsd:import namespace="bb9ade9c-0b42-4faa-8e83-a14015f7b61d"/>
    <xsd:import namespace="a653b098-e9bf-4533-afcc-30352f5ca37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9ade9c-0b42-4faa-8e83-a14015f7b6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653b098-e9bf-4533-afcc-30352f5ca37f" elementFormDefault="qualified">
    <xsd:import namespace="http://schemas.microsoft.com/office/2006/documentManagement/types"/>
    <xsd:import namespace="http://schemas.microsoft.com/office/infopath/2007/PartnerControls"/>
    <xsd:element name="SharedWithUsers" ma:index="16"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4BAEB27-3C19-457D-B936-C5C13DF8C2AA}">
  <ds:schemaRefs>
    <ds:schemaRef ds:uri="http://schemas.microsoft.com/sharepoint/v3/contenttype/forms"/>
  </ds:schemaRefs>
</ds:datastoreItem>
</file>

<file path=customXml/itemProps2.xml><?xml version="1.0" encoding="utf-8"?>
<ds:datastoreItem xmlns:ds="http://schemas.openxmlformats.org/officeDocument/2006/customXml" ds:itemID="{282F71BD-349C-4993-B967-FCDFFB10D32C}">
  <ds:schemaRefs>
    <ds:schemaRef ds:uri="a653b098-e9bf-4533-afcc-30352f5ca37f"/>
    <ds:schemaRef ds:uri="bb9ade9c-0b42-4faa-8e83-a14015f7b61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64DB486-6CC7-44D6-A871-1E600E4F308C}">
  <ds:schemaRefs>
    <ds:schemaRef ds:uri="http://schemas.microsoft.com/office/infopath/2007/PartnerControls"/>
    <ds:schemaRef ds:uri="http://purl.org/dc/elements/1.1/"/>
    <ds:schemaRef ds:uri="http://schemas.microsoft.com/office/2006/metadata/properties"/>
    <ds:schemaRef ds:uri="bb9ade9c-0b42-4faa-8e83-a14015f7b61d"/>
    <ds:schemaRef ds:uri="http://purl.org/dc/terms/"/>
    <ds:schemaRef ds:uri="http://schemas.openxmlformats.org/package/2006/metadata/core-properties"/>
    <ds:schemaRef ds:uri="a653b098-e9bf-4533-afcc-30352f5ca37f"/>
    <ds:schemaRef ds:uri="http://schemas.microsoft.com/office/2006/documentManagement/typ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994</TotalTime>
  <Words>2456</Words>
  <Application>Microsoft Office PowerPoint</Application>
  <PresentationFormat>Bildspel på skärmen (16:9)</PresentationFormat>
  <Paragraphs>282</Paragraphs>
  <Slides>41</Slides>
  <Notes>0</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41</vt:i4>
      </vt:variant>
    </vt:vector>
  </HeadingPairs>
  <TitlesOfParts>
    <vt:vector size="47" baseType="lpstr">
      <vt:lpstr>Arial</vt:lpstr>
      <vt:lpstr>Arial Black</vt:lpstr>
      <vt:lpstr>Calibri</vt:lpstr>
      <vt:lpstr>Calibri Light</vt:lpstr>
      <vt:lpstr>Wingdings</vt:lpstr>
      <vt:lpstr>Office-tema</vt:lpstr>
      <vt:lpstr>Fritidshemmets didaktik   Göteborg 7-8 September 2023</vt:lpstr>
      <vt:lpstr>PowerPoint-presentation</vt:lpstr>
      <vt:lpstr>PowerPoint-presentation</vt:lpstr>
      <vt:lpstr>Varför?</vt:lpstr>
      <vt:lpstr>PowerPoint-presentation</vt:lpstr>
      <vt:lpstr> </vt:lpstr>
      <vt:lpstr>Undervisning i fritidshemmet</vt:lpstr>
      <vt:lpstr>Skollagen</vt:lpstr>
      <vt:lpstr>Det kompletterande uppdraget</vt:lpstr>
      <vt:lpstr>Professionellt medvetet förhållningsätt </vt:lpstr>
      <vt:lpstr>Didaktik i fritidshem?</vt:lpstr>
      <vt:lpstr>Didaktiska modeller</vt:lpstr>
      <vt:lpstr>Didaktiska modeller</vt:lpstr>
      <vt:lpstr>Didaktiska frågeställningar</vt:lpstr>
      <vt:lpstr>Genom undervisningen i fritidshemmet ska eleverna sammanfattningsvis ges förutsättningar att utveckla sin förmåga att: </vt:lpstr>
      <vt:lpstr>PowerPoint-presentation</vt:lpstr>
      <vt:lpstr>Undervisningssituationer</vt:lpstr>
      <vt:lpstr>Fritidshemmets didaktiska modell?</vt:lpstr>
      <vt:lpstr>Att undervisa och göra didaktiska val</vt:lpstr>
      <vt:lpstr>PowerPoint-presentation</vt:lpstr>
      <vt:lpstr>Semi- och informellt lärande</vt:lpstr>
      <vt:lpstr>PowerPoint-presentation</vt:lpstr>
      <vt:lpstr>Ämneskunskap i fritidshem</vt:lpstr>
      <vt:lpstr>PowerPoint-presentation</vt:lpstr>
      <vt:lpstr>Didaktiska val i praktiken</vt:lpstr>
      <vt:lpstr>PowerPoint-presentation</vt:lpstr>
      <vt:lpstr>PowerPoint-presentation</vt:lpstr>
      <vt:lpstr>Syn på lärande och utveckling</vt:lpstr>
      <vt:lpstr>Centralt innehåll (Skolverket, 2022)</vt:lpstr>
      <vt:lpstr>PowerPoint-presentation</vt:lpstr>
      <vt:lpstr>Språk och kommunikation </vt:lpstr>
      <vt:lpstr>Skapande och estetiska uttrycksformer</vt:lpstr>
      <vt:lpstr>Natur och samhälle</vt:lpstr>
      <vt:lpstr>”Texter” som innehåll/metod</vt:lpstr>
      <vt:lpstr>Lekar, fysiska aktiviteter och utevistelse</vt:lpstr>
      <vt:lpstr>PowerPoint-presentation</vt:lpstr>
      <vt:lpstr>PowerPoint-presentation</vt:lpstr>
      <vt:lpstr>Sammanfattningsvis</vt:lpstr>
      <vt:lpstr>PowerPoint-presentation</vt:lpstr>
      <vt:lpstr>PowerPoint-presentation</vt:lpstr>
      <vt:lpstr>Referenser i urval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Arbetsdok 12/5</dc:title>
  <dc:creator>Jonas Söderholm</dc:creator>
  <cp:lastModifiedBy>Jonas Söderholm</cp:lastModifiedBy>
  <cp:revision>5</cp:revision>
  <dcterms:created xsi:type="dcterms:W3CDTF">2022-03-16T10:09:02Z</dcterms:created>
  <dcterms:modified xsi:type="dcterms:W3CDTF">2023-09-11T05:57:06Z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0x010100D1C4292F4E174446B1E0FEC2757545D2</vt:lpwstr>
  </property>
  <property fmtid="{D5CDD505-2E9C-101B-9397-08002B2CF9AE}" pid="3" name="MSIP_Label_9144ccec-98ca-4847-b090-103d5c6592f4_Enabled">
    <vt:lpwstr>true</vt:lpwstr>
  </property>
  <property fmtid="{D5CDD505-2E9C-101B-9397-08002B2CF9AE}" pid="4" name="MSIP_Label_9144ccec-98ca-4847-b090-103d5c6592f4_SetDate">
    <vt:lpwstr>2022-03-16T10:09:02Z</vt:lpwstr>
  </property>
  <property fmtid="{D5CDD505-2E9C-101B-9397-08002B2CF9AE}" pid="5" name="MSIP_Label_9144ccec-98ca-4847-b090-103d5c6592f4_Method">
    <vt:lpwstr>Standard</vt:lpwstr>
  </property>
  <property fmtid="{D5CDD505-2E9C-101B-9397-08002B2CF9AE}" pid="6" name="MSIP_Label_9144ccec-98ca-4847-b090-103d5c6592f4_Name">
    <vt:lpwstr>Information class 1</vt:lpwstr>
  </property>
  <property fmtid="{D5CDD505-2E9C-101B-9397-08002B2CF9AE}" pid="7" name="MSIP_Label_9144ccec-98ca-4847-b090-103d5c6592f4_SiteId">
    <vt:lpwstr>fb665cd7-b4b7-4578-8a42-29ff69176bdf</vt:lpwstr>
  </property>
  <property fmtid="{D5CDD505-2E9C-101B-9397-08002B2CF9AE}" pid="8" name="MSIP_Label_9144ccec-98ca-4847-b090-103d5c6592f4_ActionId">
    <vt:lpwstr>47a4bfdd-ec18-4b12-86e6-adfba8d9d12d</vt:lpwstr>
  </property>
  <property fmtid="{D5CDD505-2E9C-101B-9397-08002B2CF9AE}" pid="9" name="MSIP_Label_9144ccec-98ca-4847-b090-103d5c6592f4_ContentBits">
    <vt:lpwstr>0</vt:lpwstr>
  </property>
</Properties>
</file>