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672" r:id="rId2"/>
    <p:sldMasterId id="2147484677" r:id="rId3"/>
  </p:sldMasterIdLst>
  <p:notesMasterIdLst>
    <p:notesMasterId r:id="rId46"/>
  </p:notesMasterIdLst>
  <p:sldIdLst>
    <p:sldId id="257" r:id="rId4"/>
    <p:sldId id="258" r:id="rId5"/>
    <p:sldId id="2145706993" r:id="rId6"/>
    <p:sldId id="263" r:id="rId7"/>
    <p:sldId id="308" r:id="rId8"/>
    <p:sldId id="305" r:id="rId9"/>
    <p:sldId id="307" r:id="rId10"/>
    <p:sldId id="306" r:id="rId11"/>
    <p:sldId id="2145706988" r:id="rId12"/>
    <p:sldId id="2145706989" r:id="rId13"/>
    <p:sldId id="2145706990" r:id="rId14"/>
    <p:sldId id="2145706991" r:id="rId15"/>
    <p:sldId id="2147472125" r:id="rId16"/>
    <p:sldId id="2147472135" r:id="rId17"/>
    <p:sldId id="2147472144" r:id="rId18"/>
    <p:sldId id="2147472136" r:id="rId19"/>
    <p:sldId id="2147472145" r:id="rId20"/>
    <p:sldId id="2147472142" r:id="rId21"/>
    <p:sldId id="2147472139" r:id="rId22"/>
    <p:sldId id="2147472134" r:id="rId23"/>
    <p:sldId id="268" r:id="rId24"/>
    <p:sldId id="274" r:id="rId25"/>
    <p:sldId id="267" r:id="rId26"/>
    <p:sldId id="2147472137" r:id="rId27"/>
    <p:sldId id="2147472141" r:id="rId28"/>
    <p:sldId id="2147472138" r:id="rId29"/>
    <p:sldId id="2147472131" r:id="rId30"/>
    <p:sldId id="273" r:id="rId31"/>
    <p:sldId id="2145706992" r:id="rId32"/>
    <p:sldId id="256" r:id="rId33"/>
    <p:sldId id="2147472146" r:id="rId34"/>
    <p:sldId id="2147472147" r:id="rId35"/>
    <p:sldId id="2147472148" r:id="rId36"/>
    <p:sldId id="259" r:id="rId37"/>
    <p:sldId id="260" r:id="rId38"/>
    <p:sldId id="313" r:id="rId39"/>
    <p:sldId id="314" r:id="rId40"/>
    <p:sldId id="315" r:id="rId41"/>
    <p:sldId id="316" r:id="rId42"/>
    <p:sldId id="2145706994" r:id="rId43"/>
    <p:sldId id="291" r:id="rId44"/>
    <p:sldId id="292" r:id="rId4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3" autoAdjust="0"/>
    <p:restoredTop sz="86467" autoAdjust="0"/>
  </p:normalViewPr>
  <p:slideViewPr>
    <p:cSldViewPr snapToGrid="0">
      <p:cViewPr varScale="1">
        <p:scale>
          <a:sx n="46" d="100"/>
          <a:sy n="46" d="100"/>
        </p:scale>
        <p:origin x="58" y="581"/>
      </p:cViewPr>
      <p:guideLst/>
    </p:cSldViewPr>
  </p:slideViewPr>
  <p:outlineViewPr>
    <p:cViewPr>
      <p:scale>
        <a:sx n="33" d="100"/>
        <a:sy n="33" d="100"/>
      </p:scale>
      <p:origin x="0" y="-81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6907347428934"/>
          <c:y val="0.11689011348932558"/>
          <c:w val="0.61133552639748934"/>
          <c:h val="0.68253384898603275"/>
        </c:manualLayout>
      </c:layout>
      <c:lineChart>
        <c:grouping val="standard"/>
        <c:varyColors val="0"/>
        <c:ser>
          <c:idx val="0"/>
          <c:order val="0"/>
          <c:tx>
            <c:strRef>
              <c:f>Blad1!$B$1</c:f>
              <c:strCache>
                <c:ptCount val="1"/>
                <c:pt idx="0">
                  <c:v>BmSS vuxen </c:v>
                </c:pt>
              </c:strCache>
            </c:strRef>
          </c:tx>
          <c:spPr>
            <a:ln w="28575" cap="rnd">
              <a:solidFill>
                <a:schemeClr val="accent6"/>
              </a:solidFill>
              <a:prstDash val="solid"/>
              <a:round/>
            </a:ln>
            <a:effectLst/>
          </c:spPr>
          <c:marker>
            <c:symbol val="circle"/>
            <c:size val="5"/>
            <c:spPr>
              <a:solidFill>
                <a:schemeClr val="accent6"/>
              </a:solidFill>
              <a:ln w="9525">
                <a:solidFill>
                  <a:schemeClr val="accent6"/>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3-3E14-438F-9862-11B6DC44F5F0}"/>
                </c:ext>
              </c:extLst>
            </c:dLbl>
            <c:dLbl>
              <c:idx val="2"/>
              <c:delete val="1"/>
              <c:extLst>
                <c:ext xmlns:c15="http://schemas.microsoft.com/office/drawing/2012/chart" uri="{CE6537A1-D6FC-4f65-9D91-7224C49458BB}"/>
                <c:ext xmlns:c16="http://schemas.microsoft.com/office/drawing/2014/chart" uri="{C3380CC4-5D6E-409C-BE32-E72D297353CC}">
                  <c16:uniqueId val="{00000004-3E14-438F-9862-11B6DC44F5F0}"/>
                </c:ext>
              </c:extLst>
            </c:dLbl>
            <c:dLbl>
              <c:idx val="3"/>
              <c:delete val="1"/>
              <c:extLst>
                <c:ext xmlns:c15="http://schemas.microsoft.com/office/drawing/2012/chart" uri="{CE6537A1-D6FC-4f65-9D91-7224C49458BB}"/>
                <c:ext xmlns:c16="http://schemas.microsoft.com/office/drawing/2014/chart" uri="{C3380CC4-5D6E-409C-BE32-E72D297353CC}">
                  <c16:uniqueId val="{00000005-3E14-438F-9862-11B6DC44F5F0}"/>
                </c:ext>
              </c:extLst>
            </c:dLbl>
            <c:dLbl>
              <c:idx val="4"/>
              <c:delete val="1"/>
              <c:extLst>
                <c:ext xmlns:c15="http://schemas.microsoft.com/office/drawing/2012/chart" uri="{CE6537A1-D6FC-4f65-9D91-7224C49458BB}"/>
                <c:ext xmlns:c16="http://schemas.microsoft.com/office/drawing/2014/chart" uri="{C3380CC4-5D6E-409C-BE32-E72D297353CC}">
                  <c16:uniqueId val="{00000014-8519-44EE-978E-6FD3388235F6}"/>
                </c:ext>
              </c:extLst>
            </c:dLbl>
            <c:dLbl>
              <c:idx val="5"/>
              <c:delete val="1"/>
              <c:extLst>
                <c:ext xmlns:c15="http://schemas.microsoft.com/office/drawing/2012/chart" uri="{CE6537A1-D6FC-4f65-9D91-7224C49458BB}"/>
                <c:ext xmlns:c16="http://schemas.microsoft.com/office/drawing/2014/chart" uri="{C3380CC4-5D6E-409C-BE32-E72D297353CC}">
                  <c16:uniqueId val="{00000007-3E14-438F-9862-11B6DC44F5F0}"/>
                </c:ext>
              </c:extLst>
            </c:dLbl>
            <c:dLbl>
              <c:idx val="6"/>
              <c:delete val="1"/>
              <c:extLst>
                <c:ext xmlns:c15="http://schemas.microsoft.com/office/drawing/2012/chart" uri="{CE6537A1-D6FC-4f65-9D91-7224C49458BB}"/>
                <c:ext xmlns:c16="http://schemas.microsoft.com/office/drawing/2014/chart" uri="{C3380CC4-5D6E-409C-BE32-E72D297353CC}">
                  <c16:uniqueId val="{00000000-5E7B-420C-9DDA-CF2744FA4A19}"/>
                </c:ext>
              </c:extLst>
            </c:dLbl>
            <c:dLbl>
              <c:idx val="7"/>
              <c:delete val="1"/>
              <c:extLst>
                <c:ext xmlns:c15="http://schemas.microsoft.com/office/drawing/2012/chart" uri="{CE6537A1-D6FC-4f65-9D91-7224C49458BB}"/>
                <c:ext xmlns:c16="http://schemas.microsoft.com/office/drawing/2014/chart" uri="{C3380CC4-5D6E-409C-BE32-E72D297353CC}">
                  <c16:uniqueId val="{00000000-2C24-412D-926D-25703B1832A9}"/>
                </c:ext>
              </c:extLst>
            </c:dLbl>
            <c:dLbl>
              <c:idx val="8"/>
              <c:delete val="1"/>
              <c:extLst>
                <c:ext xmlns:c15="http://schemas.microsoft.com/office/drawing/2012/chart" uri="{CE6537A1-D6FC-4f65-9D91-7224C49458BB}"/>
                <c:ext xmlns:c16="http://schemas.microsoft.com/office/drawing/2014/chart" uri="{C3380CC4-5D6E-409C-BE32-E72D297353CC}">
                  <c16:uniqueId val="{00000000-5173-4585-BBD5-8F1725CCDDDB}"/>
                </c:ext>
              </c:extLst>
            </c:dLbl>
            <c:dLbl>
              <c:idx val="9"/>
              <c:delete val="1"/>
              <c:extLst>
                <c:ext xmlns:c15="http://schemas.microsoft.com/office/drawing/2012/chart" uri="{CE6537A1-D6FC-4f65-9D91-7224C49458BB}"/>
                <c:ext xmlns:c16="http://schemas.microsoft.com/office/drawing/2014/chart" uri="{C3380CC4-5D6E-409C-BE32-E72D297353CC}">
                  <c16:uniqueId val="{00000002-D0DD-4C44-B70E-C43861E68EB5}"/>
                </c:ext>
              </c:extLst>
            </c:dLbl>
            <c:dLbl>
              <c:idx val="10"/>
              <c:delete val="1"/>
              <c:extLst>
                <c:ext xmlns:c15="http://schemas.microsoft.com/office/drawing/2012/chart" uri="{CE6537A1-D6FC-4f65-9D91-7224C49458BB}"/>
                <c:ext xmlns:c16="http://schemas.microsoft.com/office/drawing/2014/chart" uri="{C3380CC4-5D6E-409C-BE32-E72D297353CC}">
                  <c16:uniqueId val="{00000000-E993-457B-B2B8-D2DA98CF9BD5}"/>
                </c:ext>
              </c:extLst>
            </c:dLbl>
            <c:dLbl>
              <c:idx val="11"/>
              <c:delete val="1"/>
              <c:extLst>
                <c:ext xmlns:c15="http://schemas.microsoft.com/office/drawing/2012/chart" uri="{CE6537A1-D6FC-4f65-9D91-7224C49458BB}"/>
                <c:ext xmlns:c16="http://schemas.microsoft.com/office/drawing/2014/chart" uri="{C3380CC4-5D6E-409C-BE32-E72D297353CC}">
                  <c16:uniqueId val="{00000002-E993-457B-B2B8-D2DA98CF9BD5}"/>
                </c:ext>
              </c:extLst>
            </c:dLbl>
            <c:dLbl>
              <c:idx val="12"/>
              <c:delete val="1"/>
              <c:extLst>
                <c:ext xmlns:c15="http://schemas.microsoft.com/office/drawing/2012/chart" uri="{CE6537A1-D6FC-4f65-9D91-7224C49458BB}"/>
                <c:ext xmlns:c16="http://schemas.microsoft.com/office/drawing/2014/chart" uri="{C3380CC4-5D6E-409C-BE32-E72D297353CC}">
                  <c16:uniqueId val="{00000001-1C14-418C-B193-BAE98FE4CD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Kv 1 2022</c:v>
                </c:pt>
                <c:pt idx="1">
                  <c:v>Kv 2 2022</c:v>
                </c:pt>
                <c:pt idx="2">
                  <c:v>Kv 3 2022</c:v>
                </c:pt>
                <c:pt idx="3">
                  <c:v>Kv 4 2022</c:v>
                </c:pt>
                <c:pt idx="4">
                  <c:v>Kv 1 2023</c:v>
                </c:pt>
                <c:pt idx="5">
                  <c:v>Kv 2 2023</c:v>
                </c:pt>
                <c:pt idx="6">
                  <c:v>Kv 3 2023</c:v>
                </c:pt>
                <c:pt idx="7">
                  <c:v>Kv 4 2023</c:v>
                </c:pt>
                <c:pt idx="8">
                  <c:v>Kv 1 2024</c:v>
                </c:pt>
                <c:pt idx="9">
                  <c:v>Kv 2 2024</c:v>
                </c:pt>
                <c:pt idx="10">
                  <c:v>Kv 3 2024</c:v>
                </c:pt>
                <c:pt idx="11">
                  <c:v>Kv 4 2024</c:v>
                </c:pt>
                <c:pt idx="12">
                  <c:v>Kv 1 2025</c:v>
                </c:pt>
                <c:pt idx="13">
                  <c:v>Kv 2 2025</c:v>
                </c:pt>
              </c:strCache>
            </c:strRef>
          </c:cat>
          <c:val>
            <c:numRef>
              <c:f>Blad1!$B$2:$B$15</c:f>
              <c:numCache>
                <c:formatCode>General</c:formatCode>
                <c:ptCount val="14"/>
                <c:pt idx="0">
                  <c:v>138</c:v>
                </c:pt>
                <c:pt idx="1">
                  <c:v>137</c:v>
                </c:pt>
                <c:pt idx="2">
                  <c:v>135</c:v>
                </c:pt>
                <c:pt idx="3">
                  <c:v>130</c:v>
                </c:pt>
                <c:pt idx="4">
                  <c:v>118</c:v>
                </c:pt>
                <c:pt idx="5">
                  <c:v>122</c:v>
                </c:pt>
                <c:pt idx="6">
                  <c:v>123</c:v>
                </c:pt>
                <c:pt idx="7">
                  <c:v>110</c:v>
                </c:pt>
                <c:pt idx="8">
                  <c:v>118</c:v>
                </c:pt>
                <c:pt idx="9">
                  <c:v>103</c:v>
                </c:pt>
                <c:pt idx="10">
                  <c:v>105</c:v>
                </c:pt>
                <c:pt idx="11">
                  <c:v>103</c:v>
                </c:pt>
                <c:pt idx="12">
                  <c:v>100</c:v>
                </c:pt>
                <c:pt idx="13">
                  <c:v>101</c:v>
                </c:pt>
              </c:numCache>
            </c:numRef>
          </c:val>
          <c:smooth val="0"/>
          <c:extLst>
            <c:ext xmlns:c16="http://schemas.microsoft.com/office/drawing/2014/chart" uri="{C3380CC4-5D6E-409C-BE32-E72D297353CC}">
              <c16:uniqueId val="{00000000-8519-44EE-978E-6FD3388235F6}"/>
            </c:ext>
          </c:extLst>
        </c:ser>
        <c:ser>
          <c:idx val="1"/>
          <c:order val="1"/>
          <c:tx>
            <c:strRef>
              <c:f>Blad1!$C$1</c:f>
              <c:strCache>
                <c:ptCount val="1"/>
                <c:pt idx="0">
                  <c:v>DV</c:v>
                </c:pt>
              </c:strCache>
            </c:strRef>
          </c:tx>
          <c:spPr>
            <a:ln w="28575" cap="rnd">
              <a:solidFill>
                <a:schemeClr val="accent5"/>
              </a:solidFill>
              <a:prstDash val="dash"/>
              <a:round/>
            </a:ln>
            <a:effectLst/>
          </c:spPr>
          <c:marker>
            <c:symbol val="circle"/>
            <c:size val="5"/>
            <c:spPr>
              <a:solidFill>
                <a:schemeClr val="accent5"/>
              </a:solidFill>
              <a:ln w="9525">
                <a:solidFill>
                  <a:schemeClr val="accent5"/>
                </a:solidFill>
              </a:ln>
              <a:effectLst/>
            </c:spPr>
          </c:marker>
          <c:dLbls>
            <c:dLbl>
              <c:idx val="0"/>
              <c:layout>
                <c:manualLayout>
                  <c:x val="-2.8794288902279704E-2"/>
                  <c:y val="3.98773314468121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19-44EE-978E-6FD3388235F6}"/>
                </c:ext>
              </c:extLst>
            </c:dLbl>
            <c:dLbl>
              <c:idx val="1"/>
              <c:delete val="1"/>
              <c:extLst>
                <c:ext xmlns:c15="http://schemas.microsoft.com/office/drawing/2012/chart" uri="{CE6537A1-D6FC-4f65-9D91-7224C49458BB}"/>
                <c:ext xmlns:c16="http://schemas.microsoft.com/office/drawing/2014/chart" uri="{C3380CC4-5D6E-409C-BE32-E72D297353CC}">
                  <c16:uniqueId val="{00000002-8519-44EE-978E-6FD3388235F6}"/>
                </c:ext>
              </c:extLst>
            </c:dLbl>
            <c:dLbl>
              <c:idx val="2"/>
              <c:delete val="1"/>
              <c:extLst>
                <c:ext xmlns:c15="http://schemas.microsoft.com/office/drawing/2012/chart" uri="{CE6537A1-D6FC-4f65-9D91-7224C49458BB}"/>
                <c:ext xmlns:c16="http://schemas.microsoft.com/office/drawing/2014/chart" uri="{C3380CC4-5D6E-409C-BE32-E72D297353CC}">
                  <c16:uniqueId val="{00000003-8519-44EE-978E-6FD3388235F6}"/>
                </c:ext>
              </c:extLst>
            </c:dLbl>
            <c:dLbl>
              <c:idx val="3"/>
              <c:delete val="1"/>
              <c:extLst>
                <c:ext xmlns:c15="http://schemas.microsoft.com/office/drawing/2012/chart" uri="{CE6537A1-D6FC-4f65-9D91-7224C49458BB}"/>
                <c:ext xmlns:c16="http://schemas.microsoft.com/office/drawing/2014/chart" uri="{C3380CC4-5D6E-409C-BE32-E72D297353CC}">
                  <c16:uniqueId val="{00000004-8519-44EE-978E-6FD3388235F6}"/>
                </c:ext>
              </c:extLst>
            </c:dLbl>
            <c:dLbl>
              <c:idx val="4"/>
              <c:delete val="1"/>
              <c:extLst>
                <c:ext xmlns:c15="http://schemas.microsoft.com/office/drawing/2012/chart" uri="{CE6537A1-D6FC-4f65-9D91-7224C49458BB}"/>
                <c:ext xmlns:c16="http://schemas.microsoft.com/office/drawing/2014/chart" uri="{C3380CC4-5D6E-409C-BE32-E72D297353CC}">
                  <c16:uniqueId val="{00000006-3E14-438F-9862-11B6DC44F5F0}"/>
                </c:ext>
              </c:extLst>
            </c:dLbl>
            <c:dLbl>
              <c:idx val="5"/>
              <c:delete val="1"/>
              <c:extLst>
                <c:ext xmlns:c15="http://schemas.microsoft.com/office/drawing/2012/chart" uri="{CE6537A1-D6FC-4f65-9D91-7224C49458BB}"/>
                <c:ext xmlns:c16="http://schemas.microsoft.com/office/drawing/2014/chart" uri="{C3380CC4-5D6E-409C-BE32-E72D297353CC}">
                  <c16:uniqueId val="{00000006-8519-44EE-978E-6FD3388235F6}"/>
                </c:ext>
              </c:extLst>
            </c:dLbl>
            <c:dLbl>
              <c:idx val="6"/>
              <c:delete val="1"/>
              <c:extLst>
                <c:ext xmlns:c15="http://schemas.microsoft.com/office/drawing/2012/chart" uri="{CE6537A1-D6FC-4f65-9D91-7224C49458BB}"/>
                <c:ext xmlns:c16="http://schemas.microsoft.com/office/drawing/2014/chart" uri="{C3380CC4-5D6E-409C-BE32-E72D297353CC}">
                  <c16:uniqueId val="{00000000-3ECD-411F-AC6C-BF7DE252D22C}"/>
                </c:ext>
              </c:extLst>
            </c:dLbl>
            <c:dLbl>
              <c:idx val="7"/>
              <c:delete val="1"/>
              <c:extLst>
                <c:ext xmlns:c15="http://schemas.microsoft.com/office/drawing/2012/chart" uri="{CE6537A1-D6FC-4f65-9D91-7224C49458BB}"/>
                <c:ext xmlns:c16="http://schemas.microsoft.com/office/drawing/2014/chart" uri="{C3380CC4-5D6E-409C-BE32-E72D297353CC}">
                  <c16:uniqueId val="{00000001-5E7B-420C-9DDA-CF2744FA4A19}"/>
                </c:ext>
              </c:extLst>
            </c:dLbl>
            <c:dLbl>
              <c:idx val="8"/>
              <c:delete val="1"/>
              <c:extLst>
                <c:ext xmlns:c15="http://schemas.microsoft.com/office/drawing/2012/chart" uri="{CE6537A1-D6FC-4f65-9D91-7224C49458BB}"/>
                <c:ext xmlns:c16="http://schemas.microsoft.com/office/drawing/2014/chart" uri="{C3380CC4-5D6E-409C-BE32-E72D297353CC}">
                  <c16:uniqueId val="{00000001-2C24-412D-926D-25703B1832A9}"/>
                </c:ext>
              </c:extLst>
            </c:dLbl>
            <c:dLbl>
              <c:idx val="9"/>
              <c:delete val="1"/>
              <c:extLst>
                <c:ext xmlns:c15="http://schemas.microsoft.com/office/drawing/2012/chart" uri="{CE6537A1-D6FC-4f65-9D91-7224C49458BB}"/>
                <c:ext xmlns:c16="http://schemas.microsoft.com/office/drawing/2014/chart" uri="{C3380CC4-5D6E-409C-BE32-E72D297353CC}">
                  <c16:uniqueId val="{00000001-D0DD-4C44-B70E-C43861E68EB5}"/>
                </c:ext>
              </c:extLst>
            </c:dLbl>
            <c:dLbl>
              <c:idx val="10"/>
              <c:delete val="1"/>
              <c:extLst>
                <c:ext xmlns:c15="http://schemas.microsoft.com/office/drawing/2012/chart" uri="{CE6537A1-D6FC-4f65-9D91-7224C49458BB}"/>
                <c:ext xmlns:c16="http://schemas.microsoft.com/office/drawing/2014/chart" uri="{C3380CC4-5D6E-409C-BE32-E72D297353CC}">
                  <c16:uniqueId val="{00000000-D0DD-4C44-B70E-C43861E68EB5}"/>
                </c:ext>
              </c:extLst>
            </c:dLbl>
            <c:dLbl>
              <c:idx val="11"/>
              <c:delete val="1"/>
              <c:extLst>
                <c:ext xmlns:c15="http://schemas.microsoft.com/office/drawing/2012/chart" uri="{CE6537A1-D6FC-4f65-9D91-7224C49458BB}"/>
                <c:ext xmlns:c16="http://schemas.microsoft.com/office/drawing/2014/chart" uri="{C3380CC4-5D6E-409C-BE32-E72D297353CC}">
                  <c16:uniqueId val="{00000001-E993-457B-B2B8-D2DA98CF9BD5}"/>
                </c:ext>
              </c:extLst>
            </c:dLbl>
            <c:dLbl>
              <c:idx val="12"/>
              <c:delete val="1"/>
              <c:extLst>
                <c:ext xmlns:c15="http://schemas.microsoft.com/office/drawing/2012/chart" uri="{CE6537A1-D6FC-4f65-9D91-7224C49458BB}"/>
                <c:ext xmlns:c16="http://schemas.microsoft.com/office/drawing/2014/chart" uri="{C3380CC4-5D6E-409C-BE32-E72D297353CC}">
                  <c16:uniqueId val="{00000000-1C14-418C-B193-BAE98FE4CD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Kv 1 2022</c:v>
                </c:pt>
                <c:pt idx="1">
                  <c:v>Kv 2 2022</c:v>
                </c:pt>
                <c:pt idx="2">
                  <c:v>Kv 3 2022</c:v>
                </c:pt>
                <c:pt idx="3">
                  <c:v>Kv 4 2022</c:v>
                </c:pt>
                <c:pt idx="4">
                  <c:v>Kv 1 2023</c:v>
                </c:pt>
                <c:pt idx="5">
                  <c:v>Kv 2 2023</c:v>
                </c:pt>
                <c:pt idx="6">
                  <c:v>Kv 3 2023</c:v>
                </c:pt>
                <c:pt idx="7">
                  <c:v>Kv 4 2023</c:v>
                </c:pt>
                <c:pt idx="8">
                  <c:v>Kv 1 2024</c:v>
                </c:pt>
                <c:pt idx="9">
                  <c:v>Kv 2 2024</c:v>
                </c:pt>
                <c:pt idx="10">
                  <c:v>Kv 3 2024</c:v>
                </c:pt>
                <c:pt idx="11">
                  <c:v>Kv 4 2024</c:v>
                </c:pt>
                <c:pt idx="12">
                  <c:v>Kv 1 2025</c:v>
                </c:pt>
                <c:pt idx="13">
                  <c:v>Kv 2 2025</c:v>
                </c:pt>
              </c:strCache>
            </c:strRef>
          </c:cat>
          <c:val>
            <c:numRef>
              <c:f>Blad1!$C$2:$C$15</c:f>
              <c:numCache>
                <c:formatCode>General</c:formatCode>
                <c:ptCount val="14"/>
                <c:pt idx="0">
                  <c:v>110</c:v>
                </c:pt>
                <c:pt idx="1">
                  <c:v>100</c:v>
                </c:pt>
                <c:pt idx="2">
                  <c:v>109</c:v>
                </c:pt>
                <c:pt idx="3">
                  <c:v>128</c:v>
                </c:pt>
                <c:pt idx="4">
                  <c:v>123</c:v>
                </c:pt>
                <c:pt idx="5">
                  <c:v>113</c:v>
                </c:pt>
                <c:pt idx="6">
                  <c:v>110</c:v>
                </c:pt>
                <c:pt idx="7">
                  <c:v>98</c:v>
                </c:pt>
                <c:pt idx="8">
                  <c:v>105</c:v>
                </c:pt>
                <c:pt idx="9">
                  <c:v>73</c:v>
                </c:pt>
                <c:pt idx="10">
                  <c:v>100</c:v>
                </c:pt>
                <c:pt idx="11">
                  <c:v>103</c:v>
                </c:pt>
                <c:pt idx="12">
                  <c:v>101</c:v>
                </c:pt>
                <c:pt idx="13">
                  <c:v>81</c:v>
                </c:pt>
              </c:numCache>
            </c:numRef>
          </c:val>
          <c:smooth val="0"/>
          <c:extLst>
            <c:ext xmlns:c16="http://schemas.microsoft.com/office/drawing/2014/chart" uri="{C3380CC4-5D6E-409C-BE32-E72D297353CC}">
              <c16:uniqueId val="{00000009-8519-44EE-978E-6FD3388235F6}"/>
            </c:ext>
          </c:extLst>
        </c:ser>
        <c:ser>
          <c:idx val="2"/>
          <c:order val="2"/>
          <c:tx>
            <c:strRef>
              <c:f>Blad1!$D$1</c:f>
              <c:strCache>
                <c:ptCount val="1"/>
                <c:pt idx="0">
                  <c:v>Korttidsvistelse</c:v>
                </c:pt>
              </c:strCache>
            </c:strRef>
          </c:tx>
          <c:spPr>
            <a:ln w="28575" cap="rnd">
              <a:solidFill>
                <a:schemeClr val="accent4"/>
              </a:solidFill>
              <a:prstDash val="sysDot"/>
              <a:round/>
            </a:ln>
            <a:effectLst/>
          </c:spPr>
          <c:marker>
            <c:symbol val="circle"/>
            <c:size val="5"/>
            <c:spPr>
              <a:solidFill>
                <a:schemeClr val="accent4"/>
              </a:solidFill>
              <a:ln w="9525">
                <a:solidFill>
                  <a:schemeClr val="accent4"/>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8-3E14-438F-9862-11B6DC44F5F0}"/>
                </c:ext>
              </c:extLst>
            </c:dLbl>
            <c:dLbl>
              <c:idx val="2"/>
              <c:delete val="1"/>
              <c:extLst>
                <c:ext xmlns:c15="http://schemas.microsoft.com/office/drawing/2012/chart" uri="{CE6537A1-D6FC-4f65-9D91-7224C49458BB}"/>
                <c:ext xmlns:c16="http://schemas.microsoft.com/office/drawing/2014/chart" uri="{C3380CC4-5D6E-409C-BE32-E72D297353CC}">
                  <c16:uniqueId val="{00000009-3E14-438F-9862-11B6DC44F5F0}"/>
                </c:ext>
              </c:extLst>
            </c:dLbl>
            <c:dLbl>
              <c:idx val="3"/>
              <c:delete val="1"/>
              <c:extLst>
                <c:ext xmlns:c15="http://schemas.microsoft.com/office/drawing/2012/chart" uri="{CE6537A1-D6FC-4f65-9D91-7224C49458BB}"/>
                <c:ext xmlns:c16="http://schemas.microsoft.com/office/drawing/2014/chart" uri="{C3380CC4-5D6E-409C-BE32-E72D297353CC}">
                  <c16:uniqueId val="{0000000B-3E14-438F-9862-11B6DC44F5F0}"/>
                </c:ext>
              </c:extLst>
            </c:dLbl>
            <c:dLbl>
              <c:idx val="4"/>
              <c:delete val="1"/>
              <c:extLst>
                <c:ext xmlns:c15="http://schemas.microsoft.com/office/drawing/2012/chart" uri="{CE6537A1-D6FC-4f65-9D91-7224C49458BB}"/>
                <c:ext xmlns:c16="http://schemas.microsoft.com/office/drawing/2014/chart" uri="{C3380CC4-5D6E-409C-BE32-E72D297353CC}">
                  <c16:uniqueId val="{0000000C-3E14-438F-9862-11B6DC44F5F0}"/>
                </c:ext>
              </c:extLst>
            </c:dLbl>
            <c:dLbl>
              <c:idx val="5"/>
              <c:delete val="1"/>
              <c:extLst>
                <c:ext xmlns:c15="http://schemas.microsoft.com/office/drawing/2012/chart" uri="{CE6537A1-D6FC-4f65-9D91-7224C49458BB}"/>
                <c:ext xmlns:c16="http://schemas.microsoft.com/office/drawing/2014/chart" uri="{C3380CC4-5D6E-409C-BE32-E72D297353CC}">
                  <c16:uniqueId val="{0000000E-3E14-438F-9862-11B6DC44F5F0}"/>
                </c:ext>
              </c:extLst>
            </c:dLbl>
            <c:dLbl>
              <c:idx val="6"/>
              <c:delete val="1"/>
              <c:extLst>
                <c:ext xmlns:c15="http://schemas.microsoft.com/office/drawing/2012/chart" uri="{CE6537A1-D6FC-4f65-9D91-7224C49458BB}"/>
                <c:ext xmlns:c16="http://schemas.microsoft.com/office/drawing/2014/chart" uri="{C3380CC4-5D6E-409C-BE32-E72D297353CC}">
                  <c16:uniqueId val="{00000003-5E7B-420C-9DDA-CF2744FA4A19}"/>
                </c:ext>
              </c:extLst>
            </c:dLbl>
            <c:dLbl>
              <c:idx val="7"/>
              <c:delete val="1"/>
              <c:extLst>
                <c:ext xmlns:c15="http://schemas.microsoft.com/office/drawing/2012/chart" uri="{CE6537A1-D6FC-4f65-9D91-7224C49458BB}"/>
                <c:ext xmlns:c16="http://schemas.microsoft.com/office/drawing/2014/chart" uri="{C3380CC4-5D6E-409C-BE32-E72D297353CC}">
                  <c16:uniqueId val="{00000005-5E7B-420C-9DDA-CF2744FA4A19}"/>
                </c:ext>
              </c:extLst>
            </c:dLbl>
            <c:dLbl>
              <c:idx val="8"/>
              <c:delete val="1"/>
              <c:extLst>
                <c:ext xmlns:c15="http://schemas.microsoft.com/office/drawing/2012/chart" uri="{CE6537A1-D6FC-4f65-9D91-7224C49458BB}"/>
                <c:ext xmlns:c16="http://schemas.microsoft.com/office/drawing/2014/chart" uri="{C3380CC4-5D6E-409C-BE32-E72D297353CC}">
                  <c16:uniqueId val="{00000002-5173-4585-BBD5-8F1725CCDDDB}"/>
                </c:ext>
              </c:extLst>
            </c:dLbl>
            <c:dLbl>
              <c:idx val="9"/>
              <c:delete val="1"/>
              <c:extLst>
                <c:ext xmlns:c15="http://schemas.microsoft.com/office/drawing/2012/chart" uri="{CE6537A1-D6FC-4f65-9D91-7224C49458BB}"/>
                <c:ext xmlns:c16="http://schemas.microsoft.com/office/drawing/2014/chart" uri="{C3380CC4-5D6E-409C-BE32-E72D297353CC}">
                  <c16:uniqueId val="{00000005-5173-4585-BBD5-8F1725CCDDDB}"/>
                </c:ext>
              </c:extLst>
            </c:dLbl>
            <c:dLbl>
              <c:idx val="10"/>
              <c:delete val="1"/>
              <c:extLst>
                <c:ext xmlns:c15="http://schemas.microsoft.com/office/drawing/2012/chart" uri="{CE6537A1-D6FC-4f65-9D91-7224C49458BB}"/>
                <c:ext xmlns:c16="http://schemas.microsoft.com/office/drawing/2014/chart" uri="{C3380CC4-5D6E-409C-BE32-E72D297353CC}">
                  <c16:uniqueId val="{00000005-E993-457B-B2B8-D2DA98CF9BD5}"/>
                </c:ext>
              </c:extLst>
            </c:dLbl>
            <c:dLbl>
              <c:idx val="11"/>
              <c:delete val="1"/>
              <c:extLst>
                <c:ext xmlns:c15="http://schemas.microsoft.com/office/drawing/2012/chart" uri="{CE6537A1-D6FC-4f65-9D91-7224C49458BB}"/>
                <c:ext xmlns:c16="http://schemas.microsoft.com/office/drawing/2014/chart" uri="{C3380CC4-5D6E-409C-BE32-E72D297353CC}">
                  <c16:uniqueId val="{00000007-E993-457B-B2B8-D2DA98CF9BD5}"/>
                </c:ext>
              </c:extLst>
            </c:dLbl>
            <c:dLbl>
              <c:idx val="12"/>
              <c:delete val="1"/>
              <c:extLst>
                <c:ext xmlns:c15="http://schemas.microsoft.com/office/drawing/2012/chart" uri="{CE6537A1-D6FC-4f65-9D91-7224C49458BB}"/>
                <c:ext xmlns:c16="http://schemas.microsoft.com/office/drawing/2014/chart" uri="{C3380CC4-5D6E-409C-BE32-E72D297353CC}">
                  <c16:uniqueId val="{00000003-1C14-418C-B193-BAE98FE4CD08}"/>
                </c:ext>
              </c:extLst>
            </c:dLbl>
            <c:dLbl>
              <c:idx val="13"/>
              <c:layout>
                <c:manualLayout>
                  <c:x val="-1.8641690248202242E-2"/>
                  <c:y val="3.109991459767546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E-44E6-88C2-B6D04294C01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Kv 1 2022</c:v>
                </c:pt>
                <c:pt idx="1">
                  <c:v>Kv 2 2022</c:v>
                </c:pt>
                <c:pt idx="2">
                  <c:v>Kv 3 2022</c:v>
                </c:pt>
                <c:pt idx="3">
                  <c:v>Kv 4 2022</c:v>
                </c:pt>
                <c:pt idx="4">
                  <c:v>Kv 1 2023</c:v>
                </c:pt>
                <c:pt idx="5">
                  <c:v>Kv 2 2023</c:v>
                </c:pt>
                <c:pt idx="6">
                  <c:v>Kv 3 2023</c:v>
                </c:pt>
                <c:pt idx="7">
                  <c:v>Kv 4 2023</c:v>
                </c:pt>
                <c:pt idx="8">
                  <c:v>Kv 1 2024</c:v>
                </c:pt>
                <c:pt idx="9">
                  <c:v>Kv 2 2024</c:v>
                </c:pt>
                <c:pt idx="10">
                  <c:v>Kv 3 2024</c:v>
                </c:pt>
                <c:pt idx="11">
                  <c:v>Kv 4 2024</c:v>
                </c:pt>
                <c:pt idx="12">
                  <c:v>Kv 1 2025</c:v>
                </c:pt>
                <c:pt idx="13">
                  <c:v>Kv 2 2025</c:v>
                </c:pt>
              </c:strCache>
            </c:strRef>
          </c:cat>
          <c:val>
            <c:numRef>
              <c:f>Blad1!$D$2:$D$15</c:f>
              <c:numCache>
                <c:formatCode>General</c:formatCode>
                <c:ptCount val="14"/>
                <c:pt idx="0">
                  <c:v>13</c:v>
                </c:pt>
                <c:pt idx="1">
                  <c:v>23</c:v>
                </c:pt>
                <c:pt idx="2">
                  <c:v>31</c:v>
                </c:pt>
                <c:pt idx="3">
                  <c:v>27</c:v>
                </c:pt>
                <c:pt idx="4">
                  <c:v>29</c:v>
                </c:pt>
                <c:pt idx="5">
                  <c:v>17</c:v>
                </c:pt>
                <c:pt idx="6">
                  <c:v>15</c:v>
                </c:pt>
                <c:pt idx="7">
                  <c:v>12</c:v>
                </c:pt>
                <c:pt idx="8">
                  <c:v>13</c:v>
                </c:pt>
                <c:pt idx="9">
                  <c:v>11</c:v>
                </c:pt>
                <c:pt idx="10">
                  <c:v>10</c:v>
                </c:pt>
                <c:pt idx="11">
                  <c:v>10</c:v>
                </c:pt>
                <c:pt idx="12">
                  <c:v>6</c:v>
                </c:pt>
                <c:pt idx="13">
                  <c:v>6</c:v>
                </c:pt>
              </c:numCache>
            </c:numRef>
          </c:val>
          <c:smooth val="0"/>
          <c:extLst>
            <c:ext xmlns:c16="http://schemas.microsoft.com/office/drawing/2014/chart" uri="{C3380CC4-5D6E-409C-BE32-E72D297353CC}">
              <c16:uniqueId val="{0000000A-8519-44EE-978E-6FD3388235F6}"/>
            </c:ext>
          </c:extLst>
        </c:ser>
        <c:ser>
          <c:idx val="3"/>
          <c:order val="3"/>
          <c:tx>
            <c:strRef>
              <c:f>Blad1!$E$1</c:f>
              <c:strCache>
                <c:ptCount val="1"/>
                <c:pt idx="0">
                  <c:v>BmSS barn</c:v>
                </c:pt>
              </c:strCache>
            </c:strRef>
          </c:tx>
          <c:spPr>
            <a:ln w="28575" cap="rnd">
              <a:solidFill>
                <a:schemeClr val="accent6">
                  <a:lumMod val="60000"/>
                </a:schemeClr>
              </a:solidFill>
              <a:prstDash val="lgDashDot"/>
              <a:round/>
            </a:ln>
            <a:effectLst/>
          </c:spPr>
          <c:marker>
            <c:symbol val="circle"/>
            <c:size val="5"/>
            <c:spPr>
              <a:solidFill>
                <a:schemeClr val="accent6">
                  <a:lumMod val="60000"/>
                </a:schemeClr>
              </a:solidFill>
              <a:ln w="9525">
                <a:solidFill>
                  <a:schemeClr val="accent6">
                    <a:lumMod val="60000"/>
                  </a:schemeClr>
                </a:solidFill>
              </a:ln>
              <a:effectLst/>
            </c:spPr>
          </c:marker>
          <c:dLbls>
            <c:dLbl>
              <c:idx val="0"/>
              <c:layout>
                <c:manualLayout>
                  <c:x val="-1.7480600966792097E-2"/>
                  <c:y val="2.16407469436968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519-44EE-978E-6FD3388235F6}"/>
                </c:ext>
              </c:extLst>
            </c:dLbl>
            <c:dLbl>
              <c:idx val="1"/>
              <c:delete val="1"/>
              <c:extLst>
                <c:ext xmlns:c15="http://schemas.microsoft.com/office/drawing/2012/chart" uri="{CE6537A1-D6FC-4f65-9D91-7224C49458BB}"/>
                <c:ext xmlns:c16="http://schemas.microsoft.com/office/drawing/2014/chart" uri="{C3380CC4-5D6E-409C-BE32-E72D297353CC}">
                  <c16:uniqueId val="{0000000C-8519-44EE-978E-6FD3388235F6}"/>
                </c:ext>
              </c:extLst>
            </c:dLbl>
            <c:dLbl>
              <c:idx val="2"/>
              <c:delete val="1"/>
              <c:extLst>
                <c:ext xmlns:c15="http://schemas.microsoft.com/office/drawing/2012/chart" uri="{CE6537A1-D6FC-4f65-9D91-7224C49458BB}"/>
                <c:ext xmlns:c16="http://schemas.microsoft.com/office/drawing/2014/chart" uri="{C3380CC4-5D6E-409C-BE32-E72D297353CC}">
                  <c16:uniqueId val="{0000000D-8519-44EE-978E-6FD3388235F6}"/>
                </c:ext>
              </c:extLst>
            </c:dLbl>
            <c:dLbl>
              <c:idx val="3"/>
              <c:delete val="1"/>
              <c:extLst>
                <c:ext xmlns:c15="http://schemas.microsoft.com/office/drawing/2012/chart" uri="{CE6537A1-D6FC-4f65-9D91-7224C49458BB}"/>
                <c:ext xmlns:c16="http://schemas.microsoft.com/office/drawing/2014/chart" uri="{C3380CC4-5D6E-409C-BE32-E72D297353CC}">
                  <c16:uniqueId val="{0000000E-8519-44EE-978E-6FD3388235F6}"/>
                </c:ext>
              </c:extLst>
            </c:dLbl>
            <c:dLbl>
              <c:idx val="4"/>
              <c:delete val="1"/>
              <c:extLst>
                <c:ext xmlns:c15="http://schemas.microsoft.com/office/drawing/2012/chart" uri="{CE6537A1-D6FC-4f65-9D91-7224C49458BB}"/>
                <c:ext xmlns:c16="http://schemas.microsoft.com/office/drawing/2014/chart" uri="{C3380CC4-5D6E-409C-BE32-E72D297353CC}">
                  <c16:uniqueId val="{0000000F-8519-44EE-978E-6FD3388235F6}"/>
                </c:ext>
              </c:extLst>
            </c:dLbl>
            <c:dLbl>
              <c:idx val="5"/>
              <c:delete val="1"/>
              <c:extLst>
                <c:ext xmlns:c15="http://schemas.microsoft.com/office/drawing/2012/chart" uri="{CE6537A1-D6FC-4f65-9D91-7224C49458BB}"/>
                <c:ext xmlns:c16="http://schemas.microsoft.com/office/drawing/2014/chart" uri="{C3380CC4-5D6E-409C-BE32-E72D297353CC}">
                  <c16:uniqueId val="{00000010-8519-44EE-978E-6FD3388235F6}"/>
                </c:ext>
              </c:extLst>
            </c:dLbl>
            <c:dLbl>
              <c:idx val="6"/>
              <c:delete val="1"/>
              <c:extLst>
                <c:ext xmlns:c15="http://schemas.microsoft.com/office/drawing/2012/chart" uri="{CE6537A1-D6FC-4f65-9D91-7224C49458BB}"/>
                <c:ext xmlns:c16="http://schemas.microsoft.com/office/drawing/2014/chart" uri="{C3380CC4-5D6E-409C-BE32-E72D297353CC}">
                  <c16:uniqueId val="{00000011-3E14-438F-9862-11B6DC44F5F0}"/>
                </c:ext>
              </c:extLst>
            </c:dLbl>
            <c:dLbl>
              <c:idx val="7"/>
              <c:delete val="1"/>
              <c:extLst>
                <c:ext xmlns:c15="http://schemas.microsoft.com/office/drawing/2012/chart" uri="{CE6537A1-D6FC-4f65-9D91-7224C49458BB}"/>
                <c:ext xmlns:c16="http://schemas.microsoft.com/office/drawing/2014/chart" uri="{C3380CC4-5D6E-409C-BE32-E72D297353CC}">
                  <c16:uniqueId val="{00000004-5E7B-420C-9DDA-CF2744FA4A19}"/>
                </c:ext>
              </c:extLst>
            </c:dLbl>
            <c:dLbl>
              <c:idx val="8"/>
              <c:delete val="1"/>
              <c:extLst>
                <c:ext xmlns:c15="http://schemas.microsoft.com/office/drawing/2012/chart" uri="{CE6537A1-D6FC-4f65-9D91-7224C49458BB}"/>
                <c:ext xmlns:c16="http://schemas.microsoft.com/office/drawing/2014/chart" uri="{C3380CC4-5D6E-409C-BE32-E72D297353CC}">
                  <c16:uniqueId val="{00000003-2C24-412D-926D-25703B1832A9}"/>
                </c:ext>
              </c:extLst>
            </c:dLbl>
            <c:dLbl>
              <c:idx val="9"/>
              <c:delete val="1"/>
              <c:extLst>
                <c:ext xmlns:c15="http://schemas.microsoft.com/office/drawing/2012/chart" uri="{CE6537A1-D6FC-4f65-9D91-7224C49458BB}"/>
                <c:ext xmlns:c16="http://schemas.microsoft.com/office/drawing/2014/chart" uri="{C3380CC4-5D6E-409C-BE32-E72D297353CC}">
                  <c16:uniqueId val="{00000003-5173-4585-BBD5-8F1725CCDDDB}"/>
                </c:ext>
              </c:extLst>
            </c:dLbl>
            <c:dLbl>
              <c:idx val="10"/>
              <c:delete val="1"/>
              <c:extLst>
                <c:ext xmlns:c15="http://schemas.microsoft.com/office/drawing/2012/chart" uri="{CE6537A1-D6FC-4f65-9D91-7224C49458BB}"/>
                <c:ext xmlns:c16="http://schemas.microsoft.com/office/drawing/2014/chart" uri="{C3380CC4-5D6E-409C-BE32-E72D297353CC}">
                  <c16:uniqueId val="{00000003-D0DD-4C44-B70E-C43861E68EB5}"/>
                </c:ext>
              </c:extLst>
            </c:dLbl>
            <c:dLbl>
              <c:idx val="11"/>
              <c:delete val="1"/>
              <c:extLst>
                <c:ext xmlns:c15="http://schemas.microsoft.com/office/drawing/2012/chart" uri="{CE6537A1-D6FC-4f65-9D91-7224C49458BB}"/>
                <c:ext xmlns:c16="http://schemas.microsoft.com/office/drawing/2014/chart" uri="{C3380CC4-5D6E-409C-BE32-E72D297353CC}">
                  <c16:uniqueId val="{00000003-E993-457B-B2B8-D2DA98CF9BD5}"/>
                </c:ext>
              </c:extLst>
            </c:dLbl>
            <c:dLbl>
              <c:idx val="12"/>
              <c:delete val="1"/>
              <c:extLst>
                <c:ext xmlns:c15="http://schemas.microsoft.com/office/drawing/2012/chart" uri="{CE6537A1-D6FC-4f65-9D91-7224C49458BB}"/>
                <c:ext xmlns:c16="http://schemas.microsoft.com/office/drawing/2014/chart" uri="{C3380CC4-5D6E-409C-BE32-E72D297353CC}">
                  <c16:uniqueId val="{00000002-1C14-418C-B193-BAE98FE4CD08}"/>
                </c:ext>
              </c:extLst>
            </c:dLbl>
            <c:dLbl>
              <c:idx val="13"/>
              <c:layout>
                <c:manualLayout>
                  <c:x val="-2.9200586775339682E-2"/>
                  <c:y val="1.97706599942364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7E-44E6-88C2-B6D04294C01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Kv 1 2022</c:v>
                </c:pt>
                <c:pt idx="1">
                  <c:v>Kv 2 2022</c:v>
                </c:pt>
                <c:pt idx="2">
                  <c:v>Kv 3 2022</c:v>
                </c:pt>
                <c:pt idx="3">
                  <c:v>Kv 4 2022</c:v>
                </c:pt>
                <c:pt idx="4">
                  <c:v>Kv 1 2023</c:v>
                </c:pt>
                <c:pt idx="5">
                  <c:v>Kv 2 2023</c:v>
                </c:pt>
                <c:pt idx="6">
                  <c:v>Kv 3 2023</c:v>
                </c:pt>
                <c:pt idx="7">
                  <c:v>Kv 4 2023</c:v>
                </c:pt>
                <c:pt idx="8">
                  <c:v>Kv 1 2024</c:v>
                </c:pt>
                <c:pt idx="9">
                  <c:v>Kv 2 2024</c:v>
                </c:pt>
                <c:pt idx="10">
                  <c:v>Kv 3 2024</c:v>
                </c:pt>
                <c:pt idx="11">
                  <c:v>Kv 4 2024</c:v>
                </c:pt>
                <c:pt idx="12">
                  <c:v>Kv 1 2025</c:v>
                </c:pt>
                <c:pt idx="13">
                  <c:v>Kv 2 2025</c:v>
                </c:pt>
              </c:strCache>
            </c:strRef>
          </c:cat>
          <c:val>
            <c:numRef>
              <c:f>Blad1!$E$2:$E$15</c:f>
              <c:numCache>
                <c:formatCode>General</c:formatCode>
                <c:ptCount val="14"/>
                <c:pt idx="0">
                  <c:v>5</c:v>
                </c:pt>
                <c:pt idx="1">
                  <c:v>10</c:v>
                </c:pt>
                <c:pt idx="2">
                  <c:v>9</c:v>
                </c:pt>
                <c:pt idx="3">
                  <c:v>9</c:v>
                </c:pt>
                <c:pt idx="4">
                  <c:v>7</c:v>
                </c:pt>
                <c:pt idx="5">
                  <c:v>9</c:v>
                </c:pt>
                <c:pt idx="6">
                  <c:v>8</c:v>
                </c:pt>
                <c:pt idx="7">
                  <c:v>10</c:v>
                </c:pt>
                <c:pt idx="8">
                  <c:v>6</c:v>
                </c:pt>
                <c:pt idx="9">
                  <c:v>6</c:v>
                </c:pt>
                <c:pt idx="10">
                  <c:v>1</c:v>
                </c:pt>
                <c:pt idx="11">
                  <c:v>2</c:v>
                </c:pt>
                <c:pt idx="12">
                  <c:v>4</c:v>
                </c:pt>
                <c:pt idx="13">
                  <c:v>1</c:v>
                </c:pt>
              </c:numCache>
            </c:numRef>
          </c:val>
          <c:smooth val="0"/>
          <c:extLst>
            <c:ext xmlns:c16="http://schemas.microsoft.com/office/drawing/2014/chart" uri="{C3380CC4-5D6E-409C-BE32-E72D297353CC}">
              <c16:uniqueId val="{00000013-8519-44EE-978E-6FD3388235F6}"/>
            </c:ext>
          </c:extLst>
        </c:ser>
        <c:ser>
          <c:idx val="4"/>
          <c:order val="4"/>
          <c:tx>
            <c:strRef>
              <c:f>Blad1!$F$1</c:f>
              <c:strCache>
                <c:ptCount val="1"/>
                <c:pt idx="0">
                  <c:v>Boendestöd</c:v>
                </c:pt>
              </c:strCache>
            </c:strRef>
          </c:tx>
          <c:spPr>
            <a:ln w="28575" cap="rnd">
              <a:solidFill>
                <a:srgbClr val="C00000"/>
              </a:solidFill>
              <a:prstDash val="lgDashDotDot"/>
              <a:round/>
            </a:ln>
            <a:effectLst/>
          </c:spPr>
          <c:marker>
            <c:symbol val="circle"/>
            <c:size val="5"/>
            <c:spPr>
              <a:solidFill>
                <a:srgbClr val="C00000"/>
              </a:solidFill>
              <a:ln w="9525">
                <a:solidFill>
                  <a:srgbClr val="C00000"/>
                </a:solidFill>
                <a:prstDash val="lgDashDotDot"/>
              </a:ln>
              <a:effectLst/>
            </c:spPr>
          </c:marker>
          <c:dLbls>
            <c:dLbl>
              <c:idx val="0"/>
              <c:layout>
                <c:manualLayout>
                  <c:x val="-3.7647703997049517E-2"/>
                  <c:y val="3.404162440581522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14-438F-9862-11B6DC44F5F0}"/>
                </c:ext>
              </c:extLst>
            </c:dLbl>
            <c:dLbl>
              <c:idx val="1"/>
              <c:delete val="1"/>
              <c:extLst>
                <c:ext xmlns:c15="http://schemas.microsoft.com/office/drawing/2012/chart" uri="{CE6537A1-D6FC-4f65-9D91-7224C49458BB}"/>
                <c:ext xmlns:c16="http://schemas.microsoft.com/office/drawing/2014/chart" uri="{C3380CC4-5D6E-409C-BE32-E72D297353CC}">
                  <c16:uniqueId val="{00000002-3E14-438F-9862-11B6DC44F5F0}"/>
                </c:ext>
              </c:extLst>
            </c:dLbl>
            <c:dLbl>
              <c:idx val="2"/>
              <c:delete val="1"/>
              <c:extLst>
                <c:ext xmlns:c15="http://schemas.microsoft.com/office/drawing/2012/chart" uri="{CE6537A1-D6FC-4f65-9D91-7224C49458BB}"/>
                <c:ext xmlns:c16="http://schemas.microsoft.com/office/drawing/2014/chart" uri="{C3380CC4-5D6E-409C-BE32-E72D297353CC}">
                  <c16:uniqueId val="{0000000A-3E14-438F-9862-11B6DC44F5F0}"/>
                </c:ext>
              </c:extLst>
            </c:dLbl>
            <c:dLbl>
              <c:idx val="3"/>
              <c:delete val="1"/>
              <c:extLst>
                <c:ext xmlns:c15="http://schemas.microsoft.com/office/drawing/2012/chart" uri="{CE6537A1-D6FC-4f65-9D91-7224C49458BB}"/>
                <c:ext xmlns:c16="http://schemas.microsoft.com/office/drawing/2014/chart" uri="{C3380CC4-5D6E-409C-BE32-E72D297353CC}">
                  <c16:uniqueId val="{00000010-3E14-438F-9862-11B6DC44F5F0}"/>
                </c:ext>
              </c:extLst>
            </c:dLbl>
            <c:dLbl>
              <c:idx val="4"/>
              <c:delete val="1"/>
              <c:extLst>
                <c:ext xmlns:c15="http://schemas.microsoft.com/office/drawing/2012/chart" uri="{CE6537A1-D6FC-4f65-9D91-7224C49458BB}"/>
                <c:ext xmlns:c16="http://schemas.microsoft.com/office/drawing/2014/chart" uri="{C3380CC4-5D6E-409C-BE32-E72D297353CC}">
                  <c16:uniqueId val="{0000000F-3E14-438F-9862-11B6DC44F5F0}"/>
                </c:ext>
              </c:extLst>
            </c:dLbl>
            <c:dLbl>
              <c:idx val="5"/>
              <c:delete val="1"/>
              <c:extLst>
                <c:ext xmlns:c15="http://schemas.microsoft.com/office/drawing/2012/chart" uri="{CE6537A1-D6FC-4f65-9D91-7224C49458BB}"/>
                <c:ext xmlns:c16="http://schemas.microsoft.com/office/drawing/2014/chart" uri="{C3380CC4-5D6E-409C-BE32-E72D297353CC}">
                  <c16:uniqueId val="{0000000D-3E14-438F-9862-11B6DC44F5F0}"/>
                </c:ext>
              </c:extLst>
            </c:dLbl>
            <c:dLbl>
              <c:idx val="6"/>
              <c:delete val="1"/>
              <c:extLst>
                <c:ext xmlns:c15="http://schemas.microsoft.com/office/drawing/2012/chart" uri="{CE6537A1-D6FC-4f65-9D91-7224C49458BB}"/>
                <c:ext xmlns:c16="http://schemas.microsoft.com/office/drawing/2014/chart" uri="{C3380CC4-5D6E-409C-BE32-E72D297353CC}">
                  <c16:uniqueId val="{00000002-5E7B-420C-9DDA-CF2744FA4A19}"/>
                </c:ext>
              </c:extLst>
            </c:dLbl>
            <c:dLbl>
              <c:idx val="7"/>
              <c:delete val="1"/>
              <c:extLst>
                <c:ext xmlns:c15="http://schemas.microsoft.com/office/drawing/2012/chart" uri="{CE6537A1-D6FC-4f65-9D91-7224C49458BB}"/>
                <c:ext xmlns:c16="http://schemas.microsoft.com/office/drawing/2014/chart" uri="{C3380CC4-5D6E-409C-BE32-E72D297353CC}">
                  <c16:uniqueId val="{00000002-2C24-412D-926D-25703B1832A9}"/>
                </c:ext>
              </c:extLst>
            </c:dLbl>
            <c:dLbl>
              <c:idx val="8"/>
              <c:delete val="1"/>
              <c:extLst>
                <c:ext xmlns:c15="http://schemas.microsoft.com/office/drawing/2012/chart" uri="{CE6537A1-D6FC-4f65-9D91-7224C49458BB}"/>
                <c:ext xmlns:c16="http://schemas.microsoft.com/office/drawing/2014/chart" uri="{C3380CC4-5D6E-409C-BE32-E72D297353CC}">
                  <c16:uniqueId val="{00000001-5173-4585-BBD5-8F1725CCDDDB}"/>
                </c:ext>
              </c:extLst>
            </c:dLbl>
            <c:dLbl>
              <c:idx val="9"/>
              <c:delete val="1"/>
              <c:extLst>
                <c:ext xmlns:c15="http://schemas.microsoft.com/office/drawing/2012/chart" uri="{CE6537A1-D6FC-4f65-9D91-7224C49458BB}"/>
                <c:ext xmlns:c16="http://schemas.microsoft.com/office/drawing/2014/chart" uri="{C3380CC4-5D6E-409C-BE32-E72D297353CC}">
                  <c16:uniqueId val="{00000004-5173-4585-BBD5-8F1725CCDDDB}"/>
                </c:ext>
              </c:extLst>
            </c:dLbl>
            <c:dLbl>
              <c:idx val="10"/>
              <c:delete val="1"/>
              <c:extLst>
                <c:ext xmlns:c15="http://schemas.microsoft.com/office/drawing/2012/chart" uri="{CE6537A1-D6FC-4f65-9D91-7224C49458BB}"/>
                <c:ext xmlns:c16="http://schemas.microsoft.com/office/drawing/2014/chart" uri="{C3380CC4-5D6E-409C-BE32-E72D297353CC}">
                  <c16:uniqueId val="{00000004-E993-457B-B2B8-D2DA98CF9BD5}"/>
                </c:ext>
              </c:extLst>
            </c:dLbl>
            <c:dLbl>
              <c:idx val="11"/>
              <c:delete val="1"/>
              <c:extLst>
                <c:ext xmlns:c15="http://schemas.microsoft.com/office/drawing/2012/chart" uri="{CE6537A1-D6FC-4f65-9D91-7224C49458BB}"/>
                <c:ext xmlns:c16="http://schemas.microsoft.com/office/drawing/2014/chart" uri="{C3380CC4-5D6E-409C-BE32-E72D297353CC}">
                  <c16:uniqueId val="{00000006-E993-457B-B2B8-D2DA98CF9BD5}"/>
                </c:ext>
              </c:extLst>
            </c:dLbl>
            <c:dLbl>
              <c:idx val="12"/>
              <c:delete val="1"/>
              <c:extLst>
                <c:ext xmlns:c15="http://schemas.microsoft.com/office/drawing/2012/chart" uri="{CE6537A1-D6FC-4f65-9D91-7224C49458BB}"/>
                <c:ext xmlns:c16="http://schemas.microsoft.com/office/drawing/2014/chart" uri="{C3380CC4-5D6E-409C-BE32-E72D297353CC}">
                  <c16:uniqueId val="{00000000-997E-44E6-88C2-B6D04294C01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Kv 1 2022</c:v>
                </c:pt>
                <c:pt idx="1">
                  <c:v>Kv 2 2022</c:v>
                </c:pt>
                <c:pt idx="2">
                  <c:v>Kv 3 2022</c:v>
                </c:pt>
                <c:pt idx="3">
                  <c:v>Kv 4 2022</c:v>
                </c:pt>
                <c:pt idx="4">
                  <c:v>Kv 1 2023</c:v>
                </c:pt>
                <c:pt idx="5">
                  <c:v>Kv 2 2023</c:v>
                </c:pt>
                <c:pt idx="6">
                  <c:v>Kv 3 2023</c:v>
                </c:pt>
                <c:pt idx="7">
                  <c:v>Kv 4 2023</c:v>
                </c:pt>
                <c:pt idx="8">
                  <c:v>Kv 1 2024</c:v>
                </c:pt>
                <c:pt idx="9">
                  <c:v>Kv 2 2024</c:v>
                </c:pt>
                <c:pt idx="10">
                  <c:v>Kv 3 2024</c:v>
                </c:pt>
                <c:pt idx="11">
                  <c:v>Kv 4 2024</c:v>
                </c:pt>
                <c:pt idx="12">
                  <c:v>Kv 1 2025</c:v>
                </c:pt>
                <c:pt idx="13">
                  <c:v>Kv 2 2025</c:v>
                </c:pt>
              </c:strCache>
            </c:strRef>
          </c:cat>
          <c:val>
            <c:numRef>
              <c:f>Blad1!$F$2:$F$15</c:f>
              <c:numCache>
                <c:formatCode>General</c:formatCode>
                <c:ptCount val="14"/>
                <c:pt idx="0">
                  <c:v>8</c:v>
                </c:pt>
                <c:pt idx="1">
                  <c:v>22</c:v>
                </c:pt>
                <c:pt idx="2">
                  <c:v>23</c:v>
                </c:pt>
                <c:pt idx="3">
                  <c:v>12</c:v>
                </c:pt>
                <c:pt idx="4">
                  <c:v>14</c:v>
                </c:pt>
                <c:pt idx="5">
                  <c:v>24</c:v>
                </c:pt>
                <c:pt idx="6">
                  <c:v>34</c:v>
                </c:pt>
                <c:pt idx="7">
                  <c:v>25</c:v>
                </c:pt>
                <c:pt idx="8">
                  <c:v>33</c:v>
                </c:pt>
                <c:pt idx="9">
                  <c:v>14</c:v>
                </c:pt>
                <c:pt idx="10">
                  <c:v>10</c:v>
                </c:pt>
                <c:pt idx="11">
                  <c:v>15</c:v>
                </c:pt>
                <c:pt idx="12">
                  <c:v>14</c:v>
                </c:pt>
                <c:pt idx="13">
                  <c:v>12</c:v>
                </c:pt>
              </c:numCache>
            </c:numRef>
          </c:val>
          <c:smooth val="0"/>
          <c:extLst>
            <c:ext xmlns:c16="http://schemas.microsoft.com/office/drawing/2014/chart" uri="{C3380CC4-5D6E-409C-BE32-E72D297353CC}">
              <c16:uniqueId val="{00000000-3E14-438F-9862-11B6DC44F5F0}"/>
            </c:ext>
          </c:extLst>
        </c:ser>
        <c:ser>
          <c:idx val="5"/>
          <c:order val="5"/>
          <c:tx>
            <c:strRef>
              <c:f>Blad1!$G$1</c:f>
              <c:strCache>
                <c:ptCount val="1"/>
                <c:pt idx="0">
                  <c:v>Ledsagning</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1-554C-45CD-9D68-9BAA5B0D35CD}"/>
                </c:ext>
              </c:extLst>
            </c:dLbl>
            <c:dLbl>
              <c:idx val="2"/>
              <c:delete val="1"/>
              <c:extLst>
                <c:ext xmlns:c15="http://schemas.microsoft.com/office/drawing/2012/chart" uri="{CE6537A1-D6FC-4f65-9D91-7224C49458BB}"/>
                <c:ext xmlns:c16="http://schemas.microsoft.com/office/drawing/2014/chart" uri="{C3380CC4-5D6E-409C-BE32-E72D297353CC}">
                  <c16:uniqueId val="{00000002-554C-45CD-9D68-9BAA5B0D35CD}"/>
                </c:ext>
              </c:extLst>
            </c:dLbl>
            <c:dLbl>
              <c:idx val="3"/>
              <c:delete val="1"/>
              <c:extLst>
                <c:ext xmlns:c15="http://schemas.microsoft.com/office/drawing/2012/chart" uri="{CE6537A1-D6FC-4f65-9D91-7224C49458BB}"/>
                <c:ext xmlns:c16="http://schemas.microsoft.com/office/drawing/2014/chart" uri="{C3380CC4-5D6E-409C-BE32-E72D297353CC}">
                  <c16:uniqueId val="{00000003-554C-45CD-9D68-9BAA5B0D35CD}"/>
                </c:ext>
              </c:extLst>
            </c:dLbl>
            <c:dLbl>
              <c:idx val="4"/>
              <c:delete val="1"/>
              <c:extLst>
                <c:ext xmlns:c15="http://schemas.microsoft.com/office/drawing/2012/chart" uri="{CE6537A1-D6FC-4f65-9D91-7224C49458BB}"/>
                <c:ext xmlns:c16="http://schemas.microsoft.com/office/drawing/2014/chart" uri="{C3380CC4-5D6E-409C-BE32-E72D297353CC}">
                  <c16:uniqueId val="{00000004-554C-45CD-9D68-9BAA5B0D35CD}"/>
                </c:ext>
              </c:extLst>
            </c:dLbl>
            <c:dLbl>
              <c:idx val="5"/>
              <c:delete val="1"/>
              <c:extLst>
                <c:ext xmlns:c15="http://schemas.microsoft.com/office/drawing/2012/chart" uri="{CE6537A1-D6FC-4f65-9D91-7224C49458BB}"/>
                <c:ext xmlns:c16="http://schemas.microsoft.com/office/drawing/2014/chart" uri="{C3380CC4-5D6E-409C-BE32-E72D297353CC}">
                  <c16:uniqueId val="{00000005-554C-45CD-9D68-9BAA5B0D35CD}"/>
                </c:ext>
              </c:extLst>
            </c:dLbl>
            <c:dLbl>
              <c:idx val="6"/>
              <c:delete val="1"/>
              <c:extLst>
                <c:ext xmlns:c15="http://schemas.microsoft.com/office/drawing/2012/chart" uri="{CE6537A1-D6FC-4f65-9D91-7224C49458BB}"/>
                <c:ext xmlns:c16="http://schemas.microsoft.com/office/drawing/2014/chart" uri="{C3380CC4-5D6E-409C-BE32-E72D297353CC}">
                  <c16:uniqueId val="{0000000D-554C-45CD-9D68-9BAA5B0D35CD}"/>
                </c:ext>
              </c:extLst>
            </c:dLbl>
            <c:dLbl>
              <c:idx val="7"/>
              <c:delete val="1"/>
              <c:extLst>
                <c:ext xmlns:c15="http://schemas.microsoft.com/office/drawing/2012/chart" uri="{CE6537A1-D6FC-4f65-9D91-7224C49458BB}"/>
                <c:ext xmlns:c16="http://schemas.microsoft.com/office/drawing/2014/chart" uri="{C3380CC4-5D6E-409C-BE32-E72D297353CC}">
                  <c16:uniqueId val="{00000006-554C-45CD-9D68-9BAA5B0D35CD}"/>
                </c:ext>
              </c:extLst>
            </c:dLbl>
            <c:dLbl>
              <c:idx val="8"/>
              <c:delete val="1"/>
              <c:extLst>
                <c:ext xmlns:c15="http://schemas.microsoft.com/office/drawing/2012/chart" uri="{CE6537A1-D6FC-4f65-9D91-7224C49458BB}"/>
                <c:ext xmlns:c16="http://schemas.microsoft.com/office/drawing/2014/chart" uri="{C3380CC4-5D6E-409C-BE32-E72D297353CC}">
                  <c16:uniqueId val="{00000007-554C-45CD-9D68-9BAA5B0D35CD}"/>
                </c:ext>
              </c:extLst>
            </c:dLbl>
            <c:dLbl>
              <c:idx val="9"/>
              <c:delete val="1"/>
              <c:extLst>
                <c:ext xmlns:c15="http://schemas.microsoft.com/office/drawing/2012/chart" uri="{CE6537A1-D6FC-4f65-9D91-7224C49458BB}"/>
                <c:ext xmlns:c16="http://schemas.microsoft.com/office/drawing/2014/chart" uri="{C3380CC4-5D6E-409C-BE32-E72D297353CC}">
                  <c16:uniqueId val="{00000008-554C-45CD-9D68-9BAA5B0D35CD}"/>
                </c:ext>
              </c:extLst>
            </c:dLbl>
            <c:dLbl>
              <c:idx val="10"/>
              <c:delete val="1"/>
              <c:extLst>
                <c:ext xmlns:c15="http://schemas.microsoft.com/office/drawing/2012/chart" uri="{CE6537A1-D6FC-4f65-9D91-7224C49458BB}"/>
                <c:ext xmlns:c16="http://schemas.microsoft.com/office/drawing/2014/chart" uri="{C3380CC4-5D6E-409C-BE32-E72D297353CC}">
                  <c16:uniqueId val="{00000009-554C-45CD-9D68-9BAA5B0D35CD}"/>
                </c:ext>
              </c:extLst>
            </c:dLbl>
            <c:dLbl>
              <c:idx val="11"/>
              <c:delete val="1"/>
              <c:extLst>
                <c:ext xmlns:c15="http://schemas.microsoft.com/office/drawing/2012/chart" uri="{CE6537A1-D6FC-4f65-9D91-7224C49458BB}"/>
                <c:ext xmlns:c16="http://schemas.microsoft.com/office/drawing/2014/chart" uri="{C3380CC4-5D6E-409C-BE32-E72D297353CC}">
                  <c16:uniqueId val="{0000000A-554C-45CD-9D68-9BAA5B0D35CD}"/>
                </c:ext>
              </c:extLst>
            </c:dLbl>
            <c:dLbl>
              <c:idx val="12"/>
              <c:delete val="1"/>
              <c:extLst>
                <c:ext xmlns:c15="http://schemas.microsoft.com/office/drawing/2012/chart" uri="{CE6537A1-D6FC-4f65-9D91-7224C49458BB}"/>
                <c:ext xmlns:c16="http://schemas.microsoft.com/office/drawing/2014/chart" uri="{C3380CC4-5D6E-409C-BE32-E72D297353CC}">
                  <c16:uniqueId val="{0000000B-554C-45CD-9D68-9BAA5B0D35CD}"/>
                </c:ext>
              </c:extLst>
            </c:dLbl>
            <c:dLbl>
              <c:idx val="13"/>
              <c:layout>
                <c:manualLayout>
                  <c:x val="-1.2998084765823707E-2"/>
                  <c:y val="-7.997120896545221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54C-45CD-9D68-9BAA5B0D3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Blad1!$A$2:$A$15</c:f>
              <c:strCache>
                <c:ptCount val="14"/>
                <c:pt idx="0">
                  <c:v>Kv 1 2022</c:v>
                </c:pt>
                <c:pt idx="1">
                  <c:v>Kv 2 2022</c:v>
                </c:pt>
                <c:pt idx="2">
                  <c:v>Kv 3 2022</c:v>
                </c:pt>
                <c:pt idx="3">
                  <c:v>Kv 4 2022</c:v>
                </c:pt>
                <c:pt idx="4">
                  <c:v>Kv 1 2023</c:v>
                </c:pt>
                <c:pt idx="5">
                  <c:v>Kv 2 2023</c:v>
                </c:pt>
                <c:pt idx="6">
                  <c:v>Kv 3 2023</c:v>
                </c:pt>
                <c:pt idx="7">
                  <c:v>Kv 4 2023</c:v>
                </c:pt>
                <c:pt idx="8">
                  <c:v>Kv 1 2024</c:v>
                </c:pt>
                <c:pt idx="9">
                  <c:v>Kv 2 2024</c:v>
                </c:pt>
                <c:pt idx="10">
                  <c:v>Kv 3 2024</c:v>
                </c:pt>
                <c:pt idx="11">
                  <c:v>Kv 4 2024</c:v>
                </c:pt>
                <c:pt idx="12">
                  <c:v>Kv 1 2025</c:v>
                </c:pt>
                <c:pt idx="13">
                  <c:v>Kv 2 2025</c:v>
                </c:pt>
              </c:strCache>
            </c:strRef>
          </c:cat>
          <c:val>
            <c:numRef>
              <c:f>Blad1!$G$2:$G$15</c:f>
              <c:numCache>
                <c:formatCode>General</c:formatCode>
                <c:ptCount val="14"/>
                <c:pt idx="0">
                  <c:v>5</c:v>
                </c:pt>
                <c:pt idx="1">
                  <c:v>8</c:v>
                </c:pt>
                <c:pt idx="2">
                  <c:v>8</c:v>
                </c:pt>
                <c:pt idx="3">
                  <c:v>4</c:v>
                </c:pt>
                <c:pt idx="4">
                  <c:v>4</c:v>
                </c:pt>
                <c:pt idx="5">
                  <c:v>2</c:v>
                </c:pt>
                <c:pt idx="6">
                  <c:v>7</c:v>
                </c:pt>
                <c:pt idx="7">
                  <c:v>4</c:v>
                </c:pt>
                <c:pt idx="8">
                  <c:v>1</c:v>
                </c:pt>
                <c:pt idx="9">
                  <c:v>1</c:v>
                </c:pt>
                <c:pt idx="10">
                  <c:v>6</c:v>
                </c:pt>
                <c:pt idx="11">
                  <c:v>6</c:v>
                </c:pt>
                <c:pt idx="12">
                  <c:v>9</c:v>
                </c:pt>
                <c:pt idx="13">
                  <c:v>11</c:v>
                </c:pt>
              </c:numCache>
            </c:numRef>
          </c:val>
          <c:smooth val="0"/>
          <c:extLst>
            <c:ext xmlns:c16="http://schemas.microsoft.com/office/drawing/2014/chart" uri="{C3380CC4-5D6E-409C-BE32-E72D297353CC}">
              <c16:uniqueId val="{00000000-554C-45CD-9D68-9BAA5B0D35CD}"/>
            </c:ext>
          </c:extLst>
        </c:ser>
        <c:dLbls>
          <c:dLblPos val="t"/>
          <c:showLegendKey val="0"/>
          <c:showVal val="1"/>
          <c:showCatName val="0"/>
          <c:showSerName val="0"/>
          <c:showPercent val="0"/>
          <c:showBubbleSize val="0"/>
        </c:dLbls>
        <c:marker val="1"/>
        <c:smooth val="0"/>
        <c:axId val="613522456"/>
        <c:axId val="613521800"/>
      </c:lineChart>
      <c:catAx>
        <c:axId val="61352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3521800"/>
        <c:crosses val="autoZero"/>
        <c:auto val="1"/>
        <c:lblAlgn val="ctr"/>
        <c:lblOffset val="100"/>
        <c:noMultiLvlLbl val="0"/>
      </c:catAx>
      <c:valAx>
        <c:axId val="613521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135224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A9C1FC-CCB3-4B68-9720-B7FEDED35B4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FC0C8AE-A916-4DB4-B1CF-8E81FD514A0D}">
      <dgm:prSet/>
      <dgm:spPr/>
      <dgm:t>
        <a:bodyPr/>
        <a:lstStyle/>
        <a:p>
          <a:r>
            <a:rPr lang="en-US" b="1" dirty="0" err="1"/>
            <a:t>Boendestöd</a:t>
          </a:r>
          <a:r>
            <a:rPr lang="en-US" dirty="0"/>
            <a:t>: </a:t>
          </a:r>
          <a:r>
            <a:rPr lang="en-US" dirty="0" err="1"/>
            <a:t>Personalen</a:t>
          </a:r>
          <a:r>
            <a:rPr lang="en-US" dirty="0"/>
            <a:t> </a:t>
          </a:r>
          <a:r>
            <a:rPr lang="en-US" dirty="0" err="1"/>
            <a:t>inom</a:t>
          </a:r>
          <a:r>
            <a:rPr lang="en-US" dirty="0"/>
            <a:t> </a:t>
          </a:r>
          <a:r>
            <a:rPr lang="en-US" dirty="0" err="1"/>
            <a:t>boendestödet</a:t>
          </a:r>
          <a:r>
            <a:rPr lang="en-US" dirty="0"/>
            <a:t> </a:t>
          </a:r>
          <a:r>
            <a:rPr lang="en-US" dirty="0" err="1"/>
            <a:t>arbetar</a:t>
          </a:r>
          <a:r>
            <a:rPr lang="en-US" dirty="0"/>
            <a:t> </a:t>
          </a:r>
          <a:r>
            <a:rPr lang="en-US" dirty="0" err="1"/>
            <a:t>utifrån</a:t>
          </a:r>
          <a:r>
            <a:rPr lang="en-US" dirty="0"/>
            <a:t> de </a:t>
          </a:r>
          <a:r>
            <a:rPr lang="en-US" dirty="0" err="1"/>
            <a:t>livsområden</a:t>
          </a:r>
          <a:r>
            <a:rPr lang="en-US" dirty="0"/>
            <a:t> </a:t>
          </a:r>
          <a:r>
            <a:rPr lang="en-US" dirty="0" err="1"/>
            <a:t>som</a:t>
          </a:r>
          <a:r>
            <a:rPr lang="en-US" dirty="0"/>
            <a:t> </a:t>
          </a:r>
          <a:r>
            <a:rPr lang="en-US" dirty="0" err="1"/>
            <a:t>har</a:t>
          </a:r>
          <a:r>
            <a:rPr lang="en-US" dirty="0"/>
            <a:t> </a:t>
          </a:r>
          <a:r>
            <a:rPr lang="en-US" dirty="0" err="1"/>
            <a:t>bedömts</a:t>
          </a:r>
          <a:r>
            <a:rPr lang="en-US" dirty="0"/>
            <a:t> </a:t>
          </a:r>
          <a:r>
            <a:rPr lang="en-US" dirty="0" err="1"/>
            <a:t>i</a:t>
          </a:r>
          <a:r>
            <a:rPr lang="en-US" dirty="0"/>
            <a:t> </a:t>
          </a:r>
          <a:r>
            <a:rPr lang="en-US" dirty="0" err="1"/>
            <a:t>uppdraget</a:t>
          </a:r>
          <a:r>
            <a:rPr lang="en-US" dirty="0"/>
            <a:t> </a:t>
          </a:r>
          <a:r>
            <a:rPr lang="en-US" dirty="0" err="1"/>
            <a:t>från</a:t>
          </a:r>
          <a:r>
            <a:rPr lang="en-US" dirty="0"/>
            <a:t> </a:t>
          </a:r>
          <a:r>
            <a:rPr lang="en-US" dirty="0" err="1"/>
            <a:t>socialsekreteraren</a:t>
          </a:r>
          <a:r>
            <a:rPr lang="en-US" dirty="0"/>
            <a:t>. Om </a:t>
          </a:r>
          <a:r>
            <a:rPr lang="en-US" dirty="0" err="1"/>
            <a:t>uppdraget</a:t>
          </a:r>
          <a:r>
            <a:rPr lang="en-US" dirty="0"/>
            <a:t> </a:t>
          </a:r>
          <a:r>
            <a:rPr lang="en-US" dirty="0" err="1"/>
            <a:t>uttryckligen</a:t>
          </a:r>
          <a:r>
            <a:rPr lang="en-US" dirty="0"/>
            <a:t> </a:t>
          </a:r>
          <a:r>
            <a:rPr lang="en-US" dirty="0" err="1"/>
            <a:t>omfattar</a:t>
          </a:r>
          <a:r>
            <a:rPr lang="en-US" dirty="0"/>
            <a:t> </a:t>
          </a:r>
          <a:r>
            <a:rPr lang="en-US" dirty="0" err="1"/>
            <a:t>att</a:t>
          </a:r>
          <a:r>
            <a:rPr lang="en-US" dirty="0"/>
            <a:t> </a:t>
          </a:r>
          <a:r>
            <a:rPr lang="en-US" dirty="0" err="1"/>
            <a:t>säkerställa</a:t>
          </a:r>
          <a:r>
            <a:rPr lang="en-US" dirty="0"/>
            <a:t> </a:t>
          </a:r>
          <a:r>
            <a:rPr lang="en-US" dirty="0" err="1"/>
            <a:t>att</a:t>
          </a:r>
          <a:r>
            <a:rPr lang="en-US" dirty="0"/>
            <a:t> </a:t>
          </a:r>
          <a:r>
            <a:rPr lang="en-US" dirty="0" err="1"/>
            <a:t>brukaren</a:t>
          </a:r>
          <a:r>
            <a:rPr lang="en-US" dirty="0"/>
            <a:t> </a:t>
          </a:r>
          <a:r>
            <a:rPr lang="en-US" dirty="0" err="1"/>
            <a:t>får</a:t>
          </a:r>
          <a:r>
            <a:rPr lang="en-US" dirty="0"/>
            <a:t> </a:t>
          </a:r>
          <a:r>
            <a:rPr lang="en-US" dirty="0" err="1"/>
            <a:t>tillgång</a:t>
          </a:r>
          <a:r>
            <a:rPr lang="en-US" dirty="0"/>
            <a:t> till </a:t>
          </a:r>
          <a:r>
            <a:rPr lang="en-US" dirty="0" err="1"/>
            <a:t>dagsljus</a:t>
          </a:r>
          <a:r>
            <a:rPr lang="en-US" dirty="0"/>
            <a:t> och motion, </a:t>
          </a:r>
          <a:r>
            <a:rPr lang="en-US" dirty="0" err="1"/>
            <a:t>ingår</a:t>
          </a:r>
          <a:r>
            <a:rPr lang="en-US" dirty="0"/>
            <a:t> </a:t>
          </a:r>
          <a:r>
            <a:rPr lang="en-US" dirty="0" err="1"/>
            <a:t>detta</a:t>
          </a:r>
          <a:r>
            <a:rPr lang="en-US" dirty="0"/>
            <a:t> </a:t>
          </a:r>
          <a:r>
            <a:rPr lang="en-US" dirty="0" err="1"/>
            <a:t>i</a:t>
          </a:r>
          <a:r>
            <a:rPr lang="en-US" dirty="0"/>
            <a:t> </a:t>
          </a:r>
          <a:r>
            <a:rPr lang="en-US" dirty="0" err="1"/>
            <a:t>stödet</a:t>
          </a:r>
          <a:r>
            <a:rPr lang="en-US" dirty="0"/>
            <a:t>. Den </a:t>
          </a:r>
          <a:r>
            <a:rPr lang="en-US" dirty="0" err="1"/>
            <a:t>genomsnittliga</a:t>
          </a:r>
          <a:r>
            <a:rPr lang="en-US" dirty="0"/>
            <a:t> </a:t>
          </a:r>
          <a:r>
            <a:rPr lang="en-US" dirty="0" err="1"/>
            <a:t>insatstiden</a:t>
          </a:r>
          <a:r>
            <a:rPr lang="en-US" dirty="0"/>
            <a:t> </a:t>
          </a:r>
          <a:r>
            <a:rPr lang="en-US" dirty="0" err="1"/>
            <a:t>är</a:t>
          </a:r>
          <a:r>
            <a:rPr lang="en-US" dirty="0"/>
            <a:t> dock </a:t>
          </a:r>
          <a:r>
            <a:rPr lang="en-US" dirty="0" err="1"/>
            <a:t>cirka</a:t>
          </a:r>
          <a:r>
            <a:rPr lang="en-US" dirty="0"/>
            <a:t> 2,2 </a:t>
          </a:r>
          <a:r>
            <a:rPr lang="en-US" dirty="0" err="1"/>
            <a:t>timmar</a:t>
          </a:r>
          <a:r>
            <a:rPr lang="en-US" dirty="0"/>
            <a:t> per </a:t>
          </a:r>
          <a:r>
            <a:rPr lang="en-US" dirty="0" err="1"/>
            <a:t>vecka</a:t>
          </a:r>
          <a:r>
            <a:rPr lang="en-US" dirty="0"/>
            <a:t>, </a:t>
          </a:r>
          <a:r>
            <a:rPr lang="en-US" dirty="0" err="1"/>
            <a:t>vilket</a:t>
          </a:r>
          <a:r>
            <a:rPr lang="en-US" dirty="0"/>
            <a:t> </a:t>
          </a:r>
          <a:r>
            <a:rPr lang="en-US" dirty="0" err="1"/>
            <a:t>innebär</a:t>
          </a:r>
          <a:r>
            <a:rPr lang="en-US" dirty="0"/>
            <a:t> </a:t>
          </a:r>
          <a:r>
            <a:rPr lang="en-US" dirty="0" err="1"/>
            <a:t>att</a:t>
          </a:r>
          <a:r>
            <a:rPr lang="en-US" dirty="0"/>
            <a:t> </a:t>
          </a:r>
          <a:r>
            <a:rPr lang="en-US" dirty="0" err="1"/>
            <a:t>sådana</a:t>
          </a:r>
          <a:r>
            <a:rPr lang="en-US" dirty="0"/>
            <a:t> </a:t>
          </a:r>
          <a:r>
            <a:rPr lang="en-US" dirty="0" err="1"/>
            <a:t>aktiviteter</a:t>
          </a:r>
          <a:r>
            <a:rPr lang="en-US" dirty="0"/>
            <a:t> </a:t>
          </a:r>
          <a:r>
            <a:rPr lang="en-US" dirty="0" err="1"/>
            <a:t>sällan</a:t>
          </a:r>
          <a:r>
            <a:rPr lang="en-US" dirty="0"/>
            <a:t> </a:t>
          </a:r>
          <a:r>
            <a:rPr lang="en-US" dirty="0" err="1"/>
            <a:t>prioriteras</a:t>
          </a:r>
          <a:r>
            <a:rPr lang="en-US" dirty="0"/>
            <a:t>. För </a:t>
          </a:r>
          <a:r>
            <a:rPr lang="en-US" dirty="0" err="1"/>
            <a:t>att</a:t>
          </a:r>
          <a:r>
            <a:rPr lang="en-US" dirty="0"/>
            <a:t> </a:t>
          </a:r>
          <a:r>
            <a:rPr lang="en-US" dirty="0" err="1"/>
            <a:t>brukaren</a:t>
          </a:r>
          <a:r>
            <a:rPr lang="en-US" dirty="0"/>
            <a:t> ska </a:t>
          </a:r>
          <a:r>
            <a:rPr lang="en-US" dirty="0" err="1"/>
            <a:t>uppnå</a:t>
          </a:r>
          <a:r>
            <a:rPr lang="en-US" dirty="0"/>
            <a:t> </a:t>
          </a:r>
          <a:r>
            <a:rPr lang="en-US" dirty="0" err="1"/>
            <a:t>en</a:t>
          </a:r>
          <a:r>
            <a:rPr lang="en-US" dirty="0"/>
            <a:t> </a:t>
          </a:r>
          <a:r>
            <a:rPr lang="en-US" dirty="0" err="1"/>
            <a:t>skälig</a:t>
          </a:r>
          <a:r>
            <a:rPr lang="en-US" dirty="0"/>
            <a:t> </a:t>
          </a:r>
          <a:r>
            <a:rPr lang="en-US" dirty="0" err="1"/>
            <a:t>levnadsstandard</a:t>
          </a:r>
          <a:r>
            <a:rPr lang="en-US" dirty="0"/>
            <a:t> </a:t>
          </a:r>
          <a:r>
            <a:rPr lang="en-US" dirty="0" err="1"/>
            <a:t>fokuserar</a:t>
          </a:r>
          <a:r>
            <a:rPr lang="en-US" dirty="0"/>
            <a:t> </a:t>
          </a:r>
          <a:r>
            <a:rPr lang="en-US" dirty="0" err="1"/>
            <a:t>insatserna</a:t>
          </a:r>
          <a:r>
            <a:rPr lang="en-US" dirty="0"/>
            <a:t> </a:t>
          </a:r>
          <a:r>
            <a:rPr lang="en-US" dirty="0" err="1"/>
            <a:t>oftast</a:t>
          </a:r>
          <a:r>
            <a:rPr lang="en-US" dirty="0"/>
            <a:t> </a:t>
          </a:r>
          <a:r>
            <a:rPr lang="en-US" dirty="0" err="1"/>
            <a:t>på</a:t>
          </a:r>
          <a:r>
            <a:rPr lang="en-US" dirty="0"/>
            <a:t> </a:t>
          </a:r>
          <a:r>
            <a:rPr lang="en-US" dirty="0" err="1"/>
            <a:t>andra</a:t>
          </a:r>
          <a:r>
            <a:rPr lang="en-US" dirty="0"/>
            <a:t> </a:t>
          </a:r>
          <a:r>
            <a:rPr lang="en-US" dirty="0" err="1"/>
            <a:t>livsområden</a:t>
          </a:r>
          <a:r>
            <a:rPr lang="en-US" dirty="0"/>
            <a:t>, </a:t>
          </a:r>
          <a:r>
            <a:rPr lang="en-US" dirty="0" err="1"/>
            <a:t>exempelvis</a:t>
          </a:r>
          <a:r>
            <a:rPr lang="en-US" dirty="0"/>
            <a:t> </a:t>
          </a:r>
          <a:r>
            <a:rPr lang="en-US" dirty="0" err="1"/>
            <a:t>praktiskt</a:t>
          </a:r>
          <a:r>
            <a:rPr lang="en-US" dirty="0"/>
            <a:t> </a:t>
          </a:r>
          <a:r>
            <a:rPr lang="en-US" dirty="0" err="1"/>
            <a:t>stöd</a:t>
          </a:r>
          <a:r>
            <a:rPr lang="en-US" dirty="0"/>
            <a:t> </a:t>
          </a:r>
          <a:r>
            <a:rPr lang="en-US" dirty="0" err="1"/>
            <a:t>i</a:t>
          </a:r>
          <a:r>
            <a:rPr lang="en-US" dirty="0"/>
            <a:t> </a:t>
          </a:r>
          <a:r>
            <a:rPr lang="en-US" dirty="0" err="1"/>
            <a:t>hemmet</a:t>
          </a:r>
          <a:r>
            <a:rPr lang="en-US" dirty="0"/>
            <a:t>, </a:t>
          </a:r>
          <a:r>
            <a:rPr lang="en-US" dirty="0" err="1"/>
            <a:t>struktur</a:t>
          </a:r>
          <a:r>
            <a:rPr lang="en-US" dirty="0"/>
            <a:t> </a:t>
          </a:r>
          <a:r>
            <a:rPr lang="en-US" dirty="0" err="1"/>
            <a:t>i</a:t>
          </a:r>
          <a:r>
            <a:rPr lang="en-US" dirty="0"/>
            <a:t> </a:t>
          </a:r>
          <a:r>
            <a:rPr lang="en-US" dirty="0" err="1"/>
            <a:t>vardagen</a:t>
          </a:r>
          <a:r>
            <a:rPr lang="en-US" dirty="0"/>
            <a:t> </a:t>
          </a:r>
          <a:r>
            <a:rPr lang="en-US" dirty="0" err="1"/>
            <a:t>eller</a:t>
          </a:r>
          <a:r>
            <a:rPr lang="en-US" dirty="0"/>
            <a:t> </a:t>
          </a:r>
          <a:r>
            <a:rPr lang="en-US" dirty="0" err="1"/>
            <a:t>sociala</a:t>
          </a:r>
          <a:r>
            <a:rPr lang="en-US" dirty="0"/>
            <a:t> </a:t>
          </a:r>
          <a:r>
            <a:rPr lang="en-US" dirty="0" err="1"/>
            <a:t>kontakter</a:t>
          </a:r>
          <a:r>
            <a:rPr lang="en-US" dirty="0"/>
            <a:t>. </a:t>
          </a:r>
        </a:p>
      </dgm:t>
    </dgm:pt>
    <dgm:pt modelId="{2C00D870-AC3D-457D-9E99-EBD25A7F1798}" type="parTrans" cxnId="{9B72E125-07F1-476E-A1FA-A0DFFD1BD0C4}">
      <dgm:prSet/>
      <dgm:spPr/>
      <dgm:t>
        <a:bodyPr/>
        <a:lstStyle/>
        <a:p>
          <a:endParaRPr lang="en-US"/>
        </a:p>
      </dgm:t>
    </dgm:pt>
    <dgm:pt modelId="{A1704DD3-E82E-4A10-B1CE-6B65554BEEFF}" type="sibTrans" cxnId="{9B72E125-07F1-476E-A1FA-A0DFFD1BD0C4}">
      <dgm:prSet/>
      <dgm:spPr/>
      <dgm:t>
        <a:bodyPr/>
        <a:lstStyle/>
        <a:p>
          <a:endParaRPr lang="en-US"/>
        </a:p>
      </dgm:t>
    </dgm:pt>
    <dgm:pt modelId="{1213EEE7-AF99-4028-98F3-1C391F69B2B4}">
      <dgm:prSet/>
      <dgm:spPr/>
      <dgm:t>
        <a:bodyPr/>
        <a:lstStyle/>
        <a:p>
          <a:r>
            <a:rPr lang="en-US"/>
            <a:t>I uppdrag som rör personlig vård kan stödet innebära att hjälpa brukaren att komma i kontakt med friskvårdsklubben, aktivitetshus eller fysioterapeut. För vissa brukare – särskilt äldre personer med omfattande funktionsnedsättningar eller låg tilltro till samhället – kan stödet istället bestå i att erbjuda miljöombyte genom promenader. Flera boendestödjare väljer även att kombinera samtal och problemlösning med fysisk aktivitet, exempelvis genom att mötas på offentliga platser eller ta en promenad tillsammans. Boendestödsinsatser genomförs oftast i brukarens hem, men kan även ske på andra överenskomna platser beroende på brukarens behov och önskemål.</a:t>
          </a:r>
        </a:p>
      </dgm:t>
    </dgm:pt>
    <dgm:pt modelId="{9B0283DB-FECA-48CF-98AB-8CB053B15A73}" type="parTrans" cxnId="{674E7F88-7453-4E45-8DFE-D237EF45DA07}">
      <dgm:prSet/>
      <dgm:spPr/>
      <dgm:t>
        <a:bodyPr/>
        <a:lstStyle/>
        <a:p>
          <a:endParaRPr lang="en-US"/>
        </a:p>
      </dgm:t>
    </dgm:pt>
    <dgm:pt modelId="{35D41E8D-3710-496E-8CFC-905F65BF1C10}" type="sibTrans" cxnId="{674E7F88-7453-4E45-8DFE-D237EF45DA07}">
      <dgm:prSet/>
      <dgm:spPr/>
      <dgm:t>
        <a:bodyPr/>
        <a:lstStyle/>
        <a:p>
          <a:endParaRPr lang="en-US"/>
        </a:p>
      </dgm:t>
    </dgm:pt>
    <dgm:pt modelId="{3829E1F4-3FB0-40FF-A017-F65C1E4DF1C2}" type="pres">
      <dgm:prSet presAssocID="{7AA9C1FC-CCB3-4B68-9720-B7FEDED35B43}" presName="root" presStyleCnt="0">
        <dgm:presLayoutVars>
          <dgm:dir/>
          <dgm:resizeHandles val="exact"/>
        </dgm:presLayoutVars>
      </dgm:prSet>
      <dgm:spPr/>
    </dgm:pt>
    <dgm:pt modelId="{0B74DBD5-75A1-492A-B317-7EC25C13B6F7}" type="pres">
      <dgm:prSet presAssocID="{DFC0C8AE-A916-4DB4-B1CF-8E81FD514A0D}" presName="compNode" presStyleCnt="0"/>
      <dgm:spPr/>
    </dgm:pt>
    <dgm:pt modelId="{82AE4F8F-8BBF-4A27-B0F7-BDC5296E6FC2}" type="pres">
      <dgm:prSet presAssocID="{DFC0C8AE-A916-4DB4-B1CF-8E81FD514A0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9959AA89-5EDD-4789-9C9C-0558D05A9CFF}" type="pres">
      <dgm:prSet presAssocID="{DFC0C8AE-A916-4DB4-B1CF-8E81FD514A0D}" presName="spaceRect" presStyleCnt="0"/>
      <dgm:spPr/>
    </dgm:pt>
    <dgm:pt modelId="{C2237C0F-C16F-4C6A-AEFC-98F62ABE4B35}" type="pres">
      <dgm:prSet presAssocID="{DFC0C8AE-A916-4DB4-B1CF-8E81FD514A0D}" presName="textRect" presStyleLbl="revTx" presStyleIdx="0" presStyleCnt="2">
        <dgm:presLayoutVars>
          <dgm:chMax val="1"/>
          <dgm:chPref val="1"/>
        </dgm:presLayoutVars>
      </dgm:prSet>
      <dgm:spPr/>
    </dgm:pt>
    <dgm:pt modelId="{CD946A1B-1AA8-4FD0-8B27-F59BA2D99293}" type="pres">
      <dgm:prSet presAssocID="{A1704DD3-E82E-4A10-B1CE-6B65554BEEFF}" presName="sibTrans" presStyleCnt="0"/>
      <dgm:spPr/>
    </dgm:pt>
    <dgm:pt modelId="{CB5D8421-FD19-437E-8D26-45448EFA437F}" type="pres">
      <dgm:prSet presAssocID="{1213EEE7-AF99-4028-98F3-1C391F69B2B4}" presName="compNode" presStyleCnt="0"/>
      <dgm:spPr/>
    </dgm:pt>
    <dgm:pt modelId="{04C70EC5-0643-4DD7-99A3-CB737CAD902A}" type="pres">
      <dgm:prSet presAssocID="{1213EEE7-AF99-4028-98F3-1C391F69B2B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ck"/>
        </a:ext>
      </dgm:extLst>
    </dgm:pt>
    <dgm:pt modelId="{94D8A909-42DF-44C9-95FC-6239D89863B4}" type="pres">
      <dgm:prSet presAssocID="{1213EEE7-AF99-4028-98F3-1C391F69B2B4}" presName="spaceRect" presStyleCnt="0"/>
      <dgm:spPr/>
    </dgm:pt>
    <dgm:pt modelId="{A00E2B5D-64E2-4110-90C1-30E9F0F76D7E}" type="pres">
      <dgm:prSet presAssocID="{1213EEE7-AF99-4028-98F3-1C391F69B2B4}" presName="textRect" presStyleLbl="revTx" presStyleIdx="1" presStyleCnt="2">
        <dgm:presLayoutVars>
          <dgm:chMax val="1"/>
          <dgm:chPref val="1"/>
        </dgm:presLayoutVars>
      </dgm:prSet>
      <dgm:spPr/>
    </dgm:pt>
  </dgm:ptLst>
  <dgm:cxnLst>
    <dgm:cxn modelId="{9C55BE01-9CED-4B7F-B1C5-4923D10B80FD}" type="presOf" srcId="{DFC0C8AE-A916-4DB4-B1CF-8E81FD514A0D}" destId="{C2237C0F-C16F-4C6A-AEFC-98F62ABE4B35}" srcOrd="0" destOrd="0" presId="urn:microsoft.com/office/officeart/2018/2/layout/IconLabelList"/>
    <dgm:cxn modelId="{9B72E125-07F1-476E-A1FA-A0DFFD1BD0C4}" srcId="{7AA9C1FC-CCB3-4B68-9720-B7FEDED35B43}" destId="{DFC0C8AE-A916-4DB4-B1CF-8E81FD514A0D}" srcOrd="0" destOrd="0" parTransId="{2C00D870-AC3D-457D-9E99-EBD25A7F1798}" sibTransId="{A1704DD3-E82E-4A10-B1CE-6B65554BEEFF}"/>
    <dgm:cxn modelId="{E287D333-2EE3-4498-B367-7197A9EDE7D2}" type="presOf" srcId="{7AA9C1FC-CCB3-4B68-9720-B7FEDED35B43}" destId="{3829E1F4-3FB0-40FF-A017-F65C1E4DF1C2}" srcOrd="0" destOrd="0" presId="urn:microsoft.com/office/officeart/2018/2/layout/IconLabelList"/>
    <dgm:cxn modelId="{98A55D48-9DAA-40E9-B496-A5E2EAE84329}" type="presOf" srcId="{1213EEE7-AF99-4028-98F3-1C391F69B2B4}" destId="{A00E2B5D-64E2-4110-90C1-30E9F0F76D7E}" srcOrd="0" destOrd="0" presId="urn:microsoft.com/office/officeart/2018/2/layout/IconLabelList"/>
    <dgm:cxn modelId="{674E7F88-7453-4E45-8DFE-D237EF45DA07}" srcId="{7AA9C1FC-CCB3-4B68-9720-B7FEDED35B43}" destId="{1213EEE7-AF99-4028-98F3-1C391F69B2B4}" srcOrd="1" destOrd="0" parTransId="{9B0283DB-FECA-48CF-98AB-8CB053B15A73}" sibTransId="{35D41E8D-3710-496E-8CFC-905F65BF1C10}"/>
    <dgm:cxn modelId="{7AB5DE13-C6B9-4957-B766-15CF0861F0F2}" type="presParOf" srcId="{3829E1F4-3FB0-40FF-A017-F65C1E4DF1C2}" destId="{0B74DBD5-75A1-492A-B317-7EC25C13B6F7}" srcOrd="0" destOrd="0" presId="urn:microsoft.com/office/officeart/2018/2/layout/IconLabelList"/>
    <dgm:cxn modelId="{A8D5C654-8443-4C4B-A443-A1EAA2466503}" type="presParOf" srcId="{0B74DBD5-75A1-492A-B317-7EC25C13B6F7}" destId="{82AE4F8F-8BBF-4A27-B0F7-BDC5296E6FC2}" srcOrd="0" destOrd="0" presId="urn:microsoft.com/office/officeart/2018/2/layout/IconLabelList"/>
    <dgm:cxn modelId="{383D8A26-224E-4520-A156-3A743AD6CE18}" type="presParOf" srcId="{0B74DBD5-75A1-492A-B317-7EC25C13B6F7}" destId="{9959AA89-5EDD-4789-9C9C-0558D05A9CFF}" srcOrd="1" destOrd="0" presId="urn:microsoft.com/office/officeart/2018/2/layout/IconLabelList"/>
    <dgm:cxn modelId="{35B59807-9857-4082-88DF-DB9939F483B9}" type="presParOf" srcId="{0B74DBD5-75A1-492A-B317-7EC25C13B6F7}" destId="{C2237C0F-C16F-4C6A-AEFC-98F62ABE4B35}" srcOrd="2" destOrd="0" presId="urn:microsoft.com/office/officeart/2018/2/layout/IconLabelList"/>
    <dgm:cxn modelId="{9AAE3187-66E2-48CD-B3E3-E78C2C7917A2}" type="presParOf" srcId="{3829E1F4-3FB0-40FF-A017-F65C1E4DF1C2}" destId="{CD946A1B-1AA8-4FD0-8B27-F59BA2D99293}" srcOrd="1" destOrd="0" presId="urn:microsoft.com/office/officeart/2018/2/layout/IconLabelList"/>
    <dgm:cxn modelId="{FE06D1CE-6602-4070-9FD2-12F56106569A}" type="presParOf" srcId="{3829E1F4-3FB0-40FF-A017-F65C1E4DF1C2}" destId="{CB5D8421-FD19-437E-8D26-45448EFA437F}" srcOrd="2" destOrd="0" presId="urn:microsoft.com/office/officeart/2018/2/layout/IconLabelList"/>
    <dgm:cxn modelId="{2E22CFB1-4A31-412B-B3F9-DC9A96014D3F}" type="presParOf" srcId="{CB5D8421-FD19-437E-8D26-45448EFA437F}" destId="{04C70EC5-0643-4DD7-99A3-CB737CAD902A}" srcOrd="0" destOrd="0" presId="urn:microsoft.com/office/officeart/2018/2/layout/IconLabelList"/>
    <dgm:cxn modelId="{BC55B3BC-75E7-470C-BAC8-61CB99203434}" type="presParOf" srcId="{CB5D8421-FD19-437E-8D26-45448EFA437F}" destId="{94D8A909-42DF-44C9-95FC-6239D89863B4}" srcOrd="1" destOrd="0" presId="urn:microsoft.com/office/officeart/2018/2/layout/IconLabelList"/>
    <dgm:cxn modelId="{DBEC721E-BF2E-41D6-9EF1-900A2CE7B9CE}" type="presParOf" srcId="{CB5D8421-FD19-437E-8D26-45448EFA437F}" destId="{A00E2B5D-64E2-4110-90C1-30E9F0F76D7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E4F8F-8BBF-4A27-B0F7-BDC5296E6FC2}">
      <dsp:nvSpPr>
        <dsp:cNvPr id="0" name=""/>
        <dsp:cNvSpPr/>
      </dsp:nvSpPr>
      <dsp:spPr>
        <a:xfrm>
          <a:off x="1747800" y="9055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237C0F-C16F-4C6A-AEFC-98F62ABE4B35}">
      <dsp:nvSpPr>
        <dsp:cNvPr id="0" name=""/>
        <dsp:cNvSpPr/>
      </dsp:nvSpPr>
      <dsp:spPr>
        <a:xfrm>
          <a:off x="559800" y="2660117"/>
          <a:ext cx="4320000" cy="1600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dirty="0" err="1"/>
            <a:t>Boendestöd</a:t>
          </a:r>
          <a:r>
            <a:rPr lang="en-US" sz="1100" kern="1200" dirty="0"/>
            <a:t>: </a:t>
          </a:r>
          <a:r>
            <a:rPr lang="en-US" sz="1100" kern="1200" dirty="0" err="1"/>
            <a:t>Personalen</a:t>
          </a:r>
          <a:r>
            <a:rPr lang="en-US" sz="1100" kern="1200" dirty="0"/>
            <a:t> </a:t>
          </a:r>
          <a:r>
            <a:rPr lang="en-US" sz="1100" kern="1200" dirty="0" err="1"/>
            <a:t>inom</a:t>
          </a:r>
          <a:r>
            <a:rPr lang="en-US" sz="1100" kern="1200" dirty="0"/>
            <a:t> </a:t>
          </a:r>
          <a:r>
            <a:rPr lang="en-US" sz="1100" kern="1200" dirty="0" err="1"/>
            <a:t>boendestödet</a:t>
          </a:r>
          <a:r>
            <a:rPr lang="en-US" sz="1100" kern="1200" dirty="0"/>
            <a:t> </a:t>
          </a:r>
          <a:r>
            <a:rPr lang="en-US" sz="1100" kern="1200" dirty="0" err="1"/>
            <a:t>arbetar</a:t>
          </a:r>
          <a:r>
            <a:rPr lang="en-US" sz="1100" kern="1200" dirty="0"/>
            <a:t> </a:t>
          </a:r>
          <a:r>
            <a:rPr lang="en-US" sz="1100" kern="1200" dirty="0" err="1"/>
            <a:t>utifrån</a:t>
          </a:r>
          <a:r>
            <a:rPr lang="en-US" sz="1100" kern="1200" dirty="0"/>
            <a:t> de </a:t>
          </a:r>
          <a:r>
            <a:rPr lang="en-US" sz="1100" kern="1200" dirty="0" err="1"/>
            <a:t>livsområden</a:t>
          </a:r>
          <a:r>
            <a:rPr lang="en-US" sz="1100" kern="1200" dirty="0"/>
            <a:t> </a:t>
          </a:r>
          <a:r>
            <a:rPr lang="en-US" sz="1100" kern="1200" dirty="0" err="1"/>
            <a:t>som</a:t>
          </a:r>
          <a:r>
            <a:rPr lang="en-US" sz="1100" kern="1200" dirty="0"/>
            <a:t> </a:t>
          </a:r>
          <a:r>
            <a:rPr lang="en-US" sz="1100" kern="1200" dirty="0" err="1"/>
            <a:t>har</a:t>
          </a:r>
          <a:r>
            <a:rPr lang="en-US" sz="1100" kern="1200" dirty="0"/>
            <a:t> </a:t>
          </a:r>
          <a:r>
            <a:rPr lang="en-US" sz="1100" kern="1200" dirty="0" err="1"/>
            <a:t>bedömts</a:t>
          </a:r>
          <a:r>
            <a:rPr lang="en-US" sz="1100" kern="1200" dirty="0"/>
            <a:t> </a:t>
          </a:r>
          <a:r>
            <a:rPr lang="en-US" sz="1100" kern="1200" dirty="0" err="1"/>
            <a:t>i</a:t>
          </a:r>
          <a:r>
            <a:rPr lang="en-US" sz="1100" kern="1200" dirty="0"/>
            <a:t> </a:t>
          </a:r>
          <a:r>
            <a:rPr lang="en-US" sz="1100" kern="1200" dirty="0" err="1"/>
            <a:t>uppdraget</a:t>
          </a:r>
          <a:r>
            <a:rPr lang="en-US" sz="1100" kern="1200" dirty="0"/>
            <a:t> </a:t>
          </a:r>
          <a:r>
            <a:rPr lang="en-US" sz="1100" kern="1200" dirty="0" err="1"/>
            <a:t>från</a:t>
          </a:r>
          <a:r>
            <a:rPr lang="en-US" sz="1100" kern="1200" dirty="0"/>
            <a:t> </a:t>
          </a:r>
          <a:r>
            <a:rPr lang="en-US" sz="1100" kern="1200" dirty="0" err="1"/>
            <a:t>socialsekreteraren</a:t>
          </a:r>
          <a:r>
            <a:rPr lang="en-US" sz="1100" kern="1200" dirty="0"/>
            <a:t>. Om </a:t>
          </a:r>
          <a:r>
            <a:rPr lang="en-US" sz="1100" kern="1200" dirty="0" err="1"/>
            <a:t>uppdraget</a:t>
          </a:r>
          <a:r>
            <a:rPr lang="en-US" sz="1100" kern="1200" dirty="0"/>
            <a:t> </a:t>
          </a:r>
          <a:r>
            <a:rPr lang="en-US" sz="1100" kern="1200" dirty="0" err="1"/>
            <a:t>uttryckligen</a:t>
          </a:r>
          <a:r>
            <a:rPr lang="en-US" sz="1100" kern="1200" dirty="0"/>
            <a:t> </a:t>
          </a:r>
          <a:r>
            <a:rPr lang="en-US" sz="1100" kern="1200" dirty="0" err="1"/>
            <a:t>omfattar</a:t>
          </a:r>
          <a:r>
            <a:rPr lang="en-US" sz="1100" kern="1200" dirty="0"/>
            <a:t> </a:t>
          </a:r>
          <a:r>
            <a:rPr lang="en-US" sz="1100" kern="1200" dirty="0" err="1"/>
            <a:t>att</a:t>
          </a:r>
          <a:r>
            <a:rPr lang="en-US" sz="1100" kern="1200" dirty="0"/>
            <a:t> </a:t>
          </a:r>
          <a:r>
            <a:rPr lang="en-US" sz="1100" kern="1200" dirty="0" err="1"/>
            <a:t>säkerställa</a:t>
          </a:r>
          <a:r>
            <a:rPr lang="en-US" sz="1100" kern="1200" dirty="0"/>
            <a:t> </a:t>
          </a:r>
          <a:r>
            <a:rPr lang="en-US" sz="1100" kern="1200" dirty="0" err="1"/>
            <a:t>att</a:t>
          </a:r>
          <a:r>
            <a:rPr lang="en-US" sz="1100" kern="1200" dirty="0"/>
            <a:t> </a:t>
          </a:r>
          <a:r>
            <a:rPr lang="en-US" sz="1100" kern="1200" dirty="0" err="1"/>
            <a:t>brukaren</a:t>
          </a:r>
          <a:r>
            <a:rPr lang="en-US" sz="1100" kern="1200" dirty="0"/>
            <a:t> </a:t>
          </a:r>
          <a:r>
            <a:rPr lang="en-US" sz="1100" kern="1200" dirty="0" err="1"/>
            <a:t>får</a:t>
          </a:r>
          <a:r>
            <a:rPr lang="en-US" sz="1100" kern="1200" dirty="0"/>
            <a:t> </a:t>
          </a:r>
          <a:r>
            <a:rPr lang="en-US" sz="1100" kern="1200" dirty="0" err="1"/>
            <a:t>tillgång</a:t>
          </a:r>
          <a:r>
            <a:rPr lang="en-US" sz="1100" kern="1200" dirty="0"/>
            <a:t> till </a:t>
          </a:r>
          <a:r>
            <a:rPr lang="en-US" sz="1100" kern="1200" dirty="0" err="1"/>
            <a:t>dagsljus</a:t>
          </a:r>
          <a:r>
            <a:rPr lang="en-US" sz="1100" kern="1200" dirty="0"/>
            <a:t> och motion, </a:t>
          </a:r>
          <a:r>
            <a:rPr lang="en-US" sz="1100" kern="1200" dirty="0" err="1"/>
            <a:t>ingår</a:t>
          </a:r>
          <a:r>
            <a:rPr lang="en-US" sz="1100" kern="1200" dirty="0"/>
            <a:t> </a:t>
          </a:r>
          <a:r>
            <a:rPr lang="en-US" sz="1100" kern="1200" dirty="0" err="1"/>
            <a:t>detta</a:t>
          </a:r>
          <a:r>
            <a:rPr lang="en-US" sz="1100" kern="1200" dirty="0"/>
            <a:t> </a:t>
          </a:r>
          <a:r>
            <a:rPr lang="en-US" sz="1100" kern="1200" dirty="0" err="1"/>
            <a:t>i</a:t>
          </a:r>
          <a:r>
            <a:rPr lang="en-US" sz="1100" kern="1200" dirty="0"/>
            <a:t> </a:t>
          </a:r>
          <a:r>
            <a:rPr lang="en-US" sz="1100" kern="1200" dirty="0" err="1"/>
            <a:t>stödet</a:t>
          </a:r>
          <a:r>
            <a:rPr lang="en-US" sz="1100" kern="1200" dirty="0"/>
            <a:t>. Den </a:t>
          </a:r>
          <a:r>
            <a:rPr lang="en-US" sz="1100" kern="1200" dirty="0" err="1"/>
            <a:t>genomsnittliga</a:t>
          </a:r>
          <a:r>
            <a:rPr lang="en-US" sz="1100" kern="1200" dirty="0"/>
            <a:t> </a:t>
          </a:r>
          <a:r>
            <a:rPr lang="en-US" sz="1100" kern="1200" dirty="0" err="1"/>
            <a:t>insatstiden</a:t>
          </a:r>
          <a:r>
            <a:rPr lang="en-US" sz="1100" kern="1200" dirty="0"/>
            <a:t> </a:t>
          </a:r>
          <a:r>
            <a:rPr lang="en-US" sz="1100" kern="1200" dirty="0" err="1"/>
            <a:t>är</a:t>
          </a:r>
          <a:r>
            <a:rPr lang="en-US" sz="1100" kern="1200" dirty="0"/>
            <a:t> dock </a:t>
          </a:r>
          <a:r>
            <a:rPr lang="en-US" sz="1100" kern="1200" dirty="0" err="1"/>
            <a:t>cirka</a:t>
          </a:r>
          <a:r>
            <a:rPr lang="en-US" sz="1100" kern="1200" dirty="0"/>
            <a:t> 2,2 </a:t>
          </a:r>
          <a:r>
            <a:rPr lang="en-US" sz="1100" kern="1200" dirty="0" err="1"/>
            <a:t>timmar</a:t>
          </a:r>
          <a:r>
            <a:rPr lang="en-US" sz="1100" kern="1200" dirty="0"/>
            <a:t> per </a:t>
          </a:r>
          <a:r>
            <a:rPr lang="en-US" sz="1100" kern="1200" dirty="0" err="1"/>
            <a:t>vecka</a:t>
          </a:r>
          <a:r>
            <a:rPr lang="en-US" sz="1100" kern="1200" dirty="0"/>
            <a:t>, </a:t>
          </a:r>
          <a:r>
            <a:rPr lang="en-US" sz="1100" kern="1200" dirty="0" err="1"/>
            <a:t>vilket</a:t>
          </a:r>
          <a:r>
            <a:rPr lang="en-US" sz="1100" kern="1200" dirty="0"/>
            <a:t> </a:t>
          </a:r>
          <a:r>
            <a:rPr lang="en-US" sz="1100" kern="1200" dirty="0" err="1"/>
            <a:t>innebär</a:t>
          </a:r>
          <a:r>
            <a:rPr lang="en-US" sz="1100" kern="1200" dirty="0"/>
            <a:t> </a:t>
          </a:r>
          <a:r>
            <a:rPr lang="en-US" sz="1100" kern="1200" dirty="0" err="1"/>
            <a:t>att</a:t>
          </a:r>
          <a:r>
            <a:rPr lang="en-US" sz="1100" kern="1200" dirty="0"/>
            <a:t> </a:t>
          </a:r>
          <a:r>
            <a:rPr lang="en-US" sz="1100" kern="1200" dirty="0" err="1"/>
            <a:t>sådana</a:t>
          </a:r>
          <a:r>
            <a:rPr lang="en-US" sz="1100" kern="1200" dirty="0"/>
            <a:t> </a:t>
          </a:r>
          <a:r>
            <a:rPr lang="en-US" sz="1100" kern="1200" dirty="0" err="1"/>
            <a:t>aktiviteter</a:t>
          </a:r>
          <a:r>
            <a:rPr lang="en-US" sz="1100" kern="1200" dirty="0"/>
            <a:t> </a:t>
          </a:r>
          <a:r>
            <a:rPr lang="en-US" sz="1100" kern="1200" dirty="0" err="1"/>
            <a:t>sällan</a:t>
          </a:r>
          <a:r>
            <a:rPr lang="en-US" sz="1100" kern="1200" dirty="0"/>
            <a:t> </a:t>
          </a:r>
          <a:r>
            <a:rPr lang="en-US" sz="1100" kern="1200" dirty="0" err="1"/>
            <a:t>prioriteras</a:t>
          </a:r>
          <a:r>
            <a:rPr lang="en-US" sz="1100" kern="1200" dirty="0"/>
            <a:t>. För </a:t>
          </a:r>
          <a:r>
            <a:rPr lang="en-US" sz="1100" kern="1200" dirty="0" err="1"/>
            <a:t>att</a:t>
          </a:r>
          <a:r>
            <a:rPr lang="en-US" sz="1100" kern="1200" dirty="0"/>
            <a:t> </a:t>
          </a:r>
          <a:r>
            <a:rPr lang="en-US" sz="1100" kern="1200" dirty="0" err="1"/>
            <a:t>brukaren</a:t>
          </a:r>
          <a:r>
            <a:rPr lang="en-US" sz="1100" kern="1200" dirty="0"/>
            <a:t> ska </a:t>
          </a:r>
          <a:r>
            <a:rPr lang="en-US" sz="1100" kern="1200" dirty="0" err="1"/>
            <a:t>uppnå</a:t>
          </a:r>
          <a:r>
            <a:rPr lang="en-US" sz="1100" kern="1200" dirty="0"/>
            <a:t> </a:t>
          </a:r>
          <a:r>
            <a:rPr lang="en-US" sz="1100" kern="1200" dirty="0" err="1"/>
            <a:t>en</a:t>
          </a:r>
          <a:r>
            <a:rPr lang="en-US" sz="1100" kern="1200" dirty="0"/>
            <a:t> </a:t>
          </a:r>
          <a:r>
            <a:rPr lang="en-US" sz="1100" kern="1200" dirty="0" err="1"/>
            <a:t>skälig</a:t>
          </a:r>
          <a:r>
            <a:rPr lang="en-US" sz="1100" kern="1200" dirty="0"/>
            <a:t> </a:t>
          </a:r>
          <a:r>
            <a:rPr lang="en-US" sz="1100" kern="1200" dirty="0" err="1"/>
            <a:t>levnadsstandard</a:t>
          </a:r>
          <a:r>
            <a:rPr lang="en-US" sz="1100" kern="1200" dirty="0"/>
            <a:t> </a:t>
          </a:r>
          <a:r>
            <a:rPr lang="en-US" sz="1100" kern="1200" dirty="0" err="1"/>
            <a:t>fokuserar</a:t>
          </a:r>
          <a:r>
            <a:rPr lang="en-US" sz="1100" kern="1200" dirty="0"/>
            <a:t> </a:t>
          </a:r>
          <a:r>
            <a:rPr lang="en-US" sz="1100" kern="1200" dirty="0" err="1"/>
            <a:t>insatserna</a:t>
          </a:r>
          <a:r>
            <a:rPr lang="en-US" sz="1100" kern="1200" dirty="0"/>
            <a:t> </a:t>
          </a:r>
          <a:r>
            <a:rPr lang="en-US" sz="1100" kern="1200" dirty="0" err="1"/>
            <a:t>oftast</a:t>
          </a:r>
          <a:r>
            <a:rPr lang="en-US" sz="1100" kern="1200" dirty="0"/>
            <a:t> </a:t>
          </a:r>
          <a:r>
            <a:rPr lang="en-US" sz="1100" kern="1200" dirty="0" err="1"/>
            <a:t>på</a:t>
          </a:r>
          <a:r>
            <a:rPr lang="en-US" sz="1100" kern="1200" dirty="0"/>
            <a:t> </a:t>
          </a:r>
          <a:r>
            <a:rPr lang="en-US" sz="1100" kern="1200" dirty="0" err="1"/>
            <a:t>andra</a:t>
          </a:r>
          <a:r>
            <a:rPr lang="en-US" sz="1100" kern="1200" dirty="0"/>
            <a:t> </a:t>
          </a:r>
          <a:r>
            <a:rPr lang="en-US" sz="1100" kern="1200" dirty="0" err="1"/>
            <a:t>livsområden</a:t>
          </a:r>
          <a:r>
            <a:rPr lang="en-US" sz="1100" kern="1200" dirty="0"/>
            <a:t>, </a:t>
          </a:r>
          <a:r>
            <a:rPr lang="en-US" sz="1100" kern="1200" dirty="0" err="1"/>
            <a:t>exempelvis</a:t>
          </a:r>
          <a:r>
            <a:rPr lang="en-US" sz="1100" kern="1200" dirty="0"/>
            <a:t> </a:t>
          </a:r>
          <a:r>
            <a:rPr lang="en-US" sz="1100" kern="1200" dirty="0" err="1"/>
            <a:t>praktiskt</a:t>
          </a:r>
          <a:r>
            <a:rPr lang="en-US" sz="1100" kern="1200" dirty="0"/>
            <a:t> </a:t>
          </a:r>
          <a:r>
            <a:rPr lang="en-US" sz="1100" kern="1200" dirty="0" err="1"/>
            <a:t>stöd</a:t>
          </a:r>
          <a:r>
            <a:rPr lang="en-US" sz="1100" kern="1200" dirty="0"/>
            <a:t> </a:t>
          </a:r>
          <a:r>
            <a:rPr lang="en-US" sz="1100" kern="1200" dirty="0" err="1"/>
            <a:t>i</a:t>
          </a:r>
          <a:r>
            <a:rPr lang="en-US" sz="1100" kern="1200" dirty="0"/>
            <a:t> </a:t>
          </a:r>
          <a:r>
            <a:rPr lang="en-US" sz="1100" kern="1200" dirty="0" err="1"/>
            <a:t>hemmet</a:t>
          </a:r>
          <a:r>
            <a:rPr lang="en-US" sz="1100" kern="1200" dirty="0"/>
            <a:t>, </a:t>
          </a:r>
          <a:r>
            <a:rPr lang="en-US" sz="1100" kern="1200" dirty="0" err="1"/>
            <a:t>struktur</a:t>
          </a:r>
          <a:r>
            <a:rPr lang="en-US" sz="1100" kern="1200" dirty="0"/>
            <a:t> </a:t>
          </a:r>
          <a:r>
            <a:rPr lang="en-US" sz="1100" kern="1200" dirty="0" err="1"/>
            <a:t>i</a:t>
          </a:r>
          <a:r>
            <a:rPr lang="en-US" sz="1100" kern="1200" dirty="0"/>
            <a:t> </a:t>
          </a:r>
          <a:r>
            <a:rPr lang="en-US" sz="1100" kern="1200" dirty="0" err="1"/>
            <a:t>vardagen</a:t>
          </a:r>
          <a:r>
            <a:rPr lang="en-US" sz="1100" kern="1200" dirty="0"/>
            <a:t> </a:t>
          </a:r>
          <a:r>
            <a:rPr lang="en-US" sz="1100" kern="1200" dirty="0" err="1"/>
            <a:t>eller</a:t>
          </a:r>
          <a:r>
            <a:rPr lang="en-US" sz="1100" kern="1200" dirty="0"/>
            <a:t> </a:t>
          </a:r>
          <a:r>
            <a:rPr lang="en-US" sz="1100" kern="1200" dirty="0" err="1"/>
            <a:t>sociala</a:t>
          </a:r>
          <a:r>
            <a:rPr lang="en-US" sz="1100" kern="1200" dirty="0"/>
            <a:t> </a:t>
          </a:r>
          <a:r>
            <a:rPr lang="en-US" sz="1100" kern="1200" dirty="0" err="1"/>
            <a:t>kontakter</a:t>
          </a:r>
          <a:r>
            <a:rPr lang="en-US" sz="1100" kern="1200" dirty="0"/>
            <a:t>. </a:t>
          </a:r>
        </a:p>
      </dsp:txBody>
      <dsp:txXfrm>
        <a:off x="559800" y="2660117"/>
        <a:ext cx="4320000" cy="1600664"/>
      </dsp:txXfrm>
    </dsp:sp>
    <dsp:sp modelId="{04C70EC5-0643-4DD7-99A3-CB737CAD902A}">
      <dsp:nvSpPr>
        <dsp:cNvPr id="0" name=""/>
        <dsp:cNvSpPr/>
      </dsp:nvSpPr>
      <dsp:spPr>
        <a:xfrm>
          <a:off x="6823800" y="9055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0E2B5D-64E2-4110-90C1-30E9F0F76D7E}">
      <dsp:nvSpPr>
        <dsp:cNvPr id="0" name=""/>
        <dsp:cNvSpPr/>
      </dsp:nvSpPr>
      <dsp:spPr>
        <a:xfrm>
          <a:off x="5635800" y="2660117"/>
          <a:ext cx="4320000" cy="1600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 uppdrag som rör personlig vård kan stödet innebära att hjälpa brukaren att komma i kontakt med friskvårdsklubben, aktivitetshus eller fysioterapeut. För vissa brukare – särskilt äldre personer med omfattande funktionsnedsättningar eller låg tilltro till samhället – kan stödet istället bestå i att erbjuda miljöombyte genom promenader. Flera boendestödjare väljer även att kombinera samtal och problemlösning med fysisk aktivitet, exempelvis genom att mötas på offentliga platser eller ta en promenad tillsammans. Boendestödsinsatser genomförs oftast i brukarens hem, men kan även ske på andra överenskomna platser beroende på brukarens behov och önskemål.</a:t>
          </a:r>
        </a:p>
      </dsp:txBody>
      <dsp:txXfrm>
        <a:off x="5635800" y="2660117"/>
        <a:ext cx="4320000" cy="160066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64CD5-985B-4BC8-90D4-F8BF5AAD4D03}" type="datetimeFigureOut">
              <a:rPr lang="sv-SE" smtClean="0"/>
              <a:t>2025-10-28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902BB-CBCD-4CDE-9EA7-16C111CBCDC8}" type="slidenum">
              <a:rPr lang="sv-SE" smtClean="0"/>
              <a:t>‹#›</a:t>
            </a:fld>
            <a:endParaRPr lang="sv-SE"/>
          </a:p>
        </p:txBody>
      </p:sp>
    </p:spTree>
    <p:extLst>
      <p:ext uri="{BB962C8B-B14F-4D97-AF65-F5344CB8AC3E}">
        <p14:creationId xmlns:p14="http://schemas.microsoft.com/office/powerpoint/2010/main" val="16537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Arial"/>
              </a:rPr>
              <a:t>Nämnden har tre lite större rapporter per år - mars, </a:t>
            </a:r>
            <a:r>
              <a:rPr lang="sv-SE">
                <a:cs typeface="Arial"/>
              </a:rPr>
              <a:t>augusti och årsrapporten</a:t>
            </a:r>
          </a:p>
          <a:p>
            <a:endParaRPr lang="sv-SE" dirty="0">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2025-10-28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4270459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2025-10-28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42</a:t>
            </a:fld>
            <a:endParaRPr lang="sv-SE"/>
          </a:p>
        </p:txBody>
      </p:sp>
    </p:spTree>
    <p:extLst>
      <p:ext uri="{BB962C8B-B14F-4D97-AF65-F5344CB8AC3E}">
        <p14:creationId xmlns:p14="http://schemas.microsoft.com/office/powerpoint/2010/main" val="57919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2025-10-28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238913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33333"/>
                </a:solidFill>
              </a:rPr>
              <a:t>Det </a:t>
            </a:r>
            <a:r>
              <a:rPr lang="en-US" err="1">
                <a:solidFill>
                  <a:srgbClr val="333333"/>
                </a:solidFill>
              </a:rPr>
              <a:t>motsvarar</a:t>
            </a:r>
            <a:r>
              <a:rPr lang="en-US">
                <a:solidFill>
                  <a:srgbClr val="333333"/>
                </a:solidFill>
              </a:rPr>
              <a:t> 1,6 </a:t>
            </a:r>
            <a:r>
              <a:rPr lang="en-US" err="1">
                <a:solidFill>
                  <a:srgbClr val="333333"/>
                </a:solidFill>
              </a:rPr>
              <a:t>procent</a:t>
            </a:r>
            <a:r>
              <a:rPr lang="en-US">
                <a:solidFill>
                  <a:srgbClr val="333333"/>
                </a:solidFill>
              </a:rPr>
              <a:t> av </a:t>
            </a:r>
            <a:r>
              <a:rPr lang="en-US" err="1">
                <a:solidFill>
                  <a:srgbClr val="333333"/>
                </a:solidFill>
              </a:rPr>
              <a:t>kommunbidraget</a:t>
            </a:r>
            <a:endParaRPr lang="en-US">
              <a:solidFill>
                <a:srgbClr val="333333"/>
              </a:solidFill>
              <a:cs typeface="Arial"/>
            </a:endParaRPr>
          </a:p>
          <a:p>
            <a:r>
              <a:rPr lang="en-US">
                <a:solidFill>
                  <a:srgbClr val="333333"/>
                </a:solidFill>
              </a:rPr>
              <a:t>Det </a:t>
            </a:r>
            <a:r>
              <a:rPr lang="en-US" err="1">
                <a:solidFill>
                  <a:srgbClr val="333333"/>
                </a:solidFill>
              </a:rPr>
              <a:t>innebär</a:t>
            </a:r>
            <a:r>
              <a:rPr lang="en-US">
                <a:solidFill>
                  <a:srgbClr val="333333"/>
                </a:solidFill>
              </a:rPr>
              <a:t> </a:t>
            </a:r>
            <a:r>
              <a:rPr lang="en-US" err="1">
                <a:solidFill>
                  <a:srgbClr val="333333"/>
                </a:solidFill>
              </a:rPr>
              <a:t>en</a:t>
            </a:r>
            <a:r>
              <a:rPr lang="en-US">
                <a:solidFill>
                  <a:srgbClr val="333333"/>
                </a:solidFill>
              </a:rPr>
              <a:t> </a:t>
            </a:r>
            <a:r>
              <a:rPr lang="en-US" err="1">
                <a:solidFill>
                  <a:srgbClr val="333333"/>
                </a:solidFill>
              </a:rPr>
              <a:t>förbättring</a:t>
            </a:r>
            <a:r>
              <a:rPr lang="en-US">
                <a:solidFill>
                  <a:srgbClr val="333333"/>
                </a:solidFill>
              </a:rPr>
              <a:t> </a:t>
            </a:r>
            <a:r>
              <a:rPr lang="en-US" err="1">
                <a:solidFill>
                  <a:srgbClr val="333333"/>
                </a:solidFill>
              </a:rPr>
              <a:t>jämfört</a:t>
            </a:r>
            <a:r>
              <a:rPr lang="en-US">
                <a:solidFill>
                  <a:srgbClr val="333333"/>
                </a:solidFill>
              </a:rPr>
              <a:t> med den </a:t>
            </a:r>
            <a:r>
              <a:rPr lang="en-US" err="1">
                <a:solidFill>
                  <a:srgbClr val="333333"/>
                </a:solidFill>
              </a:rPr>
              <a:t>senaste</a:t>
            </a:r>
            <a:r>
              <a:rPr lang="en-US">
                <a:solidFill>
                  <a:srgbClr val="333333"/>
                </a:solidFill>
              </a:rPr>
              <a:t> </a:t>
            </a:r>
            <a:r>
              <a:rPr lang="en-US" err="1">
                <a:solidFill>
                  <a:srgbClr val="333333"/>
                </a:solidFill>
              </a:rPr>
              <a:t>prognosen</a:t>
            </a:r>
            <a:r>
              <a:rPr lang="en-US">
                <a:solidFill>
                  <a:srgbClr val="333333"/>
                </a:solidFill>
              </a:rPr>
              <a:t> per </a:t>
            </a:r>
            <a:r>
              <a:rPr lang="en-US" err="1">
                <a:solidFill>
                  <a:srgbClr val="333333"/>
                </a:solidFill>
              </a:rPr>
              <a:t>maj</a:t>
            </a:r>
            <a:r>
              <a:rPr lang="en-US">
                <a:solidFill>
                  <a:srgbClr val="333333"/>
                </a:solidFill>
              </a:rPr>
              <a:t> </a:t>
            </a:r>
            <a:r>
              <a:rPr lang="en-US" err="1">
                <a:solidFill>
                  <a:srgbClr val="333333"/>
                </a:solidFill>
              </a:rPr>
              <a:t>som</a:t>
            </a:r>
            <a:r>
              <a:rPr lang="en-US">
                <a:solidFill>
                  <a:srgbClr val="333333"/>
                </a:solidFill>
              </a:rPr>
              <a:t> </a:t>
            </a:r>
            <a:r>
              <a:rPr lang="en-US" err="1">
                <a:solidFill>
                  <a:srgbClr val="333333"/>
                </a:solidFill>
              </a:rPr>
              <a:t>uppgick</a:t>
            </a:r>
            <a:r>
              <a:rPr lang="en-US">
                <a:solidFill>
                  <a:srgbClr val="333333"/>
                </a:solidFill>
              </a:rPr>
              <a:t> till 70 </a:t>
            </a:r>
            <a:r>
              <a:rPr lang="en-US" err="1">
                <a:solidFill>
                  <a:srgbClr val="333333"/>
                </a:solidFill>
              </a:rPr>
              <a:t>mnkr</a:t>
            </a:r>
            <a:r>
              <a:rPr lang="en-US">
                <a:solidFill>
                  <a:srgbClr val="333333"/>
                </a:solidFill>
              </a:rPr>
              <a:t>. </a:t>
            </a:r>
            <a:endParaRPr lang="en-US"/>
          </a:p>
        </p:txBody>
      </p:sp>
      <p:sp>
        <p:nvSpPr>
          <p:cNvPr id="4" name="Date Placeholder 3"/>
          <p:cNvSpPr>
            <a:spLocks noGrp="1"/>
          </p:cNvSpPr>
          <p:nvPr>
            <p:ph type="dt" idx="1"/>
          </p:nvPr>
        </p:nvSpPr>
        <p:spPr/>
        <p:txBody>
          <a:bodyPr/>
          <a:lstStyle/>
          <a:p>
            <a:fld id="{F995FFDC-F934-4037-B505-500B08CD3B8C}" type="datetime1">
              <a:rPr lang="sv-SE" smtClean="0"/>
              <a:t>2025-10-28</a:t>
            </a:fld>
            <a:endParaRPr lang="sv-SE"/>
          </a:p>
        </p:txBody>
      </p:sp>
      <p:sp>
        <p:nvSpPr>
          <p:cNvPr id="5" name="Slide Number Placehold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92173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delårsrapport per augusti följs kommunfullmäktiges mål upp. Göteborgs Stads budget för 2025 innehåller sju övergripande mål som gäller för samtliga nämnder och bolagsstyrelser. Målen gäller för hela mandatperioden och måluppfyllelse ska eftersträvas snarast möjligt. Målen ska omsättas i praktisk handling av nämnder och bolagsstyrelser och anpassas till deras specifika verksamhet.</a:t>
            </a:r>
          </a:p>
          <a:p>
            <a:endParaRPr lang="sv-SE"/>
          </a:p>
          <a:p>
            <a:r>
              <a:rPr lang="sv-SE"/>
              <a:t>Rättighetsområdena i programmet för full delaktighet för personer med funktionsnedsättning. </a:t>
            </a:r>
          </a:p>
          <a:p>
            <a:r>
              <a:rPr lang="sv-SE"/>
              <a:t>Tidiga insatser för barn och unga och deras familjer. Möjligheter i och med ny socialtjänstlag från 1 juli 2025. </a:t>
            </a:r>
          </a:p>
          <a:p>
            <a:r>
              <a:rPr lang="sv-SE"/>
              <a:t>Grunden i arbetet med delaktighet och självständighet är genomförandeplaner, arbetet med avvikelser, resultat från brukarenkäter, synpunkter, egenkontroller för att säkerställa följsamhet gentemot rutiner och riktlinjer (ex tvångs- och begränsningsåtgärder, hantering av privata medel osv)</a:t>
            </a:r>
          </a:p>
          <a:p>
            <a:endParaRPr lang="sv-SE"/>
          </a:p>
          <a:p>
            <a:r>
              <a:rPr lang="sv-SE"/>
              <a:t>Lokalt arbete i NO förebygga brott, öka kompetensen i att identifiera brukare i riskzon för kriminalitet och utsatthet för brott. </a:t>
            </a:r>
          </a:p>
          <a:p>
            <a:endParaRPr lang="sv-SE"/>
          </a:p>
          <a:p>
            <a:r>
              <a:rPr lang="sv-SE"/>
              <a:t>För vissa målgrupper är det svårt att verkställda beslut både i egen och extern regi då vissa målgrupper ökat. Ett exempel på det är personer med samsjuklighet. Nämnden ser hos dessa målgrupper att fastighetsbeståndet och verksamheterna inte matchar behovet hos målgrupperna.</a:t>
            </a:r>
          </a:p>
          <a:p>
            <a:endParaRPr lang="sv-SE"/>
          </a:p>
          <a:p>
            <a:r>
              <a:rPr lang="sv-SE"/>
              <a:t>Nämndens behovsförsörjning innebär en planering av vilka åtgärder som är nödvändiga för att möta medborgarnas behov, både på kort och lång sikt. Som ett stöd i arbetet med behovsförsörjning används kategoristyrning som metod. För att tillgodose barns behov av stöd behöver nämnden både anpassa lokallösningar och kompetensutveckla verksamheten. </a:t>
            </a:r>
          </a:p>
          <a:p>
            <a:r>
              <a:rPr lang="sv-SE"/>
              <a:t>Fler olika former av boendeinsatser som ett alternativ till BmSS, så som socialt boende med stöd, har ökat möjligheten att möta boendebehov hos vuxna med mindre omfattande behov av stöd. Antalet ansökningar om BmSS har minskat under 2025 jämfört med tidigare år som en effekt av detta. Genom utveckling av boendestödet är målsättningen att fler brukare ska klara av att bo i en ordinär bostad med stöd i hemmet. För personer med en samsjuklighetsproblematik saknas det både lämpliga bostäder och tillräcklig kompetens för att kunna erbjuda rätt stöd. Som en åtgärd har ett konsultativt samsjuklighetsteam med stödpedagoger etablerats som en pilot med uppdrag att stötta verksamheter. </a:t>
            </a:r>
          </a:p>
          <a:p>
            <a:endParaRPr lang="sv-SE"/>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2025-10-28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278342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Med anledning av brister som uppmärksammats i media har nämnden beslutat om extern oberoende granskning, fördjupade egenkontroller på utvalda enheter och informationsinsats om svenska som gemensamt språk i yrkesmässig kommunikation. Arbetet med medarbetarskap och dokumentation i personalärenden har samtidigt förstärkts.</a:t>
            </a:r>
          </a:p>
        </p:txBody>
      </p:sp>
      <p:sp>
        <p:nvSpPr>
          <p:cNvPr id="4" name="Platshållare för datum 3"/>
          <p:cNvSpPr>
            <a:spLocks noGrp="1"/>
          </p:cNvSpPr>
          <p:nvPr>
            <p:ph type="dt" idx="1"/>
          </p:nvPr>
        </p:nvSpPr>
        <p:spPr/>
        <p:txBody>
          <a:bodyPr/>
          <a:lstStyle/>
          <a:p>
            <a:fld id="{F995FFDC-F934-4037-B505-500B08CD3B8C}" type="datetime1">
              <a:rPr lang="sv-SE" smtClean="0"/>
              <a:t>2025-10-28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2699807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2025-10-28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5768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Under kvartal 2 2025 har nämnden 236 ej verkställda beslut med dröjsmål på minst tre månader innan verkställighet, en minskning med 18 beslut jämfört med kvartal 1 2025. Av dessa har 67 beslut redan verkställts eller avslutats under rapporteringsperioden. För personer som väntar på verkställighet av insatsen bostad med särskild service, har den största andelen andra insatser för att tillgodose behov såsom korttidsboende eller stöd i hemmet.</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Daglig verksamhet – skäl vid fördröjd verkställighet är att personen valt utförare utan ledig plats, avsaknad av lämplig plats för personens behov, hinder för verkställighet hos den enskilde så som hälsoskäl eller att personen inte kunnat nås för dialog. För vissa målgrupper saknas anpassade lokaler. </a:t>
            </a:r>
            <a:endParaRPr lang="en-US"/>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2025-10-28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296120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0"/>
          </p:nvPr>
        </p:nvSpPr>
        <p:spPr/>
        <p:txBody>
          <a:bodyPr/>
          <a:lstStyle/>
          <a:p>
            <a:fld id="{FBBFA50B-E819-411C-B95B-B3FD3A3FC2B7}" type="datetime1">
              <a:rPr lang="sv-SE" smtClean="0"/>
              <a:t>2025-10-28</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148140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CCB90-03C8-AF11-1501-F6C37B77BE1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65BE761-A47E-7099-8CC5-62B3A25D6E8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AC0B553-BDEC-BAEE-B7B8-7F32604D3A6E}"/>
              </a:ext>
            </a:extLst>
          </p:cNvPr>
          <p:cNvSpPr>
            <a:spLocks noGrp="1"/>
          </p:cNvSpPr>
          <p:nvPr>
            <p:ph type="body" idx="1"/>
          </p:nvPr>
        </p:nvSpPr>
        <p:spPr/>
        <p:txBody>
          <a:bodyPr/>
          <a:lstStyle/>
          <a:p>
            <a:endParaRPr lang="sv-SE"/>
          </a:p>
        </p:txBody>
      </p:sp>
      <p:sp>
        <p:nvSpPr>
          <p:cNvPr id="4" name="Platshållare för datum 3">
            <a:extLst>
              <a:ext uri="{FF2B5EF4-FFF2-40B4-BE49-F238E27FC236}">
                <a16:creationId xmlns:a16="http://schemas.microsoft.com/office/drawing/2014/main" id="{D0766441-9447-BA4C-47B3-3AFE52528456}"/>
              </a:ext>
            </a:extLst>
          </p:cNvPr>
          <p:cNvSpPr>
            <a:spLocks noGrp="1"/>
          </p:cNvSpPr>
          <p:nvPr>
            <p:ph type="dt" idx="10"/>
          </p:nvPr>
        </p:nvSpPr>
        <p:spPr/>
        <p:txBody>
          <a:bodyPr/>
          <a:lstStyle/>
          <a:p>
            <a:fld id="{FBBFA50B-E819-411C-B95B-B3FD3A3FC2B7}" type="datetime1">
              <a:rPr lang="sv-SE" smtClean="0"/>
              <a:t>2025-10-28</a:t>
            </a:fld>
            <a:endParaRPr lang="sv-SE"/>
          </a:p>
        </p:txBody>
      </p:sp>
      <p:sp>
        <p:nvSpPr>
          <p:cNvPr id="5" name="Platshållare för bildnummer 4">
            <a:extLst>
              <a:ext uri="{FF2B5EF4-FFF2-40B4-BE49-F238E27FC236}">
                <a16:creationId xmlns:a16="http://schemas.microsoft.com/office/drawing/2014/main" id="{18A69587-E6AD-F2EE-7199-D3E182901B17}"/>
              </a:ext>
            </a:extLst>
          </p:cNvPr>
          <p:cNvSpPr>
            <a:spLocks noGrp="1"/>
          </p:cNvSpPr>
          <p:nvPr>
            <p:ph type="sldNum" sz="quarter" idx="11"/>
          </p:nvPr>
        </p:nvSpPr>
        <p:spPr/>
        <p:txBody>
          <a:bodyPr/>
          <a:lstStyle/>
          <a:p>
            <a:fld id="{4B1086EF-3011-429C-976B-61D9CA3A2B54}" type="slidenum">
              <a:rPr lang="sv-SE" smtClean="0"/>
              <a:t>40</a:t>
            </a:fld>
            <a:endParaRPr lang="sv-SE"/>
          </a:p>
        </p:txBody>
      </p:sp>
    </p:spTree>
    <p:extLst>
      <p:ext uri="{BB962C8B-B14F-4D97-AF65-F5344CB8AC3E}">
        <p14:creationId xmlns:p14="http://schemas.microsoft.com/office/powerpoint/2010/main" val="1211755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4705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74547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1"/>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dirty="0"/>
              <a:t>Rubrik på</a:t>
            </a:r>
            <a:br>
              <a:rPr lang="sv-SE" dirty="0"/>
            </a:br>
            <a:r>
              <a:rPr lang="sv-SE" dirty="0"/>
              <a:t>två rader</a:t>
            </a:r>
            <a:endParaRPr lang="en-US" dirty="0"/>
          </a:p>
        </p:txBody>
      </p:sp>
    </p:spTree>
    <p:extLst>
      <p:ext uri="{BB962C8B-B14F-4D97-AF65-F5344CB8AC3E}">
        <p14:creationId xmlns:p14="http://schemas.microsoft.com/office/powerpoint/2010/main" val="115201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42362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196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78827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629303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8842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05756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0656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19347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0645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87002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508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0509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2338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7984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3"/>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529" r:id="rId2"/>
    <p:sldLayoutId id="2147484530" r:id="rId3"/>
    <p:sldLayoutId id="2147484531" r:id="rId4"/>
    <p:sldLayoutId id="2147484532" r:id="rId5"/>
    <p:sldLayoutId id="2147484533" r:id="rId6"/>
    <p:sldLayoutId id="2147484534" r:id="rId7"/>
    <p:sldLayoutId id="2147484535" r:id="rId8"/>
    <p:sldLayoutId id="2147484627" r:id="rId9"/>
    <p:sldLayoutId id="2147484625" r:id="rId10"/>
    <p:sldLayoutId id="2147484536" r:id="rId11"/>
    <p:sldLayoutId id="2147484537" r:id="rId12"/>
    <p:sldLayoutId id="2147484538" r:id="rId13"/>
    <p:sldLayoutId id="2147484539" r:id="rId14"/>
    <p:sldLayoutId id="2147484626" r:id="rId15"/>
    <p:sldLayoutId id="2147484540" r:id="rId16"/>
    <p:sldLayoutId id="2147484408" r:id="rId17"/>
    <p:sldLayoutId id="2147484409" r:id="rId18"/>
    <p:sldLayoutId id="2147484043" r:id="rId19"/>
    <p:sldLayoutId id="2147484688" r:id="rId20"/>
    <p:sldLayoutId id="2147484689" r:id="rId21"/>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4"/>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673" r:id="rId1"/>
    <p:sldLayoutId id="2147484682" r:id="rId2"/>
    <p:sldLayoutId id="2147484683" r:id="rId3"/>
    <p:sldLayoutId id="2147484684" r:id="rId4"/>
    <p:sldLayoutId id="2147484412" r:id="rId5"/>
    <p:sldLayoutId id="2147484413" r:id="rId6"/>
    <p:sldLayoutId id="2147484414" r:id="rId7"/>
    <p:sldLayoutId id="2147484415" r:id="rId8"/>
    <p:sldLayoutId id="2147484685" r:id="rId9"/>
    <p:sldLayoutId id="2147484686" r:id="rId10"/>
    <p:sldLayoutId id="2147484687" r:id="rId11"/>
    <p:sldLayoutId id="2147484416" r:id="rId12"/>
    <p:sldLayoutId id="2147484417" r:id="rId13"/>
    <p:sldLayoutId id="2147484418" r:id="rId14"/>
    <p:sldLayoutId id="2147484419" r:id="rId15"/>
    <p:sldLayoutId id="2147484420" r:id="rId16"/>
    <p:sldLayoutId id="2147484421" r:id="rId17"/>
    <p:sldLayoutId id="2147484422" r:id="rId18"/>
    <p:sldLayoutId id="2147484423" r:id="rId19"/>
    <p:sldLayoutId id="2147484674" r:id="rId20"/>
    <p:sldLayoutId id="2147484675" r:id="rId21"/>
    <p:sldLayoutId id="2147484676" r:id="rId22"/>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678"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679" r:id="rId14"/>
    <p:sldLayoutId id="2147484680" r:id="rId15"/>
    <p:sldLayoutId id="214748468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0.xml"/><Relationship Id="rId5" Type="http://schemas.openxmlformats.org/officeDocument/2006/relationships/image" Target="../media/image18.sv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72D007D-A4F8-1B31-B830-EB76BCAD71D2}"/>
              </a:ext>
            </a:extLst>
          </p:cNvPr>
          <p:cNvSpPr>
            <a:spLocks noGrp="1"/>
          </p:cNvSpPr>
          <p:nvPr>
            <p:ph type="ctrTitle"/>
          </p:nvPr>
        </p:nvSpPr>
        <p:spPr/>
        <p:txBody>
          <a:bodyPr/>
          <a:lstStyle/>
          <a:p>
            <a:r>
              <a:rPr lang="sv-SE" sz="4500" dirty="0"/>
              <a:t>Rådet för funktionsstödsfrågor</a:t>
            </a:r>
          </a:p>
        </p:txBody>
      </p:sp>
      <p:sp>
        <p:nvSpPr>
          <p:cNvPr id="8" name="Platshållare för text 7">
            <a:extLst>
              <a:ext uri="{FF2B5EF4-FFF2-40B4-BE49-F238E27FC236}">
                <a16:creationId xmlns:a16="http://schemas.microsoft.com/office/drawing/2014/main" id="{1552AC1A-B8D7-776A-79BF-562744137213}"/>
              </a:ext>
            </a:extLst>
          </p:cNvPr>
          <p:cNvSpPr>
            <a:spLocks noGrp="1"/>
          </p:cNvSpPr>
          <p:nvPr>
            <p:ph type="body" sz="quarter" idx="10"/>
          </p:nvPr>
        </p:nvSpPr>
        <p:spPr/>
        <p:txBody>
          <a:bodyPr/>
          <a:lstStyle/>
          <a:p>
            <a:r>
              <a:rPr lang="sv-SE" dirty="0"/>
              <a:t>2025-10-23</a:t>
            </a:r>
          </a:p>
        </p:txBody>
      </p:sp>
      <p:sp>
        <p:nvSpPr>
          <p:cNvPr id="10" name="Platshållare för text 9">
            <a:extLst>
              <a:ext uri="{FF2B5EF4-FFF2-40B4-BE49-F238E27FC236}">
                <a16:creationId xmlns:a16="http://schemas.microsoft.com/office/drawing/2014/main" id="{90CFECE5-0D4F-9635-2F22-F52CEB08B7D4}"/>
              </a:ext>
            </a:extLst>
          </p:cNvPr>
          <p:cNvSpPr>
            <a:spLocks noGrp="1"/>
          </p:cNvSpPr>
          <p:nvPr>
            <p:ph type="body" sz="quarter" idx="11"/>
          </p:nvPr>
        </p:nvSpPr>
        <p:spPr/>
        <p:txBody>
          <a:bodyPr/>
          <a:lstStyle/>
          <a:p>
            <a:endParaRPr lang="sv-SE" dirty="0"/>
          </a:p>
        </p:txBody>
      </p:sp>
    </p:spTree>
    <p:extLst>
      <p:ext uri="{BB962C8B-B14F-4D97-AF65-F5344CB8AC3E}">
        <p14:creationId xmlns:p14="http://schemas.microsoft.com/office/powerpoint/2010/main" val="357878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C971C3-0EBD-A73E-DB6D-BF558135B341}"/>
              </a:ext>
            </a:extLst>
          </p:cNvPr>
          <p:cNvSpPr>
            <a:spLocks noGrp="1"/>
          </p:cNvSpPr>
          <p:nvPr>
            <p:ph type="title"/>
          </p:nvPr>
        </p:nvSpPr>
        <p:spPr>
          <a:xfrm>
            <a:off x="407988" y="404813"/>
            <a:ext cx="9170279" cy="736959"/>
          </a:xfrm>
        </p:spPr>
        <p:txBody>
          <a:bodyPr anchor="ctr">
            <a:normAutofit/>
          </a:bodyPr>
          <a:lstStyle/>
          <a:p>
            <a:r>
              <a:rPr lang="sv-SE"/>
              <a:t>Ej verkställda beslut åtgärder</a:t>
            </a:r>
          </a:p>
        </p:txBody>
      </p:sp>
      <p:sp>
        <p:nvSpPr>
          <p:cNvPr id="9" name="Content Placeholder 2">
            <a:extLst>
              <a:ext uri="{FF2B5EF4-FFF2-40B4-BE49-F238E27FC236}">
                <a16:creationId xmlns:a16="http://schemas.microsoft.com/office/drawing/2014/main" id="{37DDBFD3-E878-2009-3C26-3FA83A80E411}"/>
              </a:ext>
            </a:extLst>
          </p:cNvPr>
          <p:cNvSpPr>
            <a:spLocks noGrp="1"/>
          </p:cNvSpPr>
          <p:nvPr>
            <p:ph sz="half" idx="1"/>
          </p:nvPr>
        </p:nvSpPr>
        <p:spPr>
          <a:xfrm>
            <a:off x="407987" y="1736729"/>
            <a:ext cx="6548993" cy="4176710"/>
          </a:xfrm>
        </p:spPr>
        <p:txBody>
          <a:bodyPr>
            <a:normAutofit fontScale="92500" lnSpcReduction="10000"/>
          </a:bodyPr>
          <a:lstStyle/>
          <a:p>
            <a:r>
              <a:rPr lang="sv-SE"/>
              <a:t>Åtgärder för ökad verkställighet</a:t>
            </a:r>
          </a:p>
          <a:p>
            <a:pPr lvl="1"/>
            <a:r>
              <a:rPr lang="sv-SE"/>
              <a:t>Stärkt arbete med behovsförsörjning </a:t>
            </a:r>
          </a:p>
          <a:p>
            <a:pPr lvl="1"/>
            <a:r>
              <a:rPr lang="sv-SE"/>
              <a:t>Utreda möjlighet till daglig verksamhet på eftermiddag och kväll</a:t>
            </a:r>
          </a:p>
          <a:p>
            <a:pPr lvl="1"/>
            <a:r>
              <a:rPr lang="sv-SE"/>
              <a:t>Förbättra matchningen inom daglig verksamhet, utöka med arbetsvägledare som stöttar personer att välja daglig verksamhet</a:t>
            </a:r>
          </a:p>
          <a:p>
            <a:pPr lvl="1"/>
            <a:r>
              <a:rPr lang="sv-SE"/>
              <a:t>Inom BmSS brist på bostäder generellt och särskilt för personer med nära stöd </a:t>
            </a:r>
            <a:r>
              <a:rPr lang="sv-SE" err="1"/>
              <a:t>pga</a:t>
            </a:r>
            <a:r>
              <a:rPr lang="sv-SE"/>
              <a:t> komplexa behov så som samsjuklighet eller utmanande beteenden</a:t>
            </a:r>
          </a:p>
          <a:p>
            <a:pPr lvl="1"/>
            <a:r>
              <a:rPr lang="sv-SE"/>
              <a:t>Fortsatt samarbete med exploateringsförvaltningen, stadsfastighetsförvaltningen och stadsbyggnadsförvaltningen för att identifiera tomter med fristående BmSS</a:t>
            </a:r>
          </a:p>
          <a:p>
            <a:pPr lvl="1"/>
            <a:r>
              <a:rPr lang="sv-SE"/>
              <a:t>Bedöma tomställda lokalernas förutsättningar att efter ombyggnation vara lämpliga för BmSS</a:t>
            </a:r>
          </a:p>
          <a:p>
            <a:pPr lvl="1"/>
            <a:r>
              <a:rPr lang="sv-SE"/>
              <a:t>Ledsagning arbetar med att förbättra processer och strukturer för ökad verkställighet</a:t>
            </a:r>
          </a:p>
          <a:p>
            <a:pPr marL="226783" lvl="1" indent="0">
              <a:buNone/>
            </a:pPr>
            <a:endParaRPr lang="sv-SE"/>
          </a:p>
          <a:p>
            <a:pPr lvl="1"/>
            <a:endParaRPr lang="sv-SE"/>
          </a:p>
        </p:txBody>
      </p:sp>
      <p:pic>
        <p:nvPicPr>
          <p:cNvPr id="4" name="Picture 2" descr="sida 1">
            <a:extLst>
              <a:ext uri="{FF2B5EF4-FFF2-40B4-BE49-F238E27FC236}">
                <a16:creationId xmlns:a16="http://schemas.microsoft.com/office/drawing/2014/main" id="{CD3FEE5B-951D-B16C-BAFC-D343473068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85273" y="1736729"/>
            <a:ext cx="2787953" cy="4176710"/>
          </a:xfrm>
          <a:prstGeom prst="rect">
            <a:avLst/>
          </a:prstGeom>
          <a:noFill/>
        </p:spPr>
      </p:pic>
    </p:spTree>
    <p:extLst>
      <p:ext uri="{BB962C8B-B14F-4D97-AF65-F5344CB8AC3E}">
        <p14:creationId xmlns:p14="http://schemas.microsoft.com/office/powerpoint/2010/main" val="231160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DAD27-E3F8-408B-A998-F2688550736A}"/>
              </a:ext>
            </a:extLst>
          </p:cNvPr>
          <p:cNvSpPr>
            <a:spLocks noGrp="1"/>
          </p:cNvSpPr>
          <p:nvPr>
            <p:ph type="title"/>
          </p:nvPr>
        </p:nvSpPr>
        <p:spPr/>
        <p:txBody>
          <a:bodyPr>
            <a:normAutofit fontScale="90000"/>
          </a:bodyPr>
          <a:lstStyle/>
          <a:p>
            <a:r>
              <a:rPr lang="sv-SE"/>
              <a:t>Kontakt</a:t>
            </a:r>
          </a:p>
        </p:txBody>
      </p:sp>
      <p:sp>
        <p:nvSpPr>
          <p:cNvPr id="3" name="Platshållare för text 2">
            <a:extLst>
              <a:ext uri="{FF2B5EF4-FFF2-40B4-BE49-F238E27FC236}">
                <a16:creationId xmlns:a16="http://schemas.microsoft.com/office/drawing/2014/main" id="{8E4FCA14-D569-4621-9ECA-81A823936203}"/>
              </a:ext>
            </a:extLst>
          </p:cNvPr>
          <p:cNvSpPr>
            <a:spLocks noGrp="1"/>
          </p:cNvSpPr>
          <p:nvPr>
            <p:ph type="body" sz="quarter" idx="11"/>
          </p:nvPr>
        </p:nvSpPr>
        <p:spPr/>
        <p:txBody>
          <a:bodyPr/>
          <a:lstStyle/>
          <a:p>
            <a:r>
              <a:rPr lang="sv-SE" dirty="0"/>
              <a:t>Moa Ohlsson</a:t>
            </a:r>
          </a:p>
          <a:p>
            <a:r>
              <a:rPr lang="sv-SE" dirty="0"/>
              <a:t>moa.ohlsson@funktionsstod.goteborg.se</a:t>
            </a:r>
          </a:p>
          <a:p>
            <a:r>
              <a:rPr lang="sv-SE" dirty="0"/>
              <a:t>Förvaltningen för funktionsstöd, Göteborgs Stad</a:t>
            </a:r>
          </a:p>
        </p:txBody>
      </p:sp>
    </p:spTree>
    <p:extLst>
      <p:ext uri="{BB962C8B-B14F-4D97-AF65-F5344CB8AC3E}">
        <p14:creationId xmlns:p14="http://schemas.microsoft.com/office/powerpoint/2010/main" val="1472394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C5E55F-00B4-13F4-7477-884BE4AC8D8C}"/>
              </a:ext>
            </a:extLst>
          </p:cNvPr>
          <p:cNvSpPr>
            <a:spLocks noGrp="1"/>
          </p:cNvSpPr>
          <p:nvPr>
            <p:ph type="ctrTitle"/>
          </p:nvPr>
        </p:nvSpPr>
        <p:spPr/>
        <p:txBody>
          <a:bodyPr/>
          <a:lstStyle/>
          <a:p>
            <a:r>
              <a:rPr lang="sv-SE" sz="4500" dirty="0"/>
              <a:t>6. Ledsagning: timmar och statistik</a:t>
            </a:r>
          </a:p>
        </p:txBody>
      </p:sp>
      <p:sp>
        <p:nvSpPr>
          <p:cNvPr id="3" name="Platshållare för text 2">
            <a:extLst>
              <a:ext uri="{FF2B5EF4-FFF2-40B4-BE49-F238E27FC236}">
                <a16:creationId xmlns:a16="http://schemas.microsoft.com/office/drawing/2014/main" id="{141253D1-57DB-CB5C-1F99-C0535B6025A1}"/>
              </a:ext>
            </a:extLst>
          </p:cNvPr>
          <p:cNvSpPr>
            <a:spLocks noGrp="1"/>
          </p:cNvSpPr>
          <p:nvPr>
            <p:ph type="body" sz="quarter" idx="10"/>
          </p:nvPr>
        </p:nvSpPr>
        <p:spPr/>
        <p:txBody>
          <a:bodyPr/>
          <a:lstStyle/>
          <a:p>
            <a:r>
              <a:rPr lang="sv-SE" dirty="0"/>
              <a:t>Carolina Schmidt och Maria Berntsson</a:t>
            </a:r>
          </a:p>
        </p:txBody>
      </p:sp>
      <p:sp>
        <p:nvSpPr>
          <p:cNvPr id="4" name="Platshållare för text 3">
            <a:extLst>
              <a:ext uri="{FF2B5EF4-FFF2-40B4-BE49-F238E27FC236}">
                <a16:creationId xmlns:a16="http://schemas.microsoft.com/office/drawing/2014/main" id="{B36683DF-2A06-BDE1-95FA-4C3EA3511E8A}"/>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230346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5612BA-57A0-7CDC-D97F-76CFE06FD985}"/>
              </a:ext>
            </a:extLst>
          </p:cNvPr>
          <p:cNvSpPr>
            <a:spLocks noGrp="1"/>
          </p:cNvSpPr>
          <p:nvPr>
            <p:ph type="ctrTitle"/>
          </p:nvPr>
        </p:nvSpPr>
        <p:spPr/>
        <p:txBody>
          <a:bodyPr/>
          <a:lstStyle/>
          <a:p>
            <a:r>
              <a:rPr lang="sv-SE" sz="3600" noProof="0"/>
              <a:t>Ledsagning</a:t>
            </a:r>
          </a:p>
        </p:txBody>
      </p:sp>
      <p:sp>
        <p:nvSpPr>
          <p:cNvPr id="5" name="Platshållare för text 4">
            <a:extLst>
              <a:ext uri="{FF2B5EF4-FFF2-40B4-BE49-F238E27FC236}">
                <a16:creationId xmlns:a16="http://schemas.microsoft.com/office/drawing/2014/main" id="{665EF8E3-354F-0E98-6EAD-1D940B6010DB}"/>
              </a:ext>
            </a:extLst>
          </p:cNvPr>
          <p:cNvSpPr>
            <a:spLocks noGrp="1"/>
          </p:cNvSpPr>
          <p:nvPr>
            <p:ph type="body" sz="quarter" idx="10"/>
          </p:nvPr>
        </p:nvSpPr>
        <p:spPr/>
        <p:txBody>
          <a:bodyPr/>
          <a:lstStyle/>
          <a:p>
            <a:r>
              <a:rPr lang="sv-SE" noProof="0"/>
              <a:t>251023</a:t>
            </a:r>
          </a:p>
        </p:txBody>
      </p:sp>
      <p:sp>
        <p:nvSpPr>
          <p:cNvPr id="6" name="Platshållare för text 5">
            <a:extLst>
              <a:ext uri="{FF2B5EF4-FFF2-40B4-BE49-F238E27FC236}">
                <a16:creationId xmlns:a16="http://schemas.microsoft.com/office/drawing/2014/main" id="{43A578C9-EB09-BD8E-1C72-4679A849D611}"/>
              </a:ext>
            </a:extLst>
          </p:cNvPr>
          <p:cNvSpPr>
            <a:spLocks noGrp="1"/>
          </p:cNvSpPr>
          <p:nvPr>
            <p:ph type="body" sz="quarter" idx="11"/>
          </p:nvPr>
        </p:nvSpPr>
        <p:spPr/>
        <p:txBody>
          <a:bodyPr/>
          <a:lstStyle/>
          <a:p>
            <a:r>
              <a:rPr lang="sv-SE" noProof="0" dirty="0"/>
              <a:t>Karin Hansson, Carolina Schmidt, Maria Olsson, Maria Berntsson</a:t>
            </a:r>
          </a:p>
        </p:txBody>
      </p:sp>
    </p:spTree>
    <p:extLst>
      <p:ext uri="{BB962C8B-B14F-4D97-AF65-F5344CB8AC3E}">
        <p14:creationId xmlns:p14="http://schemas.microsoft.com/office/powerpoint/2010/main" val="629482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D22AFF-D348-A624-F996-94C300CB4127}"/>
              </a:ext>
            </a:extLst>
          </p:cNvPr>
          <p:cNvSpPr>
            <a:spLocks noGrp="1"/>
          </p:cNvSpPr>
          <p:nvPr>
            <p:ph type="title"/>
          </p:nvPr>
        </p:nvSpPr>
        <p:spPr/>
        <p:txBody>
          <a:bodyPr/>
          <a:lstStyle/>
          <a:p>
            <a:r>
              <a:rPr lang="sv-SE" noProof="0"/>
              <a:t>Vad är ledsagning</a:t>
            </a:r>
          </a:p>
        </p:txBody>
      </p:sp>
      <p:sp>
        <p:nvSpPr>
          <p:cNvPr id="3" name="Platshållare för innehåll 2">
            <a:extLst>
              <a:ext uri="{FF2B5EF4-FFF2-40B4-BE49-F238E27FC236}">
                <a16:creationId xmlns:a16="http://schemas.microsoft.com/office/drawing/2014/main" id="{026E1315-F809-DD70-539E-CF15F558F497}"/>
              </a:ext>
            </a:extLst>
          </p:cNvPr>
          <p:cNvSpPr>
            <a:spLocks noGrp="1"/>
          </p:cNvSpPr>
          <p:nvPr>
            <p:ph idx="11"/>
          </p:nvPr>
        </p:nvSpPr>
        <p:spPr/>
        <p:txBody>
          <a:bodyPr vert="horz" lIns="0" tIns="0" rIns="0" bIns="0" rtlCol="0" anchor="t">
            <a:normAutofit/>
          </a:bodyPr>
          <a:lstStyle/>
          <a:p>
            <a:pPr marL="229870" indent="-229870"/>
            <a:r>
              <a:rPr lang="sv-SE" dirty="0">
                <a:cs typeface="Arial"/>
              </a:rPr>
              <a:t>Ledsagning syftar till att bryta den isolering som kan uppstå till följd av funktionedsättningar och ge stöd att kunna delta i samhällslivet. Det kan handla om stöd till fritidsaktiviteter, träffa vänner och delta i kulturlivet. Syftet är att underlätta kontakten med andra. </a:t>
            </a:r>
            <a:endParaRPr lang="en-US" dirty="0"/>
          </a:p>
          <a:p>
            <a:pPr marL="229870" indent="-229870"/>
            <a:endParaRPr lang="sv-SE" dirty="0">
              <a:cs typeface="Arial"/>
            </a:endParaRPr>
          </a:p>
          <a:p>
            <a:pPr marL="229870" indent="-229870"/>
            <a:r>
              <a:rPr lang="sv-SE" dirty="0">
                <a:cs typeface="Arial"/>
              </a:rPr>
              <a:t>I insatsen ingår inte omvårdnad, men är aktiviteten till exempel att besöka en simhall eller en träningsanläggning, ingår stöd i omklädningsrummet med klädbyte och dusch. </a:t>
            </a:r>
          </a:p>
          <a:p>
            <a:pPr marL="229870" indent="-229870"/>
            <a:endParaRPr lang="sv-SE" dirty="0">
              <a:latin typeface="Arial"/>
              <a:ea typeface="Calibri"/>
              <a:cs typeface="Arial"/>
            </a:endParaRPr>
          </a:p>
          <a:p>
            <a:pPr marL="229870" indent="-229870"/>
            <a:r>
              <a:rPr lang="sv-SE" dirty="0">
                <a:latin typeface="Arial"/>
                <a:ea typeface="Calibri"/>
                <a:cs typeface="Arial"/>
              </a:rPr>
              <a:t>Insatsen kan beviljas enligt LSS för personer som tillhör personkrets och annars enligt Socialtjänstlagen</a:t>
            </a:r>
          </a:p>
          <a:p>
            <a:pPr marL="229870" indent="-229870"/>
            <a:endParaRPr lang="sv-SE" dirty="0">
              <a:latin typeface="Arial"/>
              <a:ea typeface="Calibri"/>
              <a:cs typeface="Arial"/>
            </a:endParaRPr>
          </a:p>
          <a:p>
            <a:pPr marL="0" indent="0">
              <a:buNone/>
            </a:pPr>
            <a:endParaRPr lang="sv-SE" dirty="0">
              <a:latin typeface="Arial"/>
              <a:ea typeface="Calibri"/>
              <a:cs typeface="Arial"/>
            </a:endParaRPr>
          </a:p>
        </p:txBody>
      </p:sp>
    </p:spTree>
    <p:extLst>
      <p:ext uri="{BB962C8B-B14F-4D97-AF65-F5344CB8AC3E}">
        <p14:creationId xmlns:p14="http://schemas.microsoft.com/office/powerpoint/2010/main" val="1364329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FDC0-2F3C-F220-F7E5-A3F29700A41A}"/>
              </a:ext>
            </a:extLst>
          </p:cNvPr>
          <p:cNvSpPr>
            <a:spLocks noGrp="1"/>
          </p:cNvSpPr>
          <p:nvPr>
            <p:ph type="title"/>
          </p:nvPr>
        </p:nvSpPr>
        <p:spPr/>
        <p:txBody>
          <a:bodyPr/>
          <a:lstStyle/>
          <a:p>
            <a:r>
              <a:rPr lang="en-US" err="1"/>
              <a:t>Avgränsning</a:t>
            </a:r>
          </a:p>
        </p:txBody>
      </p:sp>
      <p:sp>
        <p:nvSpPr>
          <p:cNvPr id="3" name="Content Placeholder 2">
            <a:extLst>
              <a:ext uri="{FF2B5EF4-FFF2-40B4-BE49-F238E27FC236}">
                <a16:creationId xmlns:a16="http://schemas.microsoft.com/office/drawing/2014/main" id="{B866F9CD-E9D6-9B75-D9A7-75C5F18479FB}"/>
              </a:ext>
            </a:extLst>
          </p:cNvPr>
          <p:cNvSpPr>
            <a:spLocks noGrp="1"/>
          </p:cNvSpPr>
          <p:nvPr>
            <p:ph idx="11"/>
          </p:nvPr>
        </p:nvSpPr>
        <p:spPr/>
        <p:txBody>
          <a:bodyPr vert="horz" lIns="0" tIns="0" rIns="0" bIns="0" rtlCol="0" anchor="t">
            <a:normAutofit/>
          </a:bodyPr>
          <a:lstStyle/>
          <a:p>
            <a:pPr marL="0" indent="0">
              <a:buNone/>
            </a:pPr>
            <a:r>
              <a:rPr lang="en-US" dirty="0" err="1">
                <a:cs typeface="Arial"/>
              </a:rPr>
              <a:t>Ledsagaren</a:t>
            </a:r>
            <a:r>
              <a:rPr lang="en-US" dirty="0">
                <a:cs typeface="Arial"/>
              </a:rPr>
              <a:t> </a:t>
            </a:r>
            <a:r>
              <a:rPr lang="en-US" dirty="0" err="1">
                <a:cs typeface="Arial"/>
              </a:rPr>
              <a:t>själv</a:t>
            </a:r>
            <a:r>
              <a:rPr lang="en-US" dirty="0">
                <a:cs typeface="Arial"/>
              </a:rPr>
              <a:t> </a:t>
            </a:r>
            <a:r>
              <a:rPr lang="en-US" dirty="0" err="1">
                <a:cs typeface="Arial"/>
              </a:rPr>
              <a:t>förväntas</a:t>
            </a:r>
            <a:r>
              <a:rPr lang="en-US" dirty="0">
                <a:cs typeface="Arial"/>
              </a:rPr>
              <a:t> </a:t>
            </a:r>
            <a:r>
              <a:rPr lang="en-US" dirty="0" err="1">
                <a:cs typeface="Arial"/>
              </a:rPr>
              <a:t>inte</a:t>
            </a:r>
            <a:r>
              <a:rPr lang="en-US" dirty="0">
                <a:cs typeface="Arial"/>
              </a:rPr>
              <a:t> </a:t>
            </a:r>
            <a:r>
              <a:rPr lang="en-US" dirty="0" err="1">
                <a:cs typeface="Arial"/>
              </a:rPr>
              <a:t>utföra</a:t>
            </a:r>
            <a:r>
              <a:rPr lang="en-US" dirty="0">
                <a:cs typeface="Arial"/>
              </a:rPr>
              <a:t> </a:t>
            </a:r>
            <a:r>
              <a:rPr lang="en-US" dirty="0" err="1">
                <a:cs typeface="Arial"/>
              </a:rPr>
              <a:t>själva</a:t>
            </a:r>
            <a:r>
              <a:rPr lang="en-US" dirty="0">
                <a:cs typeface="Arial"/>
              </a:rPr>
              <a:t> </a:t>
            </a:r>
            <a:r>
              <a:rPr lang="en-US" dirty="0" err="1">
                <a:cs typeface="Arial"/>
              </a:rPr>
              <a:t>aktiviteten</a:t>
            </a:r>
            <a:r>
              <a:rPr lang="en-US" dirty="0">
                <a:cs typeface="Arial"/>
              </a:rPr>
              <a:t> </a:t>
            </a:r>
            <a:r>
              <a:rPr lang="en-US" dirty="0" err="1">
                <a:cs typeface="Arial"/>
              </a:rPr>
              <a:t>utan</a:t>
            </a:r>
            <a:r>
              <a:rPr lang="en-US" dirty="0">
                <a:cs typeface="Arial"/>
              </a:rPr>
              <a:t> </a:t>
            </a:r>
            <a:r>
              <a:rPr lang="en-US" dirty="0" err="1">
                <a:cs typeface="Arial"/>
              </a:rPr>
              <a:t>är</a:t>
            </a:r>
            <a:r>
              <a:rPr lang="en-US" dirty="0">
                <a:cs typeface="Arial"/>
              </a:rPr>
              <a:t> </a:t>
            </a:r>
            <a:r>
              <a:rPr lang="en-US" dirty="0" err="1">
                <a:cs typeface="Arial"/>
              </a:rPr>
              <a:t>ett</a:t>
            </a:r>
            <a:r>
              <a:rPr lang="en-US" dirty="0">
                <a:cs typeface="Arial"/>
              </a:rPr>
              <a:t> </a:t>
            </a:r>
            <a:r>
              <a:rPr lang="en-US" dirty="0" err="1">
                <a:cs typeface="Arial"/>
              </a:rPr>
              <a:t>stöd</a:t>
            </a:r>
            <a:r>
              <a:rPr lang="en-US" dirty="0">
                <a:cs typeface="Arial"/>
              </a:rPr>
              <a:t> till och </a:t>
            </a:r>
            <a:r>
              <a:rPr lang="en-US" dirty="0" err="1">
                <a:cs typeface="Arial"/>
              </a:rPr>
              <a:t>från</a:t>
            </a:r>
            <a:r>
              <a:rPr lang="en-US" dirty="0">
                <a:cs typeface="Arial"/>
              </a:rPr>
              <a:t>. </a:t>
            </a:r>
            <a:r>
              <a:rPr lang="en-US" dirty="0" err="1">
                <a:cs typeface="Arial"/>
              </a:rPr>
              <a:t>Exempelvis</a:t>
            </a:r>
            <a:r>
              <a:rPr lang="en-US" dirty="0">
                <a:cs typeface="Arial"/>
              </a:rPr>
              <a:t> bio </a:t>
            </a:r>
            <a:r>
              <a:rPr lang="en-US" dirty="0" err="1">
                <a:cs typeface="Arial"/>
              </a:rPr>
              <a:t>eller</a:t>
            </a:r>
            <a:r>
              <a:rPr lang="en-US" dirty="0">
                <a:cs typeface="Arial"/>
              </a:rPr>
              <a:t> </a:t>
            </a:r>
            <a:r>
              <a:rPr lang="en-US" dirty="0" err="1">
                <a:cs typeface="Arial"/>
              </a:rPr>
              <a:t>restaurang</a:t>
            </a:r>
            <a:r>
              <a:rPr lang="en-US" dirty="0">
                <a:cs typeface="Arial"/>
              </a:rPr>
              <a:t> </a:t>
            </a:r>
            <a:r>
              <a:rPr lang="en-US" dirty="0" err="1">
                <a:cs typeface="Arial"/>
              </a:rPr>
              <a:t>där</a:t>
            </a:r>
            <a:r>
              <a:rPr lang="en-US" dirty="0">
                <a:cs typeface="Arial"/>
              </a:rPr>
              <a:t> </a:t>
            </a:r>
            <a:r>
              <a:rPr lang="en-US" dirty="0" err="1">
                <a:cs typeface="Arial"/>
              </a:rPr>
              <a:t>ledsagningen</a:t>
            </a:r>
            <a:r>
              <a:rPr lang="en-US" dirty="0">
                <a:cs typeface="Arial"/>
              </a:rPr>
              <a:t> ska </a:t>
            </a:r>
            <a:r>
              <a:rPr lang="en-US" dirty="0" err="1">
                <a:cs typeface="Arial"/>
              </a:rPr>
              <a:t>utgöra</a:t>
            </a:r>
            <a:r>
              <a:rPr lang="en-US" dirty="0">
                <a:cs typeface="Arial"/>
              </a:rPr>
              <a:t> </a:t>
            </a:r>
            <a:r>
              <a:rPr lang="en-US" dirty="0" err="1">
                <a:cs typeface="Arial"/>
              </a:rPr>
              <a:t>ett</a:t>
            </a:r>
            <a:r>
              <a:rPr lang="en-US" dirty="0">
                <a:cs typeface="Arial"/>
              </a:rPr>
              <a:t> </a:t>
            </a:r>
            <a:r>
              <a:rPr lang="en-US" dirty="0" err="1">
                <a:cs typeface="Arial"/>
              </a:rPr>
              <a:t>stöd</a:t>
            </a:r>
            <a:r>
              <a:rPr lang="en-US" dirty="0">
                <a:cs typeface="Arial"/>
              </a:rPr>
              <a:t> </a:t>
            </a:r>
            <a:r>
              <a:rPr lang="en-US" dirty="0" err="1">
                <a:cs typeface="Arial"/>
              </a:rPr>
              <a:t>att</a:t>
            </a:r>
            <a:r>
              <a:rPr lang="en-US" dirty="0">
                <a:cs typeface="Arial"/>
              </a:rPr>
              <a:t> ta sig till </a:t>
            </a:r>
            <a:r>
              <a:rPr lang="en-US" dirty="0" err="1">
                <a:cs typeface="Arial"/>
              </a:rPr>
              <a:t>biografen</a:t>
            </a:r>
            <a:r>
              <a:rPr lang="en-US" dirty="0">
                <a:cs typeface="Arial"/>
              </a:rPr>
              <a:t>/</a:t>
            </a:r>
            <a:r>
              <a:rPr lang="en-US" dirty="0" err="1">
                <a:cs typeface="Arial"/>
              </a:rPr>
              <a:t>restaurangen</a:t>
            </a:r>
            <a:r>
              <a:rPr lang="en-US" dirty="0">
                <a:cs typeface="Arial"/>
              </a:rPr>
              <a:t>, </a:t>
            </a:r>
            <a:r>
              <a:rPr lang="en-US" dirty="0" err="1">
                <a:cs typeface="Arial"/>
              </a:rPr>
              <a:t>kanske</a:t>
            </a:r>
            <a:r>
              <a:rPr lang="en-US" dirty="0">
                <a:cs typeface="Arial"/>
              </a:rPr>
              <a:t> </a:t>
            </a:r>
            <a:r>
              <a:rPr lang="en-US" dirty="0" err="1">
                <a:cs typeface="Arial"/>
              </a:rPr>
              <a:t>också</a:t>
            </a:r>
            <a:r>
              <a:rPr lang="en-US" dirty="0">
                <a:cs typeface="Arial"/>
              </a:rPr>
              <a:t> </a:t>
            </a:r>
            <a:r>
              <a:rPr lang="en-US" dirty="0" err="1">
                <a:cs typeface="Arial"/>
              </a:rPr>
              <a:t>att</a:t>
            </a:r>
            <a:r>
              <a:rPr lang="en-US" dirty="0">
                <a:cs typeface="Arial"/>
              </a:rPr>
              <a:t> </a:t>
            </a:r>
            <a:r>
              <a:rPr lang="en-US" dirty="0" err="1">
                <a:cs typeface="Arial"/>
              </a:rPr>
              <a:t>röra</a:t>
            </a:r>
            <a:r>
              <a:rPr lang="en-US" dirty="0">
                <a:cs typeface="Arial"/>
              </a:rPr>
              <a:t> sig </a:t>
            </a:r>
            <a:r>
              <a:rPr lang="en-US" dirty="0" err="1">
                <a:cs typeface="Arial"/>
              </a:rPr>
              <a:t>i</a:t>
            </a:r>
            <a:r>
              <a:rPr lang="en-US" dirty="0">
                <a:cs typeface="Arial"/>
              </a:rPr>
              <a:t> </a:t>
            </a:r>
            <a:r>
              <a:rPr lang="en-US" dirty="0" err="1">
                <a:cs typeface="Arial"/>
              </a:rPr>
              <a:t>lokalen</a:t>
            </a:r>
            <a:r>
              <a:rPr lang="en-US" dirty="0">
                <a:cs typeface="Arial"/>
              </a:rPr>
              <a:t>, men </a:t>
            </a:r>
            <a:r>
              <a:rPr lang="en-US" dirty="0" err="1">
                <a:cs typeface="Arial"/>
              </a:rPr>
              <a:t>inte</a:t>
            </a:r>
            <a:r>
              <a:rPr lang="en-US" dirty="0">
                <a:cs typeface="Arial"/>
              </a:rPr>
              <a:t> </a:t>
            </a:r>
            <a:r>
              <a:rPr lang="en-US" dirty="0" err="1">
                <a:cs typeface="Arial"/>
              </a:rPr>
              <a:t>själva</a:t>
            </a:r>
            <a:r>
              <a:rPr lang="en-US" dirty="0">
                <a:cs typeface="Arial"/>
              </a:rPr>
              <a:t> </a:t>
            </a:r>
            <a:r>
              <a:rPr lang="en-US" dirty="0" err="1">
                <a:cs typeface="Arial"/>
              </a:rPr>
              <a:t>aktiviteten</a:t>
            </a:r>
            <a:r>
              <a:rPr lang="en-US" dirty="0">
                <a:cs typeface="Arial"/>
              </a:rPr>
              <a:t> </a:t>
            </a:r>
            <a:r>
              <a:rPr lang="en-US" dirty="0" err="1">
                <a:cs typeface="Arial"/>
              </a:rPr>
              <a:t>i</a:t>
            </a:r>
            <a:r>
              <a:rPr lang="en-US" dirty="0">
                <a:cs typeface="Arial"/>
              </a:rPr>
              <a:t> sig.</a:t>
            </a:r>
          </a:p>
          <a:p>
            <a:pPr marL="229870" indent="-229870"/>
            <a:endParaRPr lang="en-US" dirty="0">
              <a:cs typeface="Arial"/>
            </a:endParaRPr>
          </a:p>
          <a:p>
            <a:pPr marL="0" indent="0">
              <a:buNone/>
            </a:pPr>
            <a:r>
              <a:rPr lang="en-US" dirty="0">
                <a:cs typeface="Arial"/>
              </a:rPr>
              <a:t>Om man </a:t>
            </a:r>
            <a:r>
              <a:rPr lang="en-US" dirty="0" err="1">
                <a:cs typeface="Arial"/>
              </a:rPr>
              <a:t>är</a:t>
            </a:r>
            <a:r>
              <a:rPr lang="en-US" dirty="0">
                <a:cs typeface="Arial"/>
              </a:rPr>
              <a:t> </a:t>
            </a:r>
            <a:r>
              <a:rPr lang="en-US" dirty="0" err="1">
                <a:cs typeface="Arial"/>
              </a:rPr>
              <a:t>beviljad</a:t>
            </a:r>
            <a:r>
              <a:rPr lang="en-US" dirty="0">
                <a:cs typeface="Arial"/>
              </a:rPr>
              <a:t>  </a:t>
            </a:r>
            <a:r>
              <a:rPr lang="en-US" dirty="0" err="1">
                <a:cs typeface="Arial"/>
              </a:rPr>
              <a:t>personlig</a:t>
            </a:r>
            <a:r>
              <a:rPr lang="en-US" dirty="0">
                <a:cs typeface="Arial"/>
              </a:rPr>
              <a:t> </a:t>
            </a:r>
            <a:r>
              <a:rPr lang="en-US" dirty="0" err="1">
                <a:cs typeface="Arial"/>
              </a:rPr>
              <a:t>assistans</a:t>
            </a:r>
            <a:r>
              <a:rPr lang="en-US" dirty="0">
                <a:cs typeface="Arial"/>
              </a:rPr>
              <a:t>, </a:t>
            </a:r>
            <a:r>
              <a:rPr lang="en-US" dirty="0" err="1">
                <a:cs typeface="Arial"/>
              </a:rPr>
              <a:t>ingår</a:t>
            </a:r>
            <a:r>
              <a:rPr lang="en-US" dirty="0">
                <a:cs typeface="Arial"/>
              </a:rPr>
              <a:t> </a:t>
            </a:r>
            <a:r>
              <a:rPr lang="en-US" dirty="0" err="1">
                <a:cs typeface="Arial"/>
              </a:rPr>
              <a:t>ledsagning</a:t>
            </a:r>
            <a:r>
              <a:rPr lang="en-US" dirty="0">
                <a:cs typeface="Arial"/>
              </a:rPr>
              <a:t> </a:t>
            </a:r>
            <a:r>
              <a:rPr lang="en-US" dirty="0" err="1">
                <a:cs typeface="Arial"/>
              </a:rPr>
              <a:t>inom</a:t>
            </a:r>
            <a:r>
              <a:rPr lang="en-US" dirty="0">
                <a:cs typeface="Arial"/>
              </a:rPr>
              <a:t> ramen för den </a:t>
            </a:r>
            <a:r>
              <a:rPr lang="en-US" dirty="0" err="1">
                <a:cs typeface="Arial"/>
              </a:rPr>
              <a:t>insatsen</a:t>
            </a:r>
            <a:endParaRPr lang="en-US" dirty="0">
              <a:cs typeface="Arial"/>
            </a:endParaRPr>
          </a:p>
          <a:p>
            <a:pPr marL="229870" indent="-229870"/>
            <a:endParaRPr lang="en-US" dirty="0">
              <a:cs typeface="Arial"/>
            </a:endParaRPr>
          </a:p>
          <a:p>
            <a:pPr marL="0" indent="0">
              <a:buNone/>
            </a:pPr>
            <a:r>
              <a:rPr lang="en-US" dirty="0">
                <a:cs typeface="Arial"/>
              </a:rPr>
              <a:t>Om man </a:t>
            </a:r>
            <a:r>
              <a:rPr lang="en-US" dirty="0" err="1">
                <a:cs typeface="Arial"/>
              </a:rPr>
              <a:t>är</a:t>
            </a:r>
            <a:r>
              <a:rPr lang="en-US" dirty="0">
                <a:cs typeface="Arial"/>
              </a:rPr>
              <a:t> </a:t>
            </a:r>
            <a:r>
              <a:rPr lang="en-US" dirty="0" err="1">
                <a:cs typeface="Arial"/>
              </a:rPr>
              <a:t>beviljad</a:t>
            </a:r>
            <a:r>
              <a:rPr lang="en-US" dirty="0">
                <a:cs typeface="Arial"/>
              </a:rPr>
              <a:t> </a:t>
            </a:r>
            <a:r>
              <a:rPr lang="en-US" dirty="0" err="1">
                <a:cs typeface="Arial"/>
              </a:rPr>
              <a:t>hemtjänst</a:t>
            </a:r>
            <a:r>
              <a:rPr lang="en-US" dirty="0">
                <a:cs typeface="Arial"/>
              </a:rPr>
              <a:t> </a:t>
            </a:r>
            <a:r>
              <a:rPr lang="en-US" dirty="0" err="1">
                <a:cs typeface="Arial"/>
              </a:rPr>
              <a:t>kan</a:t>
            </a:r>
            <a:r>
              <a:rPr lang="en-US" dirty="0">
                <a:cs typeface="Arial"/>
              </a:rPr>
              <a:t> </a:t>
            </a:r>
            <a:r>
              <a:rPr lang="en-US" dirty="0" err="1">
                <a:cs typeface="Arial"/>
              </a:rPr>
              <a:t>viss</a:t>
            </a:r>
            <a:r>
              <a:rPr lang="en-US" dirty="0">
                <a:cs typeface="Arial"/>
              </a:rPr>
              <a:t> </a:t>
            </a:r>
            <a:r>
              <a:rPr lang="en-US" dirty="0" err="1">
                <a:cs typeface="Arial"/>
              </a:rPr>
              <a:t>ledsagning</a:t>
            </a:r>
            <a:r>
              <a:rPr lang="en-US" dirty="0">
                <a:cs typeface="Arial"/>
              </a:rPr>
              <a:t> </a:t>
            </a:r>
            <a:r>
              <a:rPr lang="en-US" dirty="0" err="1">
                <a:cs typeface="Arial"/>
              </a:rPr>
              <a:t>ingå</a:t>
            </a:r>
            <a:r>
              <a:rPr lang="en-US" dirty="0">
                <a:cs typeface="Arial"/>
              </a:rPr>
              <a:t> och </a:t>
            </a:r>
            <a:r>
              <a:rPr lang="en-US" dirty="0" err="1">
                <a:cs typeface="Arial"/>
              </a:rPr>
              <a:t>utförs</a:t>
            </a:r>
            <a:r>
              <a:rPr lang="en-US" dirty="0">
                <a:cs typeface="Arial"/>
              </a:rPr>
              <a:t> </a:t>
            </a:r>
            <a:r>
              <a:rPr lang="en-US" dirty="0" err="1">
                <a:cs typeface="Arial"/>
              </a:rPr>
              <a:t>då</a:t>
            </a:r>
            <a:r>
              <a:rPr lang="en-US" dirty="0">
                <a:cs typeface="Arial"/>
              </a:rPr>
              <a:t> av </a:t>
            </a:r>
            <a:r>
              <a:rPr lang="en-US" dirty="0" err="1">
                <a:cs typeface="Arial"/>
              </a:rPr>
              <a:t>hemtjänstpersonal</a:t>
            </a:r>
            <a:r>
              <a:rPr lang="en-US" dirty="0">
                <a:cs typeface="Arial"/>
              </a:rPr>
              <a:t> (</a:t>
            </a:r>
            <a:r>
              <a:rPr lang="en-US" dirty="0" err="1">
                <a:cs typeface="Arial"/>
              </a:rPr>
              <a:t>ledsagning</a:t>
            </a:r>
            <a:r>
              <a:rPr lang="en-US" dirty="0">
                <a:cs typeface="Arial"/>
              </a:rPr>
              <a:t> </a:t>
            </a:r>
            <a:r>
              <a:rPr lang="en-US" dirty="0" err="1">
                <a:cs typeface="Arial"/>
              </a:rPr>
              <a:t>avgiftsfritt</a:t>
            </a:r>
            <a:r>
              <a:rPr lang="en-US" dirty="0">
                <a:cs typeface="Arial"/>
              </a:rPr>
              <a:t> för den </a:t>
            </a:r>
            <a:r>
              <a:rPr lang="en-US" dirty="0" err="1">
                <a:cs typeface="Arial"/>
              </a:rPr>
              <a:t>enskilde</a:t>
            </a:r>
            <a:r>
              <a:rPr lang="en-US" dirty="0">
                <a:cs typeface="Arial"/>
              </a:rPr>
              <a:t>)</a:t>
            </a:r>
          </a:p>
          <a:p>
            <a:pPr marL="229870" indent="-229870"/>
            <a:endParaRPr lang="en-US" dirty="0">
              <a:cs typeface="Arial"/>
            </a:endParaRPr>
          </a:p>
          <a:p>
            <a:pPr marL="229870" indent="-229870"/>
            <a:endParaRPr lang="en-US" dirty="0">
              <a:cs typeface="Arial"/>
            </a:endParaRPr>
          </a:p>
        </p:txBody>
      </p:sp>
    </p:spTree>
    <p:extLst>
      <p:ext uri="{BB962C8B-B14F-4D97-AF65-F5344CB8AC3E}">
        <p14:creationId xmlns:p14="http://schemas.microsoft.com/office/powerpoint/2010/main" val="2702548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4C96F7-125E-3586-6EBA-AF8F3C186B0A}"/>
              </a:ext>
            </a:extLst>
          </p:cNvPr>
          <p:cNvSpPr>
            <a:spLocks noGrp="1"/>
          </p:cNvSpPr>
          <p:nvPr>
            <p:ph type="title"/>
          </p:nvPr>
        </p:nvSpPr>
        <p:spPr/>
        <p:txBody>
          <a:bodyPr/>
          <a:lstStyle/>
          <a:p>
            <a:r>
              <a:rPr lang="sv-SE" noProof="0"/>
              <a:t>Rättspraxis</a:t>
            </a:r>
          </a:p>
        </p:txBody>
      </p:sp>
      <p:sp>
        <p:nvSpPr>
          <p:cNvPr id="3" name="Platshållare för innehåll 2">
            <a:extLst>
              <a:ext uri="{FF2B5EF4-FFF2-40B4-BE49-F238E27FC236}">
                <a16:creationId xmlns:a16="http://schemas.microsoft.com/office/drawing/2014/main" id="{E09C6DB4-7B09-229B-153E-3FC37455B3C9}"/>
              </a:ext>
            </a:extLst>
          </p:cNvPr>
          <p:cNvSpPr>
            <a:spLocks noGrp="1"/>
          </p:cNvSpPr>
          <p:nvPr>
            <p:ph idx="11"/>
          </p:nvPr>
        </p:nvSpPr>
        <p:spPr/>
        <p:txBody>
          <a:bodyPr vert="horz" lIns="0" tIns="0" rIns="0" bIns="0" rtlCol="0" anchor="t">
            <a:normAutofit/>
          </a:bodyPr>
          <a:lstStyle/>
          <a:p>
            <a:pPr marL="0" indent="0">
              <a:buNone/>
            </a:pPr>
            <a:r>
              <a:rPr lang="sv-SE">
                <a:cs typeface="Arial"/>
              </a:rPr>
              <a:t>Frågan om personkretstillhörighet för personer med synnedsättning. Vilket krävs för att insatsen ska prövas enligt LSS:</a:t>
            </a:r>
            <a:endParaRPr lang="en-US"/>
          </a:p>
          <a:p>
            <a:pPr marL="0" indent="0">
              <a:buNone/>
            </a:pPr>
            <a:endParaRPr lang="sv-SE">
              <a:cs typeface="Arial"/>
            </a:endParaRPr>
          </a:p>
          <a:p>
            <a:pPr marL="0" indent="0">
              <a:buNone/>
            </a:pPr>
            <a:r>
              <a:rPr lang="sv-SE">
                <a:cs typeface="Arial"/>
              </a:rPr>
              <a:t>Det mest omtalade rättsfallet på området är RÅ 1999, ref 54, där en synskadad man inte bedömdes tillhöra personkrets 3 då synskadan förvisso var stor och varaktig, men den bedömdes inte ge betydande svårigheter i den dagliga livsföringen. Alla tre rekvisit måste vara uppfyllda för personkretstillhörighet. Eftersom det var högsta instans har detta varit prejudicerande.</a:t>
            </a:r>
          </a:p>
          <a:p>
            <a:pPr marL="0" indent="0">
              <a:buNone/>
            </a:pPr>
            <a:endParaRPr lang="sv-SE">
              <a:cs typeface="Arial"/>
            </a:endParaRPr>
          </a:p>
          <a:p>
            <a:pPr marL="0" indent="0">
              <a:buNone/>
            </a:pPr>
            <a:endParaRPr lang="sv-SE">
              <a:cs typeface="Arial"/>
            </a:endParaRPr>
          </a:p>
          <a:p>
            <a:pPr marL="0" indent="0">
              <a:buNone/>
            </a:pPr>
            <a:endParaRPr lang="sv-SE">
              <a:cs typeface="Arial"/>
            </a:endParaRPr>
          </a:p>
          <a:p>
            <a:pPr marL="0" indent="0">
              <a:buNone/>
            </a:pPr>
            <a:endParaRPr lang="sv-SE">
              <a:cs typeface="Arial"/>
            </a:endParaRPr>
          </a:p>
        </p:txBody>
      </p:sp>
    </p:spTree>
    <p:extLst>
      <p:ext uri="{BB962C8B-B14F-4D97-AF65-F5344CB8AC3E}">
        <p14:creationId xmlns:p14="http://schemas.microsoft.com/office/powerpoint/2010/main" val="2724918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B826-6137-F259-8435-1EDB877EB887}"/>
              </a:ext>
            </a:extLst>
          </p:cNvPr>
          <p:cNvSpPr>
            <a:spLocks noGrp="1"/>
          </p:cNvSpPr>
          <p:nvPr>
            <p:ph type="title"/>
          </p:nvPr>
        </p:nvSpPr>
        <p:spPr/>
        <p:txBody>
          <a:bodyPr/>
          <a:lstStyle/>
          <a:p>
            <a:r>
              <a:rPr lang="en-US" dirty="0" err="1"/>
              <a:t>Fortsättning</a:t>
            </a:r>
            <a:r>
              <a:rPr lang="en-US" dirty="0"/>
              <a:t> </a:t>
            </a:r>
            <a:r>
              <a:rPr lang="en-US" dirty="0" err="1"/>
              <a:t>rättspraxis</a:t>
            </a:r>
            <a:endParaRPr lang="en-US" dirty="0"/>
          </a:p>
        </p:txBody>
      </p:sp>
      <p:sp>
        <p:nvSpPr>
          <p:cNvPr id="3" name="Content Placeholder 2">
            <a:extLst>
              <a:ext uri="{FF2B5EF4-FFF2-40B4-BE49-F238E27FC236}">
                <a16:creationId xmlns:a16="http://schemas.microsoft.com/office/drawing/2014/main" id="{2B23B55C-66FF-1E27-BE11-BE78E25B962F}"/>
              </a:ext>
            </a:extLst>
          </p:cNvPr>
          <p:cNvSpPr>
            <a:spLocks noGrp="1"/>
          </p:cNvSpPr>
          <p:nvPr>
            <p:ph idx="11"/>
          </p:nvPr>
        </p:nvSpPr>
        <p:spPr/>
        <p:txBody>
          <a:bodyPr vert="horz" lIns="0" tIns="0" rIns="0" bIns="0" rtlCol="0" anchor="t">
            <a:normAutofit/>
          </a:bodyPr>
          <a:lstStyle/>
          <a:p>
            <a:pPr marL="0" indent="0">
              <a:buNone/>
            </a:pPr>
            <a:r>
              <a:rPr lang="en-US" dirty="0">
                <a:ea typeface="+mn-lt"/>
                <a:cs typeface="+mn-lt"/>
              </a:rPr>
              <a:t>HFD 2011 ref. 8 – om </a:t>
            </a:r>
            <a:r>
              <a:rPr lang="en-US" dirty="0" err="1">
                <a:ea typeface="+mn-lt"/>
                <a:cs typeface="+mn-lt"/>
              </a:rPr>
              <a:t>ledsagarens</a:t>
            </a:r>
            <a:r>
              <a:rPr lang="en-US" dirty="0">
                <a:ea typeface="+mn-lt"/>
                <a:cs typeface="+mn-lt"/>
              </a:rPr>
              <a:t> </a:t>
            </a:r>
            <a:r>
              <a:rPr lang="en-US" dirty="0" err="1">
                <a:ea typeface="+mn-lt"/>
                <a:cs typeface="+mn-lt"/>
              </a:rPr>
              <a:t>omkostnader</a:t>
            </a:r>
            <a:r>
              <a:rPr lang="en-US" dirty="0">
                <a:ea typeface="+mn-lt"/>
                <a:cs typeface="+mn-lt"/>
              </a:rPr>
              <a:t> . </a:t>
            </a:r>
            <a:r>
              <a:rPr lang="en-US" dirty="0" err="1">
                <a:ea typeface="+mn-lt"/>
                <a:cs typeface="+mn-lt"/>
              </a:rPr>
              <a:t>Omkostnader</a:t>
            </a:r>
            <a:r>
              <a:rPr lang="en-US" dirty="0">
                <a:ea typeface="+mn-lt"/>
                <a:cs typeface="+mn-lt"/>
              </a:rPr>
              <a:t> </a:t>
            </a:r>
            <a:r>
              <a:rPr lang="en-US" dirty="0" err="1">
                <a:ea typeface="+mn-lt"/>
                <a:cs typeface="+mn-lt"/>
              </a:rPr>
              <a:t>som</a:t>
            </a:r>
            <a:r>
              <a:rPr lang="en-US" dirty="0">
                <a:ea typeface="+mn-lt"/>
                <a:cs typeface="+mn-lt"/>
              </a:rPr>
              <a:t> </a:t>
            </a:r>
            <a:r>
              <a:rPr lang="en-US" dirty="0" err="1">
                <a:ea typeface="+mn-lt"/>
                <a:cs typeface="+mn-lt"/>
              </a:rPr>
              <a:t>kan</a:t>
            </a:r>
            <a:r>
              <a:rPr lang="en-US" dirty="0">
                <a:ea typeface="+mn-lt"/>
                <a:cs typeface="+mn-lt"/>
              </a:rPr>
              <a:t> </a:t>
            </a:r>
            <a:r>
              <a:rPr lang="en-US" dirty="0" err="1">
                <a:ea typeface="+mn-lt"/>
                <a:cs typeface="+mn-lt"/>
              </a:rPr>
              <a:t>uppstå</a:t>
            </a:r>
            <a:r>
              <a:rPr lang="en-US" dirty="0">
                <a:ea typeface="+mn-lt"/>
                <a:cs typeface="+mn-lt"/>
              </a:rPr>
              <a:t> för </a:t>
            </a:r>
            <a:r>
              <a:rPr lang="en-US" dirty="0" err="1">
                <a:ea typeface="+mn-lt"/>
                <a:cs typeface="+mn-lt"/>
              </a:rPr>
              <a:t>ledsagare</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samband</a:t>
            </a:r>
            <a:r>
              <a:rPr lang="en-US" dirty="0">
                <a:ea typeface="+mn-lt"/>
                <a:cs typeface="+mn-lt"/>
              </a:rPr>
              <a:t> med </a:t>
            </a:r>
            <a:r>
              <a:rPr lang="en-US" dirty="0" err="1">
                <a:ea typeface="+mn-lt"/>
                <a:cs typeface="+mn-lt"/>
              </a:rPr>
              <a:t>fritids</a:t>
            </a:r>
            <a:r>
              <a:rPr lang="en-US" dirty="0">
                <a:ea typeface="+mn-lt"/>
                <a:cs typeface="+mn-lt"/>
              </a:rPr>
              <a:t>- och </a:t>
            </a:r>
            <a:r>
              <a:rPr lang="en-US" dirty="0" err="1">
                <a:ea typeface="+mn-lt"/>
                <a:cs typeface="+mn-lt"/>
              </a:rPr>
              <a:t>kulturella</a:t>
            </a:r>
            <a:r>
              <a:rPr lang="en-US" dirty="0">
                <a:ea typeface="+mn-lt"/>
                <a:cs typeface="+mn-lt"/>
              </a:rPr>
              <a:t> </a:t>
            </a:r>
            <a:r>
              <a:rPr lang="en-US" dirty="0" err="1">
                <a:ea typeface="+mn-lt"/>
                <a:cs typeface="+mn-lt"/>
              </a:rPr>
              <a:t>aktiviteter</a:t>
            </a:r>
            <a:r>
              <a:rPr lang="en-US" dirty="0">
                <a:ea typeface="+mn-lt"/>
                <a:cs typeface="+mn-lt"/>
              </a:rPr>
              <a:t> </a:t>
            </a:r>
            <a:r>
              <a:rPr lang="en-US" dirty="0" err="1">
                <a:ea typeface="+mn-lt"/>
                <a:cs typeface="+mn-lt"/>
              </a:rPr>
              <a:t>ingår</a:t>
            </a:r>
            <a:r>
              <a:rPr lang="en-US" dirty="0">
                <a:ea typeface="+mn-lt"/>
                <a:cs typeface="+mn-lt"/>
              </a:rPr>
              <a:t> </a:t>
            </a:r>
            <a:r>
              <a:rPr lang="en-US" dirty="0" err="1">
                <a:ea typeface="+mn-lt"/>
                <a:cs typeface="+mn-lt"/>
              </a:rPr>
              <a:t>enligt</a:t>
            </a:r>
            <a:r>
              <a:rPr lang="en-US" dirty="0">
                <a:ea typeface="+mn-lt"/>
                <a:cs typeface="+mn-lt"/>
              </a:rPr>
              <a:t> HFD </a:t>
            </a:r>
            <a:r>
              <a:rPr lang="en-US" dirty="0" err="1">
                <a:ea typeface="+mn-lt"/>
                <a:cs typeface="+mn-lt"/>
              </a:rPr>
              <a:t>inte</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insatsen</a:t>
            </a:r>
            <a:r>
              <a:rPr lang="en-US" dirty="0">
                <a:ea typeface="+mn-lt"/>
                <a:cs typeface="+mn-lt"/>
              </a:rPr>
              <a:t> </a:t>
            </a:r>
            <a:r>
              <a:rPr lang="en-US" dirty="0" err="1">
                <a:ea typeface="+mn-lt"/>
                <a:cs typeface="+mn-lt"/>
              </a:rPr>
              <a:t>ledsagarservice</a:t>
            </a:r>
            <a:r>
              <a:rPr lang="en-US" dirty="0">
                <a:ea typeface="+mn-lt"/>
                <a:cs typeface="+mn-lt"/>
              </a:rPr>
              <a:t>. </a:t>
            </a:r>
          </a:p>
          <a:p>
            <a:pPr marL="0" indent="0">
              <a:buNone/>
            </a:pPr>
            <a:endParaRPr lang="en-US" dirty="0">
              <a:ea typeface="+mn-lt"/>
              <a:cs typeface="+mn-lt"/>
            </a:endParaRPr>
          </a:p>
          <a:p>
            <a:pPr marL="0" indent="0">
              <a:buNone/>
            </a:pPr>
            <a:r>
              <a:rPr lang="en-US" dirty="0">
                <a:ea typeface="+mn-lt"/>
                <a:cs typeface="+mn-lt"/>
              </a:rPr>
              <a:t>HFD 2011 ref. 60 – om </a:t>
            </a:r>
            <a:r>
              <a:rPr lang="en-US" dirty="0" err="1">
                <a:ea typeface="+mn-lt"/>
                <a:cs typeface="+mn-lt"/>
              </a:rPr>
              <a:t>enklare</a:t>
            </a:r>
            <a:r>
              <a:rPr lang="en-US" dirty="0">
                <a:ea typeface="+mn-lt"/>
                <a:cs typeface="+mn-lt"/>
              </a:rPr>
              <a:t> </a:t>
            </a:r>
            <a:r>
              <a:rPr lang="en-US" dirty="0" err="1">
                <a:ea typeface="+mn-lt"/>
                <a:cs typeface="+mn-lt"/>
              </a:rPr>
              <a:t>aktiviteter</a:t>
            </a:r>
            <a:r>
              <a:rPr lang="en-US" dirty="0">
                <a:ea typeface="+mn-lt"/>
                <a:cs typeface="+mn-lt"/>
              </a:rPr>
              <a:t> </a:t>
            </a:r>
            <a:r>
              <a:rPr lang="en-US" dirty="0" err="1">
                <a:ea typeface="+mn-lt"/>
                <a:cs typeface="+mn-lt"/>
              </a:rPr>
              <a:t>Ledsagarservice</a:t>
            </a:r>
            <a:r>
              <a:rPr lang="en-US" dirty="0">
                <a:ea typeface="+mn-lt"/>
                <a:cs typeface="+mn-lt"/>
              </a:rPr>
              <a:t> </a:t>
            </a:r>
            <a:r>
              <a:rPr lang="en-US" dirty="0" err="1">
                <a:ea typeface="+mn-lt"/>
                <a:cs typeface="+mn-lt"/>
              </a:rPr>
              <a:t>beviljades</a:t>
            </a:r>
            <a:r>
              <a:rPr lang="en-US" dirty="0">
                <a:ea typeface="+mn-lt"/>
                <a:cs typeface="+mn-lt"/>
              </a:rPr>
              <a:t> </a:t>
            </a:r>
            <a:r>
              <a:rPr lang="en-US" dirty="0" err="1">
                <a:ea typeface="+mn-lt"/>
                <a:cs typeface="+mn-lt"/>
              </a:rPr>
              <a:t>inte</a:t>
            </a:r>
            <a:r>
              <a:rPr lang="en-US" dirty="0">
                <a:ea typeface="+mn-lt"/>
                <a:cs typeface="+mn-lt"/>
              </a:rPr>
              <a:t> för </a:t>
            </a:r>
            <a:r>
              <a:rPr lang="en-US" dirty="0" err="1">
                <a:ea typeface="+mn-lt"/>
                <a:cs typeface="+mn-lt"/>
              </a:rPr>
              <a:t>en</a:t>
            </a:r>
            <a:r>
              <a:rPr lang="en-US" dirty="0">
                <a:ea typeface="+mn-lt"/>
                <a:cs typeface="+mn-lt"/>
              </a:rPr>
              <a:t> </a:t>
            </a:r>
            <a:r>
              <a:rPr lang="en-US" dirty="0" err="1">
                <a:ea typeface="+mn-lt"/>
                <a:cs typeface="+mn-lt"/>
              </a:rPr>
              <a:t>två</a:t>
            </a:r>
            <a:r>
              <a:rPr lang="en-US" dirty="0">
                <a:ea typeface="+mn-lt"/>
                <a:cs typeface="+mn-lt"/>
              </a:rPr>
              <a:t> </a:t>
            </a:r>
            <a:r>
              <a:rPr lang="en-US" dirty="0" err="1">
                <a:ea typeface="+mn-lt"/>
                <a:cs typeface="+mn-lt"/>
              </a:rPr>
              <a:t>veckors</a:t>
            </a:r>
            <a:r>
              <a:rPr lang="en-US" dirty="0">
                <a:ea typeface="+mn-lt"/>
                <a:cs typeface="+mn-lt"/>
              </a:rPr>
              <a:t> semester-</a:t>
            </a:r>
            <a:r>
              <a:rPr lang="en-US" dirty="0" err="1">
                <a:ea typeface="+mn-lt"/>
                <a:cs typeface="+mn-lt"/>
              </a:rPr>
              <a:t>resa</a:t>
            </a:r>
            <a:r>
              <a:rPr lang="en-US" dirty="0">
                <a:ea typeface="+mn-lt"/>
                <a:cs typeface="+mn-lt"/>
              </a:rPr>
              <a:t> till </a:t>
            </a:r>
            <a:r>
              <a:rPr lang="en-US" dirty="0" err="1">
                <a:ea typeface="+mn-lt"/>
                <a:cs typeface="+mn-lt"/>
              </a:rPr>
              <a:t>Egypten</a:t>
            </a:r>
            <a:r>
              <a:rPr lang="en-US" dirty="0">
                <a:ea typeface="+mn-lt"/>
                <a:cs typeface="+mn-lt"/>
              </a:rPr>
              <a:t>, </a:t>
            </a:r>
            <a:r>
              <a:rPr lang="en-US" dirty="0" err="1">
                <a:ea typeface="+mn-lt"/>
                <a:cs typeface="+mn-lt"/>
              </a:rPr>
              <a:t>eftersom</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sådan</a:t>
            </a:r>
            <a:r>
              <a:rPr lang="en-US" dirty="0">
                <a:ea typeface="+mn-lt"/>
                <a:cs typeface="+mn-lt"/>
              </a:rPr>
              <a:t> </a:t>
            </a:r>
            <a:r>
              <a:rPr lang="en-US" dirty="0" err="1">
                <a:ea typeface="+mn-lt"/>
                <a:cs typeface="+mn-lt"/>
              </a:rPr>
              <a:t>utrikes</a:t>
            </a:r>
            <a:r>
              <a:rPr lang="en-US" dirty="0">
                <a:ea typeface="+mn-lt"/>
                <a:cs typeface="+mn-lt"/>
              </a:rPr>
              <a:t> </a:t>
            </a:r>
            <a:r>
              <a:rPr lang="en-US" dirty="0" err="1">
                <a:ea typeface="+mn-lt"/>
                <a:cs typeface="+mn-lt"/>
              </a:rPr>
              <a:t>semesterresa</a:t>
            </a:r>
            <a:r>
              <a:rPr lang="en-US" dirty="0">
                <a:ea typeface="+mn-lt"/>
                <a:cs typeface="+mn-lt"/>
              </a:rPr>
              <a:t> </a:t>
            </a:r>
            <a:r>
              <a:rPr lang="en-US" dirty="0" err="1">
                <a:ea typeface="+mn-lt"/>
                <a:cs typeface="+mn-lt"/>
              </a:rPr>
              <a:t>enligt</a:t>
            </a:r>
            <a:r>
              <a:rPr lang="en-US" dirty="0">
                <a:ea typeface="+mn-lt"/>
                <a:cs typeface="+mn-lt"/>
              </a:rPr>
              <a:t> HFD </a:t>
            </a:r>
            <a:r>
              <a:rPr lang="en-US" dirty="0" err="1">
                <a:ea typeface="+mn-lt"/>
                <a:cs typeface="+mn-lt"/>
              </a:rPr>
              <a:t>normalt</a:t>
            </a:r>
            <a:r>
              <a:rPr lang="en-US" dirty="0">
                <a:ea typeface="+mn-lt"/>
                <a:cs typeface="+mn-lt"/>
              </a:rPr>
              <a:t> </a:t>
            </a:r>
            <a:r>
              <a:rPr lang="en-US" dirty="0" err="1">
                <a:ea typeface="+mn-lt"/>
                <a:cs typeface="+mn-lt"/>
              </a:rPr>
              <a:t>inte</a:t>
            </a:r>
            <a:r>
              <a:rPr lang="en-US" dirty="0">
                <a:ea typeface="+mn-lt"/>
                <a:cs typeface="+mn-lt"/>
              </a:rPr>
              <a:t> </a:t>
            </a:r>
            <a:r>
              <a:rPr lang="en-US" dirty="0" err="1">
                <a:ea typeface="+mn-lt"/>
                <a:cs typeface="+mn-lt"/>
              </a:rPr>
              <a:t>kan</a:t>
            </a:r>
            <a:r>
              <a:rPr lang="en-US" dirty="0">
                <a:ea typeface="+mn-lt"/>
                <a:cs typeface="+mn-lt"/>
              </a:rPr>
              <a:t> </a:t>
            </a:r>
            <a:r>
              <a:rPr lang="en-US" dirty="0" err="1">
                <a:ea typeface="+mn-lt"/>
                <a:cs typeface="+mn-lt"/>
              </a:rPr>
              <a:t>anses</a:t>
            </a:r>
            <a:r>
              <a:rPr lang="en-US" dirty="0">
                <a:ea typeface="+mn-lt"/>
                <a:cs typeface="+mn-lt"/>
              </a:rPr>
              <a:t> </a:t>
            </a:r>
            <a:r>
              <a:rPr lang="en-US" dirty="0" err="1">
                <a:ea typeface="+mn-lt"/>
                <a:cs typeface="+mn-lt"/>
              </a:rPr>
              <a:t>vara</a:t>
            </a:r>
            <a:r>
              <a:rPr lang="en-US" dirty="0">
                <a:ea typeface="+mn-lt"/>
                <a:cs typeface="+mn-lt"/>
              </a:rPr>
              <a:t> </a:t>
            </a:r>
            <a:r>
              <a:rPr lang="en-US" dirty="0" err="1">
                <a:ea typeface="+mn-lt"/>
                <a:cs typeface="+mn-lt"/>
              </a:rPr>
              <a:t>att</a:t>
            </a:r>
            <a:r>
              <a:rPr lang="en-US" dirty="0">
                <a:ea typeface="+mn-lt"/>
                <a:cs typeface="+mn-lt"/>
              </a:rPr>
              <a:t> </a:t>
            </a:r>
            <a:r>
              <a:rPr lang="en-US" dirty="0" err="1">
                <a:ea typeface="+mn-lt"/>
                <a:cs typeface="+mn-lt"/>
              </a:rPr>
              <a:t>genomföra</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sådan</a:t>
            </a:r>
            <a:r>
              <a:rPr lang="en-US" dirty="0">
                <a:ea typeface="+mn-lt"/>
                <a:cs typeface="+mn-lt"/>
              </a:rPr>
              <a:t> </a:t>
            </a:r>
            <a:r>
              <a:rPr lang="en-US" dirty="0" err="1">
                <a:ea typeface="+mn-lt"/>
                <a:cs typeface="+mn-lt"/>
              </a:rPr>
              <a:t>enklare</a:t>
            </a:r>
            <a:r>
              <a:rPr lang="en-US" dirty="0">
                <a:ea typeface="+mn-lt"/>
                <a:cs typeface="+mn-lt"/>
              </a:rPr>
              <a:t> </a:t>
            </a:r>
            <a:r>
              <a:rPr lang="en-US" dirty="0" err="1">
                <a:ea typeface="+mn-lt"/>
                <a:cs typeface="+mn-lt"/>
              </a:rPr>
              <a:t>aktivitet</a:t>
            </a:r>
            <a:r>
              <a:rPr lang="en-US" dirty="0">
                <a:ea typeface="+mn-lt"/>
                <a:cs typeface="+mn-lt"/>
              </a:rPr>
              <a:t> </a:t>
            </a:r>
            <a:r>
              <a:rPr lang="en-US" dirty="0" err="1">
                <a:ea typeface="+mn-lt"/>
                <a:cs typeface="+mn-lt"/>
              </a:rPr>
              <a:t>som</a:t>
            </a:r>
            <a:r>
              <a:rPr lang="en-US" dirty="0">
                <a:ea typeface="+mn-lt"/>
                <a:cs typeface="+mn-lt"/>
              </a:rPr>
              <a:t> </a:t>
            </a:r>
            <a:r>
              <a:rPr lang="en-US" dirty="0" err="1">
                <a:ea typeface="+mn-lt"/>
                <a:cs typeface="+mn-lt"/>
              </a:rPr>
              <a:t>omfattas</a:t>
            </a:r>
            <a:r>
              <a:rPr lang="en-US" dirty="0">
                <a:ea typeface="+mn-lt"/>
                <a:cs typeface="+mn-lt"/>
              </a:rPr>
              <a:t> av </a:t>
            </a:r>
            <a:r>
              <a:rPr lang="en-US" dirty="0" err="1">
                <a:ea typeface="+mn-lt"/>
                <a:cs typeface="+mn-lt"/>
              </a:rPr>
              <a:t>insatsen</a:t>
            </a:r>
            <a:r>
              <a:rPr lang="en-US" dirty="0">
                <a:ea typeface="+mn-lt"/>
                <a:cs typeface="+mn-lt"/>
              </a:rPr>
              <a:t>. </a:t>
            </a:r>
          </a:p>
          <a:p>
            <a:pPr marL="0" indent="0">
              <a:buNone/>
            </a:pPr>
            <a:endParaRPr lang="en-US" dirty="0">
              <a:ea typeface="+mn-lt"/>
              <a:cs typeface="+mn-lt"/>
            </a:endParaRPr>
          </a:p>
          <a:p>
            <a:pPr marL="0" indent="0">
              <a:buNone/>
            </a:pPr>
            <a:endParaRPr lang="en-US" dirty="0">
              <a:cs typeface="Arial"/>
            </a:endParaRPr>
          </a:p>
        </p:txBody>
      </p:sp>
    </p:spTree>
    <p:extLst>
      <p:ext uri="{BB962C8B-B14F-4D97-AF65-F5344CB8AC3E}">
        <p14:creationId xmlns:p14="http://schemas.microsoft.com/office/powerpoint/2010/main" val="2691202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ECC19-50DE-749F-AFD0-9D5A2A10DA42}"/>
              </a:ext>
            </a:extLst>
          </p:cNvPr>
          <p:cNvSpPr>
            <a:spLocks noGrp="1"/>
          </p:cNvSpPr>
          <p:nvPr>
            <p:ph type="title"/>
          </p:nvPr>
        </p:nvSpPr>
        <p:spPr/>
        <p:txBody>
          <a:bodyPr/>
          <a:lstStyle/>
          <a:p>
            <a:r>
              <a:rPr lang="en-US" err="1"/>
              <a:t>Statistik</a:t>
            </a:r>
            <a:r>
              <a:rPr lang="en-US"/>
              <a:t> ledsagarservice</a:t>
            </a:r>
          </a:p>
        </p:txBody>
      </p:sp>
      <p:sp>
        <p:nvSpPr>
          <p:cNvPr id="3" name="Content Placeholder 2">
            <a:extLst>
              <a:ext uri="{FF2B5EF4-FFF2-40B4-BE49-F238E27FC236}">
                <a16:creationId xmlns:a16="http://schemas.microsoft.com/office/drawing/2014/main" id="{C7F7AACC-BBBC-52F0-0D83-C0AA6D907235}"/>
              </a:ext>
            </a:extLst>
          </p:cNvPr>
          <p:cNvSpPr>
            <a:spLocks noGrp="1"/>
          </p:cNvSpPr>
          <p:nvPr>
            <p:ph idx="11"/>
          </p:nvPr>
        </p:nvSpPr>
        <p:spPr>
          <a:xfrm>
            <a:off x="1056000" y="1143582"/>
            <a:ext cx="10470982" cy="5132527"/>
          </a:xfrm>
        </p:spPr>
        <p:txBody>
          <a:bodyPr vert="horz" lIns="0" tIns="0" rIns="0" bIns="0" rtlCol="0" anchor="t">
            <a:normAutofit fontScale="77500" lnSpcReduction="20000"/>
          </a:bodyPr>
          <a:lstStyle/>
          <a:p>
            <a:pPr marL="0" indent="0">
              <a:buNone/>
            </a:pPr>
            <a:r>
              <a:rPr lang="en-US" b="1" dirty="0">
                <a:ea typeface="+mn-lt"/>
                <a:cs typeface="+mn-lt"/>
              </a:rPr>
              <a:t>Per 1 </a:t>
            </a:r>
            <a:r>
              <a:rPr lang="en-US" b="1" dirty="0" err="1">
                <a:ea typeface="+mn-lt"/>
                <a:cs typeface="+mn-lt"/>
              </a:rPr>
              <a:t>januari</a:t>
            </a:r>
            <a:r>
              <a:rPr lang="en-US" b="1" dirty="0">
                <a:ea typeface="+mn-lt"/>
                <a:cs typeface="+mn-lt"/>
              </a:rPr>
              <a:t> 2022 </a:t>
            </a:r>
            <a:r>
              <a:rPr lang="en-US" dirty="0">
                <a:ea typeface="Calibri"/>
                <a:cs typeface="Arial"/>
              </a:rPr>
              <a:t> </a:t>
            </a:r>
            <a:endParaRPr lang="en-US" dirty="0">
              <a:cs typeface="Arial"/>
            </a:endParaRPr>
          </a:p>
          <a:p>
            <a:pPr marL="229870" indent="-229870"/>
            <a:r>
              <a:rPr lang="en-US" dirty="0">
                <a:ea typeface="+mn-lt"/>
                <a:cs typeface="+mn-lt"/>
              </a:rPr>
              <a:t>LSS: 241 </a:t>
            </a:r>
            <a:r>
              <a:rPr lang="en-US" dirty="0" err="1">
                <a:ea typeface="+mn-lt"/>
                <a:cs typeface="+mn-lt"/>
              </a:rPr>
              <a:t>unika</a:t>
            </a:r>
            <a:r>
              <a:rPr lang="en-US" dirty="0">
                <a:ea typeface="+mn-lt"/>
                <a:cs typeface="+mn-lt"/>
              </a:rPr>
              <a:t> </a:t>
            </a:r>
            <a:r>
              <a:rPr lang="en-US" dirty="0" err="1">
                <a:ea typeface="+mn-lt"/>
                <a:cs typeface="+mn-lt"/>
              </a:rPr>
              <a:t>personer</a:t>
            </a:r>
            <a:r>
              <a:rPr lang="en-US" dirty="0">
                <a:ea typeface="+mn-lt"/>
                <a:cs typeface="+mn-lt"/>
              </a:rPr>
              <a:t>, 20,3 h </a:t>
            </a:r>
            <a:r>
              <a:rPr lang="en-US" dirty="0" err="1">
                <a:ea typeface="+mn-lt"/>
                <a:cs typeface="+mn-lt"/>
              </a:rPr>
              <a:t>i</a:t>
            </a:r>
            <a:r>
              <a:rPr lang="en-US" dirty="0">
                <a:ea typeface="+mn-lt"/>
                <a:cs typeface="+mn-lt"/>
              </a:rPr>
              <a:t> </a:t>
            </a:r>
            <a:r>
              <a:rPr lang="en-US" dirty="0" err="1">
                <a:ea typeface="+mn-lt"/>
                <a:cs typeface="+mn-lt"/>
              </a:rPr>
              <a:t>snitt</a:t>
            </a:r>
            <a:r>
              <a:rPr lang="en-US" dirty="0">
                <a:ea typeface="+mn-lt"/>
                <a:cs typeface="+mn-lt"/>
              </a:rPr>
              <a:t> per </a:t>
            </a:r>
            <a:r>
              <a:rPr lang="en-US" dirty="0" err="1">
                <a:ea typeface="+mn-lt"/>
                <a:cs typeface="+mn-lt"/>
              </a:rPr>
              <a:t>brukare</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månaden</a:t>
            </a:r>
            <a:r>
              <a:rPr lang="en-US" dirty="0">
                <a:ea typeface="Calibri"/>
                <a:cs typeface="Arial"/>
              </a:rPr>
              <a:t> </a:t>
            </a:r>
            <a:endParaRPr lang="en-US" dirty="0"/>
          </a:p>
          <a:p>
            <a:pPr marL="229870" indent="-229870"/>
            <a:r>
              <a:rPr lang="en-US" dirty="0" err="1">
                <a:ea typeface="+mn-lt"/>
                <a:cs typeface="+mn-lt"/>
              </a:rPr>
              <a:t>SoL</a:t>
            </a:r>
            <a:r>
              <a:rPr lang="en-US" dirty="0">
                <a:ea typeface="+mn-lt"/>
                <a:cs typeface="+mn-lt"/>
              </a:rPr>
              <a:t>: 152 </a:t>
            </a:r>
            <a:r>
              <a:rPr lang="en-US" dirty="0" err="1">
                <a:ea typeface="+mn-lt"/>
                <a:cs typeface="+mn-lt"/>
              </a:rPr>
              <a:t>unika</a:t>
            </a:r>
            <a:r>
              <a:rPr lang="en-US" dirty="0">
                <a:ea typeface="+mn-lt"/>
                <a:cs typeface="+mn-lt"/>
              </a:rPr>
              <a:t> </a:t>
            </a:r>
            <a:r>
              <a:rPr lang="en-US" dirty="0" err="1">
                <a:ea typeface="+mn-lt"/>
                <a:cs typeface="+mn-lt"/>
              </a:rPr>
              <a:t>personer</a:t>
            </a:r>
            <a:r>
              <a:rPr lang="en-US" dirty="0">
                <a:ea typeface="+mn-lt"/>
                <a:cs typeface="+mn-lt"/>
              </a:rPr>
              <a:t>, 15,8 h </a:t>
            </a:r>
            <a:r>
              <a:rPr lang="en-US" dirty="0" err="1">
                <a:ea typeface="+mn-lt"/>
                <a:cs typeface="+mn-lt"/>
              </a:rPr>
              <a:t>i</a:t>
            </a:r>
            <a:r>
              <a:rPr lang="en-US" dirty="0">
                <a:ea typeface="+mn-lt"/>
                <a:cs typeface="+mn-lt"/>
              </a:rPr>
              <a:t> </a:t>
            </a:r>
            <a:r>
              <a:rPr lang="en-US" dirty="0" err="1">
                <a:ea typeface="+mn-lt"/>
                <a:cs typeface="+mn-lt"/>
              </a:rPr>
              <a:t>snitt</a:t>
            </a:r>
            <a:r>
              <a:rPr lang="en-US" dirty="0">
                <a:ea typeface="+mn-lt"/>
                <a:cs typeface="+mn-lt"/>
              </a:rPr>
              <a:t> per </a:t>
            </a:r>
            <a:r>
              <a:rPr lang="en-US" dirty="0" err="1">
                <a:ea typeface="+mn-lt"/>
                <a:cs typeface="+mn-lt"/>
              </a:rPr>
              <a:t>brukare</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månaden</a:t>
            </a:r>
            <a:r>
              <a:rPr lang="en-US" dirty="0">
                <a:ea typeface="Calibri"/>
                <a:cs typeface="Arial"/>
              </a:rPr>
              <a:t> </a:t>
            </a:r>
            <a:endParaRPr lang="en-US" dirty="0"/>
          </a:p>
          <a:p>
            <a:pPr marL="229870" indent="-229870"/>
            <a:endParaRPr lang="en-US" dirty="0"/>
          </a:p>
          <a:p>
            <a:pPr marL="0" indent="0">
              <a:buNone/>
            </a:pPr>
            <a:r>
              <a:rPr lang="en-US" b="1" dirty="0">
                <a:ea typeface="+mn-lt"/>
                <a:cs typeface="+mn-lt"/>
              </a:rPr>
              <a:t>Per 1 </a:t>
            </a:r>
            <a:r>
              <a:rPr lang="en-US" b="1" dirty="0" err="1">
                <a:ea typeface="+mn-lt"/>
                <a:cs typeface="+mn-lt"/>
              </a:rPr>
              <a:t>januari</a:t>
            </a:r>
            <a:r>
              <a:rPr lang="en-US" b="1" dirty="0">
                <a:ea typeface="+mn-lt"/>
                <a:cs typeface="+mn-lt"/>
              </a:rPr>
              <a:t> 2023</a:t>
            </a:r>
            <a:r>
              <a:rPr lang="en-US" b="1" dirty="0">
                <a:ea typeface="Calibri"/>
                <a:cs typeface="Arial"/>
              </a:rPr>
              <a:t> </a:t>
            </a:r>
            <a:endParaRPr lang="en-US" dirty="0">
              <a:cs typeface="Arial" panose="020B0604020202020204"/>
            </a:endParaRPr>
          </a:p>
          <a:p>
            <a:pPr marL="229870" indent="-229870"/>
            <a:r>
              <a:rPr lang="en-US" dirty="0">
                <a:ea typeface="+mn-lt"/>
                <a:cs typeface="+mn-lt"/>
              </a:rPr>
              <a:t>LSS: 229 </a:t>
            </a:r>
            <a:r>
              <a:rPr lang="en-US" dirty="0" err="1">
                <a:ea typeface="+mn-lt"/>
                <a:cs typeface="+mn-lt"/>
              </a:rPr>
              <a:t>unika</a:t>
            </a:r>
            <a:r>
              <a:rPr lang="en-US" dirty="0">
                <a:ea typeface="+mn-lt"/>
                <a:cs typeface="+mn-lt"/>
              </a:rPr>
              <a:t> </a:t>
            </a:r>
            <a:r>
              <a:rPr lang="en-US" dirty="0" err="1">
                <a:ea typeface="+mn-lt"/>
                <a:cs typeface="+mn-lt"/>
              </a:rPr>
              <a:t>personer</a:t>
            </a:r>
            <a:r>
              <a:rPr lang="en-US" dirty="0">
                <a:ea typeface="+mn-lt"/>
                <a:cs typeface="+mn-lt"/>
              </a:rPr>
              <a:t>, 21,9 h </a:t>
            </a:r>
            <a:r>
              <a:rPr lang="en-US" dirty="0">
                <a:ea typeface="Calibri"/>
                <a:cs typeface="Arial"/>
              </a:rPr>
              <a:t> </a:t>
            </a:r>
            <a:r>
              <a:rPr lang="en-US" dirty="0" err="1">
                <a:ea typeface="+mn-lt"/>
                <a:cs typeface="+mn-lt"/>
              </a:rPr>
              <a:t>i</a:t>
            </a:r>
            <a:r>
              <a:rPr lang="en-US" dirty="0">
                <a:ea typeface="+mn-lt"/>
                <a:cs typeface="+mn-lt"/>
              </a:rPr>
              <a:t> </a:t>
            </a:r>
            <a:r>
              <a:rPr lang="en-US" dirty="0" err="1">
                <a:ea typeface="+mn-lt"/>
                <a:cs typeface="+mn-lt"/>
              </a:rPr>
              <a:t>snitt</a:t>
            </a:r>
            <a:r>
              <a:rPr lang="en-US" dirty="0">
                <a:ea typeface="+mn-lt"/>
                <a:cs typeface="+mn-lt"/>
              </a:rPr>
              <a:t> per </a:t>
            </a:r>
            <a:r>
              <a:rPr lang="en-US" dirty="0" err="1">
                <a:ea typeface="+mn-lt"/>
                <a:cs typeface="+mn-lt"/>
              </a:rPr>
              <a:t>brukare</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månaden</a:t>
            </a:r>
            <a:endParaRPr lang="sv-SE" dirty="0"/>
          </a:p>
          <a:p>
            <a:pPr marL="229870" indent="-229870"/>
            <a:r>
              <a:rPr lang="en-US" dirty="0" err="1">
                <a:ea typeface="+mn-lt"/>
                <a:cs typeface="+mn-lt"/>
              </a:rPr>
              <a:t>SoL</a:t>
            </a:r>
            <a:r>
              <a:rPr lang="en-US" dirty="0">
                <a:ea typeface="+mn-lt"/>
                <a:cs typeface="+mn-lt"/>
              </a:rPr>
              <a:t>:</a:t>
            </a:r>
            <a:r>
              <a:rPr lang="en-US" dirty="0">
                <a:ea typeface="Calibri"/>
                <a:cs typeface="Arial"/>
              </a:rPr>
              <a:t> </a:t>
            </a:r>
            <a:r>
              <a:rPr lang="en-US" dirty="0">
                <a:ea typeface="+mn-lt"/>
                <a:cs typeface="+mn-lt"/>
              </a:rPr>
              <a:t>150 </a:t>
            </a:r>
            <a:r>
              <a:rPr lang="en-US" dirty="0" err="1">
                <a:ea typeface="+mn-lt"/>
                <a:cs typeface="+mn-lt"/>
              </a:rPr>
              <a:t>unika</a:t>
            </a:r>
            <a:r>
              <a:rPr lang="en-US" dirty="0">
                <a:ea typeface="+mn-lt"/>
                <a:cs typeface="+mn-lt"/>
              </a:rPr>
              <a:t> </a:t>
            </a:r>
            <a:r>
              <a:rPr lang="en-US" dirty="0" err="1">
                <a:ea typeface="+mn-lt"/>
                <a:cs typeface="+mn-lt"/>
              </a:rPr>
              <a:t>personer</a:t>
            </a:r>
            <a:r>
              <a:rPr lang="en-US" dirty="0">
                <a:ea typeface="+mn-lt"/>
                <a:cs typeface="+mn-lt"/>
              </a:rPr>
              <a:t>, 15,3 h </a:t>
            </a:r>
            <a:r>
              <a:rPr lang="en-US" dirty="0" err="1">
                <a:ea typeface="+mn-lt"/>
                <a:cs typeface="+mn-lt"/>
              </a:rPr>
              <a:t>i</a:t>
            </a:r>
            <a:r>
              <a:rPr lang="en-US" dirty="0">
                <a:ea typeface="+mn-lt"/>
                <a:cs typeface="+mn-lt"/>
              </a:rPr>
              <a:t> </a:t>
            </a:r>
            <a:r>
              <a:rPr lang="en-US" dirty="0" err="1">
                <a:ea typeface="+mn-lt"/>
                <a:cs typeface="+mn-lt"/>
              </a:rPr>
              <a:t>snitt</a:t>
            </a:r>
            <a:r>
              <a:rPr lang="en-US" dirty="0">
                <a:ea typeface="+mn-lt"/>
                <a:cs typeface="+mn-lt"/>
              </a:rPr>
              <a:t> per </a:t>
            </a:r>
            <a:r>
              <a:rPr lang="en-US" dirty="0" err="1">
                <a:ea typeface="+mn-lt"/>
                <a:cs typeface="+mn-lt"/>
              </a:rPr>
              <a:t>brukare</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månaden</a:t>
            </a:r>
            <a:endParaRPr lang="en-US" dirty="0"/>
          </a:p>
          <a:p>
            <a:pPr marL="229870" indent="-229870"/>
            <a:endParaRPr lang="en-US" dirty="0"/>
          </a:p>
          <a:p>
            <a:pPr marL="0" indent="0">
              <a:buNone/>
            </a:pPr>
            <a:r>
              <a:rPr lang="en-US" b="1" dirty="0">
                <a:ea typeface="+mn-lt"/>
                <a:cs typeface="+mn-lt"/>
              </a:rPr>
              <a:t>Per 1 </a:t>
            </a:r>
            <a:r>
              <a:rPr lang="en-US" b="1" dirty="0" err="1">
                <a:ea typeface="+mn-lt"/>
                <a:cs typeface="+mn-lt"/>
              </a:rPr>
              <a:t>januari</a:t>
            </a:r>
            <a:r>
              <a:rPr lang="en-US" b="1" dirty="0">
                <a:ea typeface="+mn-lt"/>
                <a:cs typeface="+mn-lt"/>
              </a:rPr>
              <a:t> 2024</a:t>
            </a:r>
            <a:r>
              <a:rPr lang="en-US" b="1" dirty="0">
                <a:ea typeface="Calibri"/>
                <a:cs typeface="Arial"/>
              </a:rPr>
              <a:t> </a:t>
            </a:r>
            <a:endParaRPr lang="en-US" dirty="0">
              <a:cs typeface="Arial" panose="020B0604020202020204"/>
            </a:endParaRPr>
          </a:p>
          <a:p>
            <a:pPr marL="229870" indent="-229870"/>
            <a:r>
              <a:rPr lang="en-US" dirty="0">
                <a:ea typeface="+mn-lt"/>
                <a:cs typeface="+mn-lt"/>
              </a:rPr>
              <a:t>LSS:</a:t>
            </a:r>
            <a:r>
              <a:rPr lang="en-US" dirty="0">
                <a:ea typeface="Calibri"/>
                <a:cs typeface="Arial"/>
              </a:rPr>
              <a:t> </a:t>
            </a:r>
            <a:r>
              <a:rPr lang="en-US" dirty="0">
                <a:ea typeface="+mn-lt"/>
                <a:cs typeface="+mn-lt"/>
              </a:rPr>
              <a:t> 221 </a:t>
            </a:r>
            <a:r>
              <a:rPr lang="en-US" dirty="0" err="1">
                <a:ea typeface="+mn-lt"/>
                <a:cs typeface="+mn-lt"/>
              </a:rPr>
              <a:t>unika</a:t>
            </a:r>
            <a:r>
              <a:rPr lang="en-US" dirty="0">
                <a:ea typeface="+mn-lt"/>
                <a:cs typeface="+mn-lt"/>
              </a:rPr>
              <a:t> </a:t>
            </a:r>
            <a:r>
              <a:rPr lang="en-US" dirty="0" err="1">
                <a:ea typeface="+mn-lt"/>
                <a:cs typeface="+mn-lt"/>
              </a:rPr>
              <a:t>personer</a:t>
            </a:r>
            <a:r>
              <a:rPr lang="en-US" dirty="0">
                <a:ea typeface="+mn-lt"/>
                <a:cs typeface="+mn-lt"/>
              </a:rPr>
              <a:t>, 20,7 h </a:t>
            </a:r>
            <a:r>
              <a:rPr lang="en-US" dirty="0" err="1">
                <a:ea typeface="+mn-lt"/>
                <a:cs typeface="+mn-lt"/>
              </a:rPr>
              <a:t>i</a:t>
            </a:r>
            <a:r>
              <a:rPr lang="en-US" dirty="0">
                <a:ea typeface="+mn-lt"/>
                <a:cs typeface="+mn-lt"/>
              </a:rPr>
              <a:t> </a:t>
            </a:r>
            <a:r>
              <a:rPr lang="en-US" dirty="0" err="1">
                <a:ea typeface="+mn-lt"/>
                <a:cs typeface="+mn-lt"/>
              </a:rPr>
              <a:t>snitt</a:t>
            </a:r>
            <a:r>
              <a:rPr lang="en-US" dirty="0">
                <a:ea typeface="+mn-lt"/>
                <a:cs typeface="+mn-lt"/>
              </a:rPr>
              <a:t> per </a:t>
            </a:r>
            <a:r>
              <a:rPr lang="en-US" dirty="0" err="1">
                <a:ea typeface="+mn-lt"/>
                <a:cs typeface="+mn-lt"/>
              </a:rPr>
              <a:t>brukare</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månaden</a:t>
            </a:r>
            <a:endParaRPr lang="en-US" dirty="0"/>
          </a:p>
          <a:p>
            <a:pPr marL="229870" indent="-229870"/>
            <a:r>
              <a:rPr lang="en-US" dirty="0" err="1">
                <a:ea typeface="+mn-lt"/>
                <a:cs typeface="+mn-lt"/>
              </a:rPr>
              <a:t>SoL</a:t>
            </a:r>
            <a:r>
              <a:rPr lang="en-US" dirty="0">
                <a:ea typeface="Calibri"/>
                <a:cs typeface="Arial"/>
              </a:rPr>
              <a:t> </a:t>
            </a:r>
            <a:r>
              <a:rPr lang="en-US" dirty="0">
                <a:ea typeface="+mn-lt"/>
                <a:cs typeface="+mn-lt"/>
              </a:rPr>
              <a:t>: 144 </a:t>
            </a:r>
            <a:r>
              <a:rPr lang="en-US" dirty="0" err="1">
                <a:ea typeface="+mn-lt"/>
                <a:cs typeface="+mn-lt"/>
              </a:rPr>
              <a:t>unika</a:t>
            </a:r>
            <a:r>
              <a:rPr lang="en-US" dirty="0">
                <a:ea typeface="+mn-lt"/>
                <a:cs typeface="+mn-lt"/>
              </a:rPr>
              <a:t> </a:t>
            </a:r>
            <a:r>
              <a:rPr lang="en-US" dirty="0" err="1">
                <a:ea typeface="+mn-lt"/>
                <a:cs typeface="+mn-lt"/>
              </a:rPr>
              <a:t>personer</a:t>
            </a:r>
            <a:r>
              <a:rPr lang="en-US" dirty="0">
                <a:ea typeface="+mn-lt"/>
                <a:cs typeface="+mn-lt"/>
              </a:rPr>
              <a:t>, 14,4 h </a:t>
            </a:r>
            <a:r>
              <a:rPr lang="en-US" dirty="0" err="1">
                <a:ea typeface="+mn-lt"/>
                <a:cs typeface="+mn-lt"/>
              </a:rPr>
              <a:t>i</a:t>
            </a:r>
            <a:r>
              <a:rPr lang="en-US" dirty="0">
                <a:ea typeface="+mn-lt"/>
                <a:cs typeface="+mn-lt"/>
              </a:rPr>
              <a:t> </a:t>
            </a:r>
            <a:r>
              <a:rPr lang="en-US" dirty="0" err="1">
                <a:ea typeface="+mn-lt"/>
                <a:cs typeface="+mn-lt"/>
              </a:rPr>
              <a:t>snitt</a:t>
            </a:r>
            <a:r>
              <a:rPr lang="en-US" dirty="0">
                <a:ea typeface="+mn-lt"/>
                <a:cs typeface="+mn-lt"/>
              </a:rPr>
              <a:t> per </a:t>
            </a:r>
            <a:r>
              <a:rPr lang="en-US" dirty="0" err="1">
                <a:ea typeface="+mn-lt"/>
                <a:cs typeface="+mn-lt"/>
              </a:rPr>
              <a:t>brukare</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månaden</a:t>
            </a:r>
            <a:endParaRPr lang="en-US" dirty="0"/>
          </a:p>
          <a:p>
            <a:pPr marL="229870" indent="-229870"/>
            <a:endParaRPr lang="en-US" dirty="0"/>
          </a:p>
          <a:p>
            <a:pPr marL="0" indent="0">
              <a:buNone/>
            </a:pPr>
            <a:r>
              <a:rPr lang="en-US" b="1" dirty="0">
                <a:ea typeface="+mn-lt"/>
                <a:cs typeface="+mn-lt"/>
              </a:rPr>
              <a:t>Per den 30 </a:t>
            </a:r>
            <a:r>
              <a:rPr lang="en-US" b="1" dirty="0" err="1">
                <a:ea typeface="+mn-lt"/>
                <a:cs typeface="+mn-lt"/>
              </a:rPr>
              <a:t>september</a:t>
            </a:r>
            <a:r>
              <a:rPr lang="en-US" b="1" dirty="0">
                <a:ea typeface="+mn-lt"/>
                <a:cs typeface="+mn-lt"/>
              </a:rPr>
              <a:t> 2025</a:t>
            </a:r>
            <a:r>
              <a:rPr lang="en-US" dirty="0">
                <a:ea typeface="Calibri"/>
                <a:cs typeface="Arial"/>
              </a:rPr>
              <a:t> </a:t>
            </a:r>
            <a:endParaRPr lang="en-US" dirty="0">
              <a:cs typeface="Arial" panose="020B0604020202020204"/>
            </a:endParaRPr>
          </a:p>
          <a:p>
            <a:pPr marL="229870" indent="-229870"/>
            <a:r>
              <a:rPr lang="en-US" dirty="0">
                <a:ea typeface="+mn-lt"/>
                <a:cs typeface="+mn-lt"/>
              </a:rPr>
              <a:t>LSS: 221 </a:t>
            </a:r>
            <a:r>
              <a:rPr lang="en-US" dirty="0" err="1">
                <a:ea typeface="+mn-lt"/>
                <a:cs typeface="+mn-lt"/>
              </a:rPr>
              <a:t>unika</a:t>
            </a:r>
            <a:r>
              <a:rPr lang="en-US" dirty="0">
                <a:ea typeface="+mn-lt"/>
                <a:cs typeface="+mn-lt"/>
              </a:rPr>
              <a:t> </a:t>
            </a:r>
            <a:r>
              <a:rPr lang="en-US" dirty="0" err="1">
                <a:ea typeface="+mn-lt"/>
                <a:cs typeface="+mn-lt"/>
              </a:rPr>
              <a:t>personer</a:t>
            </a:r>
            <a:r>
              <a:rPr lang="en-US" dirty="0">
                <a:ea typeface="+mn-lt"/>
                <a:cs typeface="+mn-lt"/>
              </a:rPr>
              <a:t>, 18,9 h </a:t>
            </a:r>
            <a:r>
              <a:rPr lang="en-US" dirty="0" err="1">
                <a:ea typeface="+mn-lt"/>
                <a:cs typeface="+mn-lt"/>
              </a:rPr>
              <a:t>i</a:t>
            </a:r>
            <a:r>
              <a:rPr lang="en-US" dirty="0">
                <a:ea typeface="+mn-lt"/>
                <a:cs typeface="+mn-lt"/>
              </a:rPr>
              <a:t> </a:t>
            </a:r>
            <a:r>
              <a:rPr lang="en-US" dirty="0" err="1">
                <a:ea typeface="+mn-lt"/>
                <a:cs typeface="+mn-lt"/>
              </a:rPr>
              <a:t>snitt</a:t>
            </a:r>
            <a:r>
              <a:rPr lang="en-US" dirty="0">
                <a:ea typeface="+mn-lt"/>
                <a:cs typeface="+mn-lt"/>
              </a:rPr>
              <a:t> per </a:t>
            </a:r>
            <a:r>
              <a:rPr lang="en-US" dirty="0" err="1">
                <a:ea typeface="+mn-lt"/>
                <a:cs typeface="+mn-lt"/>
              </a:rPr>
              <a:t>brukare</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månaden</a:t>
            </a:r>
            <a:r>
              <a:rPr lang="en-US" dirty="0">
                <a:ea typeface="Calibri"/>
                <a:cs typeface="Arial"/>
              </a:rPr>
              <a:t> </a:t>
            </a:r>
            <a:endParaRPr lang="en-US" dirty="0"/>
          </a:p>
          <a:p>
            <a:pPr marL="229870" indent="-229870"/>
            <a:r>
              <a:rPr lang="en-US" dirty="0" err="1">
                <a:ea typeface="+mn-lt"/>
                <a:cs typeface="+mn-lt"/>
              </a:rPr>
              <a:t>SoL</a:t>
            </a:r>
            <a:r>
              <a:rPr lang="en-US" dirty="0">
                <a:ea typeface="+mn-lt"/>
                <a:cs typeface="+mn-lt"/>
              </a:rPr>
              <a:t>: 145 </a:t>
            </a:r>
            <a:r>
              <a:rPr lang="en-US" dirty="0" err="1">
                <a:ea typeface="+mn-lt"/>
                <a:cs typeface="+mn-lt"/>
              </a:rPr>
              <a:t>unika</a:t>
            </a:r>
            <a:r>
              <a:rPr lang="en-US" dirty="0">
                <a:ea typeface="+mn-lt"/>
                <a:cs typeface="+mn-lt"/>
              </a:rPr>
              <a:t> </a:t>
            </a:r>
            <a:r>
              <a:rPr lang="en-US" dirty="0" err="1">
                <a:ea typeface="+mn-lt"/>
                <a:cs typeface="+mn-lt"/>
              </a:rPr>
              <a:t>personer</a:t>
            </a:r>
            <a:r>
              <a:rPr lang="en-US" dirty="0">
                <a:ea typeface="+mn-lt"/>
                <a:cs typeface="+mn-lt"/>
              </a:rPr>
              <a:t>, 15,9 h </a:t>
            </a:r>
            <a:r>
              <a:rPr lang="en-US" dirty="0" err="1">
                <a:ea typeface="+mn-lt"/>
                <a:cs typeface="+mn-lt"/>
              </a:rPr>
              <a:t>i</a:t>
            </a:r>
            <a:r>
              <a:rPr lang="en-US" dirty="0">
                <a:ea typeface="+mn-lt"/>
                <a:cs typeface="+mn-lt"/>
              </a:rPr>
              <a:t> </a:t>
            </a:r>
            <a:r>
              <a:rPr lang="en-US" dirty="0" err="1">
                <a:ea typeface="+mn-lt"/>
                <a:cs typeface="+mn-lt"/>
              </a:rPr>
              <a:t>snitt</a:t>
            </a:r>
            <a:r>
              <a:rPr lang="en-US" dirty="0">
                <a:ea typeface="+mn-lt"/>
                <a:cs typeface="+mn-lt"/>
              </a:rPr>
              <a:t> per </a:t>
            </a:r>
            <a:r>
              <a:rPr lang="en-US" dirty="0" err="1">
                <a:ea typeface="+mn-lt"/>
                <a:cs typeface="+mn-lt"/>
              </a:rPr>
              <a:t>brukare</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månaden</a:t>
            </a:r>
            <a:endParaRPr lang="en-US" dirty="0">
              <a:ea typeface="+mn-lt"/>
              <a:cs typeface="+mn-lt"/>
            </a:endParaRPr>
          </a:p>
          <a:p>
            <a:pPr marL="229870" indent="-229870"/>
            <a:endParaRPr lang="en-US" b="1" dirty="0">
              <a:ea typeface="Calibri"/>
              <a:cs typeface="Calibri"/>
            </a:endParaRPr>
          </a:p>
          <a:p>
            <a:pPr marL="229870" indent="-229870"/>
            <a:endParaRPr lang="en-US" dirty="0">
              <a:cs typeface="Arial"/>
            </a:endParaRPr>
          </a:p>
          <a:p>
            <a:pPr marL="229870" indent="-229870"/>
            <a:endParaRPr lang="en-US" dirty="0">
              <a:cs typeface="Arial"/>
            </a:endParaRPr>
          </a:p>
        </p:txBody>
      </p:sp>
    </p:spTree>
    <p:extLst>
      <p:ext uri="{BB962C8B-B14F-4D97-AF65-F5344CB8AC3E}">
        <p14:creationId xmlns:p14="http://schemas.microsoft.com/office/powerpoint/2010/main" val="3601848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63ADFD-BBFC-D028-3B58-F602D08DB777}"/>
              </a:ext>
            </a:extLst>
          </p:cNvPr>
          <p:cNvSpPr>
            <a:spLocks noGrp="1"/>
          </p:cNvSpPr>
          <p:nvPr>
            <p:ph type="title"/>
          </p:nvPr>
        </p:nvSpPr>
        <p:spPr>
          <a:xfrm>
            <a:off x="407988" y="404813"/>
            <a:ext cx="9170279" cy="736959"/>
          </a:xfrm>
        </p:spPr>
        <p:txBody>
          <a:bodyPr anchor="ctr">
            <a:normAutofit/>
          </a:bodyPr>
          <a:lstStyle/>
          <a:p>
            <a:r>
              <a:rPr lang="sv-SE"/>
              <a:t>Avgörande i förvaltningsrätten</a:t>
            </a:r>
          </a:p>
        </p:txBody>
      </p:sp>
      <p:pic>
        <p:nvPicPr>
          <p:cNvPr id="7" name="Bildobjekt 6">
            <a:extLst>
              <a:ext uri="{FF2B5EF4-FFF2-40B4-BE49-F238E27FC236}">
                <a16:creationId xmlns:a16="http://schemas.microsoft.com/office/drawing/2014/main" id="{6373812D-5844-5992-E831-0A9DA1180942}"/>
              </a:ext>
            </a:extLst>
          </p:cNvPr>
          <p:cNvPicPr>
            <a:picLocks noChangeAspect="1"/>
          </p:cNvPicPr>
          <p:nvPr/>
        </p:nvPicPr>
        <p:blipFill>
          <a:blip r:embed="rId2"/>
          <a:stretch>
            <a:fillRect/>
          </a:stretch>
        </p:blipFill>
        <p:spPr>
          <a:xfrm>
            <a:off x="566057" y="1596266"/>
            <a:ext cx="10202780" cy="983262"/>
          </a:xfrm>
          <a:prstGeom prst="rect">
            <a:avLst/>
          </a:prstGeom>
        </p:spPr>
      </p:pic>
      <p:pic>
        <p:nvPicPr>
          <p:cNvPr id="9" name="Bildobjekt 8">
            <a:extLst>
              <a:ext uri="{FF2B5EF4-FFF2-40B4-BE49-F238E27FC236}">
                <a16:creationId xmlns:a16="http://schemas.microsoft.com/office/drawing/2014/main" id="{57F82935-162C-C9F5-92D1-B13509C7C118}"/>
              </a:ext>
            </a:extLst>
          </p:cNvPr>
          <p:cNvPicPr>
            <a:picLocks noChangeAspect="1"/>
          </p:cNvPicPr>
          <p:nvPr/>
        </p:nvPicPr>
        <p:blipFill>
          <a:blip r:embed="rId3"/>
          <a:stretch>
            <a:fillRect/>
          </a:stretch>
        </p:blipFill>
        <p:spPr>
          <a:xfrm>
            <a:off x="566057" y="2586320"/>
            <a:ext cx="10202780" cy="457524"/>
          </a:xfrm>
          <a:prstGeom prst="rect">
            <a:avLst/>
          </a:prstGeom>
        </p:spPr>
      </p:pic>
      <p:pic>
        <p:nvPicPr>
          <p:cNvPr id="11" name="Bildobjekt 10">
            <a:extLst>
              <a:ext uri="{FF2B5EF4-FFF2-40B4-BE49-F238E27FC236}">
                <a16:creationId xmlns:a16="http://schemas.microsoft.com/office/drawing/2014/main" id="{FB306759-F7D0-7948-AD9A-5605F8EC0B79}"/>
              </a:ext>
            </a:extLst>
          </p:cNvPr>
          <p:cNvPicPr>
            <a:picLocks noChangeAspect="1"/>
          </p:cNvPicPr>
          <p:nvPr/>
        </p:nvPicPr>
        <p:blipFill>
          <a:blip r:embed="rId4"/>
          <a:stretch>
            <a:fillRect/>
          </a:stretch>
        </p:blipFill>
        <p:spPr>
          <a:xfrm>
            <a:off x="622019" y="3429000"/>
            <a:ext cx="10146818" cy="1883400"/>
          </a:xfrm>
          <a:prstGeom prst="rect">
            <a:avLst/>
          </a:prstGeom>
        </p:spPr>
      </p:pic>
      <p:pic>
        <p:nvPicPr>
          <p:cNvPr id="13" name="Bildobjekt 12">
            <a:extLst>
              <a:ext uri="{FF2B5EF4-FFF2-40B4-BE49-F238E27FC236}">
                <a16:creationId xmlns:a16="http://schemas.microsoft.com/office/drawing/2014/main" id="{4B435511-BBE3-4EAD-912F-0331A938A57D}"/>
              </a:ext>
            </a:extLst>
          </p:cNvPr>
          <p:cNvPicPr>
            <a:picLocks noChangeAspect="1"/>
          </p:cNvPicPr>
          <p:nvPr/>
        </p:nvPicPr>
        <p:blipFill>
          <a:blip r:embed="rId5"/>
          <a:stretch>
            <a:fillRect/>
          </a:stretch>
        </p:blipFill>
        <p:spPr>
          <a:xfrm>
            <a:off x="660121" y="5393407"/>
            <a:ext cx="10108716" cy="791220"/>
          </a:xfrm>
          <a:prstGeom prst="rect">
            <a:avLst/>
          </a:prstGeom>
        </p:spPr>
      </p:pic>
    </p:spTree>
    <p:extLst>
      <p:ext uri="{BB962C8B-B14F-4D97-AF65-F5344CB8AC3E}">
        <p14:creationId xmlns:p14="http://schemas.microsoft.com/office/powerpoint/2010/main" val="363116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48D11D-BCAF-6AEB-B886-027FB4907759}"/>
              </a:ext>
            </a:extLst>
          </p:cNvPr>
          <p:cNvSpPr>
            <a:spLocks noGrp="1"/>
          </p:cNvSpPr>
          <p:nvPr>
            <p:ph type="ctrTitle"/>
          </p:nvPr>
        </p:nvSpPr>
        <p:spPr/>
        <p:txBody>
          <a:bodyPr/>
          <a:lstStyle/>
          <a:p>
            <a:pPr algn="l"/>
            <a:r>
              <a:rPr lang="sv-SE" dirty="0"/>
              <a:t>4. Oklart från föregående möte</a:t>
            </a:r>
          </a:p>
        </p:txBody>
      </p:sp>
    </p:spTree>
    <p:extLst>
      <p:ext uri="{BB962C8B-B14F-4D97-AF65-F5344CB8AC3E}">
        <p14:creationId xmlns:p14="http://schemas.microsoft.com/office/powerpoint/2010/main" val="352449662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34B2A0-7152-2BED-3AB4-34841BC3561A}"/>
              </a:ext>
            </a:extLst>
          </p:cNvPr>
          <p:cNvSpPr>
            <a:spLocks noGrp="1"/>
          </p:cNvSpPr>
          <p:nvPr>
            <p:ph type="title"/>
          </p:nvPr>
        </p:nvSpPr>
        <p:spPr/>
        <p:txBody>
          <a:bodyPr/>
          <a:lstStyle/>
          <a:p>
            <a:r>
              <a:rPr lang="sv-SE" dirty="0"/>
              <a:t>Verksamhetsområdet Personligt stöd</a:t>
            </a:r>
            <a:endParaRPr lang="sv-SE" noProof="0" dirty="0"/>
          </a:p>
        </p:txBody>
      </p:sp>
      <p:sp>
        <p:nvSpPr>
          <p:cNvPr id="3" name="Platshållare för innehåll 2">
            <a:extLst>
              <a:ext uri="{FF2B5EF4-FFF2-40B4-BE49-F238E27FC236}">
                <a16:creationId xmlns:a16="http://schemas.microsoft.com/office/drawing/2014/main" id="{FCAF38BA-2DBC-870C-907A-260961B1C03E}"/>
              </a:ext>
            </a:extLst>
          </p:cNvPr>
          <p:cNvSpPr>
            <a:spLocks noGrp="1"/>
          </p:cNvSpPr>
          <p:nvPr>
            <p:ph sz="half" idx="1"/>
          </p:nvPr>
        </p:nvSpPr>
        <p:spPr/>
        <p:txBody>
          <a:bodyPr vert="horz" lIns="0" tIns="0" rIns="0" bIns="0" rtlCol="0" anchor="t">
            <a:normAutofit/>
          </a:bodyPr>
          <a:lstStyle/>
          <a:p>
            <a:pPr marL="229870" indent="-229870"/>
            <a:r>
              <a:rPr lang="sv-SE" sz="2400">
                <a:cs typeface="Arial"/>
              </a:rPr>
              <a:t>Personlig assistans</a:t>
            </a:r>
          </a:p>
          <a:p>
            <a:pPr marL="229870" indent="-229870"/>
            <a:endParaRPr lang="sv-SE" sz="2400">
              <a:cs typeface="Arial"/>
            </a:endParaRPr>
          </a:p>
          <a:p>
            <a:pPr marL="229870" indent="-229870"/>
            <a:r>
              <a:rPr lang="sv-SE" sz="2400">
                <a:cs typeface="Arial"/>
              </a:rPr>
              <a:t>Assistansteam</a:t>
            </a:r>
          </a:p>
          <a:p>
            <a:pPr marL="229870" indent="-229870"/>
            <a:endParaRPr lang="sv-SE" sz="2400">
              <a:cs typeface="Arial"/>
            </a:endParaRPr>
          </a:p>
          <a:p>
            <a:pPr marL="229870" indent="-229870"/>
            <a:r>
              <a:rPr lang="sv-SE" sz="2400">
                <a:cs typeface="Arial"/>
              </a:rPr>
              <a:t>Ledsagning</a:t>
            </a:r>
          </a:p>
          <a:p>
            <a:pPr marL="229870" indent="-229870"/>
            <a:endParaRPr lang="sv-SE" sz="2400">
              <a:cs typeface="Arial"/>
            </a:endParaRPr>
          </a:p>
          <a:p>
            <a:pPr marL="229870" indent="-229870"/>
            <a:r>
              <a:rPr lang="sv-SE" sz="2400">
                <a:cs typeface="Arial"/>
              </a:rPr>
              <a:t>Kontaktpersonsverksamhet</a:t>
            </a:r>
          </a:p>
          <a:p>
            <a:pPr marL="229870" indent="-229870"/>
            <a:endParaRPr lang="sv-SE">
              <a:cs typeface="Arial"/>
            </a:endParaRPr>
          </a:p>
        </p:txBody>
      </p:sp>
      <p:sp>
        <p:nvSpPr>
          <p:cNvPr id="4" name="Platshållare för innehåll 3">
            <a:extLst>
              <a:ext uri="{FF2B5EF4-FFF2-40B4-BE49-F238E27FC236}">
                <a16:creationId xmlns:a16="http://schemas.microsoft.com/office/drawing/2014/main" id="{A083CB08-A7CA-F81B-1855-1906E1A9D4DA}"/>
              </a:ext>
            </a:extLst>
          </p:cNvPr>
          <p:cNvSpPr>
            <a:spLocks noGrp="1"/>
          </p:cNvSpPr>
          <p:nvPr>
            <p:ph sz="half" idx="2"/>
          </p:nvPr>
        </p:nvSpPr>
        <p:spPr>
          <a:xfrm>
            <a:off x="5807988" y="1736729"/>
            <a:ext cx="5400000" cy="4176710"/>
          </a:xfrm>
        </p:spPr>
        <p:txBody>
          <a:bodyPr/>
          <a:lstStyle/>
          <a:p>
            <a:pPr marL="229870" indent="-229870"/>
            <a:r>
              <a:rPr lang="sv-SE" sz="2400">
                <a:cs typeface="Arial"/>
              </a:rPr>
              <a:t>Nattenheten</a:t>
            </a:r>
          </a:p>
          <a:p>
            <a:pPr marL="229870" indent="-229870"/>
            <a:endParaRPr lang="sv-SE" sz="2400">
              <a:cs typeface="Arial"/>
            </a:endParaRPr>
          </a:p>
          <a:p>
            <a:pPr marL="229870" indent="-229870"/>
            <a:r>
              <a:rPr lang="sv-SE" sz="2400">
                <a:cs typeface="Arial"/>
              </a:rPr>
              <a:t>Jourledning</a:t>
            </a:r>
          </a:p>
          <a:p>
            <a:pPr marL="229870" indent="-229870"/>
            <a:endParaRPr lang="sv-SE" sz="2400">
              <a:cs typeface="Arial"/>
            </a:endParaRPr>
          </a:p>
          <a:p>
            <a:pPr marL="229870" indent="-229870"/>
            <a:r>
              <a:rPr lang="sv-SE" sz="2400">
                <a:cs typeface="Arial"/>
              </a:rPr>
              <a:t>Administration</a:t>
            </a:r>
          </a:p>
          <a:p>
            <a:endParaRPr lang="sv-SE"/>
          </a:p>
        </p:txBody>
      </p:sp>
    </p:spTree>
    <p:extLst>
      <p:ext uri="{BB962C8B-B14F-4D97-AF65-F5344CB8AC3E}">
        <p14:creationId xmlns:p14="http://schemas.microsoft.com/office/powerpoint/2010/main" val="3652956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15EDF-2E2F-06B1-76F3-47FB13B9A5A7}"/>
              </a:ext>
            </a:extLst>
          </p:cNvPr>
          <p:cNvSpPr>
            <a:spLocks noGrp="1"/>
          </p:cNvSpPr>
          <p:nvPr>
            <p:ph type="title"/>
          </p:nvPr>
        </p:nvSpPr>
        <p:spPr/>
        <p:txBody>
          <a:bodyPr>
            <a:normAutofit/>
          </a:bodyPr>
          <a:lstStyle/>
          <a:p>
            <a:r>
              <a:rPr lang="en-US" err="1"/>
              <a:t>Sammanställning</a:t>
            </a:r>
            <a:r>
              <a:rPr lang="en-US"/>
              <a:t> </a:t>
            </a:r>
            <a:r>
              <a:rPr lang="en-US" err="1"/>
              <a:t>ärenden</a:t>
            </a:r>
            <a:r>
              <a:rPr lang="en-US"/>
              <a:t> </a:t>
            </a:r>
          </a:p>
        </p:txBody>
      </p:sp>
      <p:graphicFrame>
        <p:nvGraphicFramePr>
          <p:cNvPr id="4" name="Tabell 3">
            <a:extLst>
              <a:ext uri="{FF2B5EF4-FFF2-40B4-BE49-F238E27FC236}">
                <a16:creationId xmlns:a16="http://schemas.microsoft.com/office/drawing/2014/main" id="{5C87E476-3984-37D3-9ECE-CD9C998C85D6}"/>
              </a:ext>
            </a:extLst>
          </p:cNvPr>
          <p:cNvGraphicFramePr>
            <a:graphicFrameLocks noGrp="1"/>
          </p:cNvGraphicFramePr>
          <p:nvPr/>
        </p:nvGraphicFramePr>
        <p:xfrm>
          <a:off x="1584960" y="2131906"/>
          <a:ext cx="8128000" cy="2966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54418250"/>
                    </a:ext>
                  </a:extLst>
                </a:gridCol>
                <a:gridCol w="4064000">
                  <a:extLst>
                    <a:ext uri="{9D8B030D-6E8A-4147-A177-3AD203B41FA5}">
                      <a16:colId xmlns:a16="http://schemas.microsoft.com/office/drawing/2014/main" val="2183873051"/>
                    </a:ext>
                  </a:extLst>
                </a:gridCol>
              </a:tblGrid>
              <a:tr h="370840">
                <a:tc>
                  <a:txBody>
                    <a:bodyPr/>
                    <a:lstStyle/>
                    <a:p>
                      <a:r>
                        <a:rPr lang="sv-SE"/>
                        <a:t>Ärendesammanställning</a:t>
                      </a:r>
                    </a:p>
                  </a:txBody>
                  <a:tcPr/>
                </a:tc>
                <a:tc>
                  <a:txBody>
                    <a:bodyPr/>
                    <a:lstStyle/>
                    <a:p>
                      <a:endParaRPr lang="sv-SE"/>
                    </a:p>
                  </a:txBody>
                  <a:tcPr/>
                </a:tc>
                <a:extLst>
                  <a:ext uri="{0D108BD9-81ED-4DB2-BD59-A6C34878D82A}">
                    <a16:rowId xmlns:a16="http://schemas.microsoft.com/office/drawing/2014/main" val="3236939417"/>
                  </a:ext>
                </a:extLst>
              </a:tr>
              <a:tr h="370840">
                <a:tc>
                  <a:txBody>
                    <a:bodyPr/>
                    <a:lstStyle/>
                    <a:p>
                      <a:r>
                        <a:rPr lang="sv-SE"/>
                        <a:t>Kontaktpersoner</a:t>
                      </a:r>
                    </a:p>
                  </a:txBody>
                  <a:tcPr/>
                </a:tc>
                <a:tc>
                  <a:txBody>
                    <a:bodyPr/>
                    <a:lstStyle/>
                    <a:p>
                      <a:r>
                        <a:rPr lang="sv-SE"/>
                        <a:t>499</a:t>
                      </a:r>
                    </a:p>
                  </a:txBody>
                  <a:tcPr/>
                </a:tc>
                <a:extLst>
                  <a:ext uri="{0D108BD9-81ED-4DB2-BD59-A6C34878D82A}">
                    <a16:rowId xmlns:a16="http://schemas.microsoft.com/office/drawing/2014/main" val="1903621389"/>
                  </a:ext>
                </a:extLst>
              </a:tr>
              <a:tr h="370840">
                <a:tc>
                  <a:txBody>
                    <a:bodyPr/>
                    <a:lstStyle/>
                    <a:p>
                      <a:r>
                        <a:rPr lang="sv-SE"/>
                        <a:t>Ledsagning</a:t>
                      </a:r>
                    </a:p>
                  </a:txBody>
                  <a:tcPr/>
                </a:tc>
                <a:tc>
                  <a:txBody>
                    <a:bodyPr/>
                    <a:lstStyle/>
                    <a:p>
                      <a:r>
                        <a:rPr lang="sv-SE"/>
                        <a:t>316</a:t>
                      </a:r>
                    </a:p>
                  </a:txBody>
                  <a:tcPr/>
                </a:tc>
                <a:extLst>
                  <a:ext uri="{0D108BD9-81ED-4DB2-BD59-A6C34878D82A}">
                    <a16:rowId xmlns:a16="http://schemas.microsoft.com/office/drawing/2014/main" val="4196022995"/>
                  </a:ext>
                </a:extLst>
              </a:tr>
              <a:tr h="370840">
                <a:tc>
                  <a:txBody>
                    <a:bodyPr/>
                    <a:lstStyle/>
                    <a:p>
                      <a:r>
                        <a:rPr lang="sv-SE"/>
                        <a:t>Personlig assistans</a:t>
                      </a:r>
                    </a:p>
                  </a:txBody>
                  <a:tcPr/>
                </a:tc>
                <a:tc>
                  <a:txBody>
                    <a:bodyPr/>
                    <a:lstStyle/>
                    <a:p>
                      <a:r>
                        <a:rPr lang="sv-SE"/>
                        <a:t>76</a:t>
                      </a:r>
                    </a:p>
                  </a:txBody>
                  <a:tcPr/>
                </a:tc>
                <a:extLst>
                  <a:ext uri="{0D108BD9-81ED-4DB2-BD59-A6C34878D82A}">
                    <a16:rowId xmlns:a16="http://schemas.microsoft.com/office/drawing/2014/main" val="2915049219"/>
                  </a:ext>
                </a:extLst>
              </a:tr>
              <a:tr h="370840">
                <a:tc>
                  <a:txBody>
                    <a:bodyPr/>
                    <a:lstStyle/>
                    <a:p>
                      <a:r>
                        <a:rPr lang="sv-SE" b="1" dirty="0"/>
                        <a:t>Totalt</a:t>
                      </a:r>
                    </a:p>
                  </a:txBody>
                  <a:tcPr/>
                </a:tc>
                <a:tc>
                  <a:txBody>
                    <a:bodyPr/>
                    <a:lstStyle/>
                    <a:p>
                      <a:r>
                        <a:rPr lang="sv-SE"/>
                        <a:t>891</a:t>
                      </a:r>
                    </a:p>
                  </a:txBody>
                  <a:tcPr/>
                </a:tc>
                <a:extLst>
                  <a:ext uri="{0D108BD9-81ED-4DB2-BD59-A6C34878D82A}">
                    <a16:rowId xmlns:a16="http://schemas.microsoft.com/office/drawing/2014/main" val="863503578"/>
                  </a:ext>
                </a:extLst>
              </a:tr>
              <a:tr h="370840">
                <a:tc>
                  <a:txBody>
                    <a:bodyPr/>
                    <a:lstStyle/>
                    <a:p>
                      <a:endParaRPr lang="sv-SE"/>
                    </a:p>
                  </a:txBody>
                  <a:tcPr/>
                </a:tc>
                <a:tc>
                  <a:txBody>
                    <a:bodyPr/>
                    <a:lstStyle/>
                    <a:p>
                      <a:endParaRPr lang="sv-SE"/>
                    </a:p>
                  </a:txBody>
                  <a:tcPr/>
                </a:tc>
                <a:extLst>
                  <a:ext uri="{0D108BD9-81ED-4DB2-BD59-A6C34878D82A}">
                    <a16:rowId xmlns:a16="http://schemas.microsoft.com/office/drawing/2014/main" val="2871561160"/>
                  </a:ext>
                </a:extLst>
              </a:tr>
              <a:tr h="370840">
                <a:tc>
                  <a:txBody>
                    <a:bodyPr/>
                    <a:lstStyle/>
                    <a:p>
                      <a:r>
                        <a:rPr lang="sv-SE"/>
                        <a:t>Totalt ärende i kö</a:t>
                      </a:r>
                    </a:p>
                  </a:txBody>
                  <a:tcPr/>
                </a:tc>
                <a:tc>
                  <a:txBody>
                    <a:bodyPr/>
                    <a:lstStyle/>
                    <a:p>
                      <a:r>
                        <a:rPr lang="sv-SE"/>
                        <a:t>51</a:t>
                      </a:r>
                    </a:p>
                  </a:txBody>
                  <a:tcPr/>
                </a:tc>
                <a:extLst>
                  <a:ext uri="{0D108BD9-81ED-4DB2-BD59-A6C34878D82A}">
                    <a16:rowId xmlns:a16="http://schemas.microsoft.com/office/drawing/2014/main" val="1657252815"/>
                  </a:ext>
                </a:extLst>
              </a:tr>
              <a:tr h="370840">
                <a:tc>
                  <a:txBody>
                    <a:bodyPr/>
                    <a:lstStyle/>
                    <a:p>
                      <a:endParaRPr lang="sv-SE"/>
                    </a:p>
                  </a:txBody>
                  <a:tcPr/>
                </a:tc>
                <a:tc>
                  <a:txBody>
                    <a:bodyPr/>
                    <a:lstStyle/>
                    <a:p>
                      <a:endParaRPr lang="sv-SE" dirty="0"/>
                    </a:p>
                  </a:txBody>
                  <a:tcPr/>
                </a:tc>
                <a:extLst>
                  <a:ext uri="{0D108BD9-81ED-4DB2-BD59-A6C34878D82A}">
                    <a16:rowId xmlns:a16="http://schemas.microsoft.com/office/drawing/2014/main" val="217145734"/>
                  </a:ext>
                </a:extLst>
              </a:tr>
            </a:tbl>
          </a:graphicData>
        </a:graphic>
      </p:graphicFrame>
    </p:spTree>
    <p:extLst>
      <p:ext uri="{BB962C8B-B14F-4D97-AF65-F5344CB8AC3E}">
        <p14:creationId xmlns:p14="http://schemas.microsoft.com/office/powerpoint/2010/main" val="3530554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15EDF-2E2F-06B1-76F3-47FB13B9A5A7}"/>
              </a:ext>
            </a:extLst>
          </p:cNvPr>
          <p:cNvSpPr>
            <a:spLocks noGrp="1"/>
          </p:cNvSpPr>
          <p:nvPr>
            <p:ph type="title"/>
          </p:nvPr>
        </p:nvSpPr>
        <p:spPr/>
        <p:txBody>
          <a:bodyPr/>
          <a:lstStyle/>
          <a:p>
            <a:r>
              <a:rPr lang="en-US" err="1"/>
              <a:t>Sammanställning</a:t>
            </a:r>
            <a:r>
              <a:rPr lang="en-US"/>
              <a:t> </a:t>
            </a:r>
            <a:r>
              <a:rPr lang="en-US" err="1"/>
              <a:t>Personligt</a:t>
            </a:r>
            <a:r>
              <a:rPr lang="en-US"/>
              <a:t> </a:t>
            </a:r>
            <a:r>
              <a:rPr lang="en-US" err="1"/>
              <a:t>stöd</a:t>
            </a:r>
            <a:endParaRPr lang="en-US"/>
          </a:p>
        </p:txBody>
      </p:sp>
      <p:graphicFrame>
        <p:nvGraphicFramePr>
          <p:cNvPr id="4" name="Tabell 3">
            <a:extLst>
              <a:ext uri="{FF2B5EF4-FFF2-40B4-BE49-F238E27FC236}">
                <a16:creationId xmlns:a16="http://schemas.microsoft.com/office/drawing/2014/main" id="{5C87E476-3984-37D3-9ECE-CD9C998C85D6}"/>
              </a:ext>
            </a:extLst>
          </p:cNvPr>
          <p:cNvGraphicFramePr>
            <a:graphicFrameLocks noGrp="1"/>
          </p:cNvGraphicFramePr>
          <p:nvPr/>
        </p:nvGraphicFramePr>
        <p:xfrm>
          <a:off x="1563189" y="1500534"/>
          <a:ext cx="8128000" cy="418761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54418250"/>
                    </a:ext>
                  </a:extLst>
                </a:gridCol>
                <a:gridCol w="4064000">
                  <a:extLst>
                    <a:ext uri="{9D8B030D-6E8A-4147-A177-3AD203B41FA5}">
                      <a16:colId xmlns:a16="http://schemas.microsoft.com/office/drawing/2014/main" val="2183873051"/>
                    </a:ext>
                  </a:extLst>
                </a:gridCol>
              </a:tblGrid>
              <a:tr h="370840">
                <a:tc>
                  <a:txBody>
                    <a:bodyPr/>
                    <a:lstStyle/>
                    <a:p>
                      <a:r>
                        <a:rPr lang="sv-SE"/>
                        <a:t>Personalsammanställning</a:t>
                      </a:r>
                    </a:p>
                  </a:txBody>
                  <a:tcPr/>
                </a:tc>
                <a:tc>
                  <a:txBody>
                    <a:bodyPr/>
                    <a:lstStyle/>
                    <a:p>
                      <a:endParaRPr lang="sv-SE"/>
                    </a:p>
                  </a:txBody>
                  <a:tcPr/>
                </a:tc>
                <a:extLst>
                  <a:ext uri="{0D108BD9-81ED-4DB2-BD59-A6C34878D82A}">
                    <a16:rowId xmlns:a16="http://schemas.microsoft.com/office/drawing/2014/main" val="3236939417"/>
                  </a:ext>
                </a:extLst>
              </a:tr>
              <a:tr h="370840">
                <a:tc>
                  <a:txBody>
                    <a:bodyPr/>
                    <a:lstStyle/>
                    <a:p>
                      <a:r>
                        <a:rPr lang="sv-SE"/>
                        <a:t>HÖK-anställda totalt</a:t>
                      </a:r>
                    </a:p>
                  </a:txBody>
                  <a:tcPr/>
                </a:tc>
                <a:tc>
                  <a:txBody>
                    <a:bodyPr/>
                    <a:lstStyle/>
                    <a:p>
                      <a:r>
                        <a:rPr lang="sv-SE"/>
                        <a:t>278</a:t>
                      </a:r>
                    </a:p>
                  </a:txBody>
                  <a:tcPr/>
                </a:tc>
                <a:extLst>
                  <a:ext uri="{0D108BD9-81ED-4DB2-BD59-A6C34878D82A}">
                    <a16:rowId xmlns:a16="http://schemas.microsoft.com/office/drawing/2014/main" val="1903621389"/>
                  </a:ext>
                </a:extLst>
              </a:tr>
              <a:tr h="370840">
                <a:tc>
                  <a:txBody>
                    <a:bodyPr/>
                    <a:lstStyle/>
                    <a:p>
                      <a:r>
                        <a:rPr lang="sv-SE"/>
                        <a:t>PAN-40</a:t>
                      </a:r>
                    </a:p>
                  </a:txBody>
                  <a:tcPr/>
                </a:tc>
                <a:tc>
                  <a:txBody>
                    <a:bodyPr/>
                    <a:lstStyle/>
                    <a:p>
                      <a:r>
                        <a:rPr lang="sv-SE"/>
                        <a:t>227</a:t>
                      </a:r>
                    </a:p>
                  </a:txBody>
                  <a:tcPr/>
                </a:tc>
                <a:extLst>
                  <a:ext uri="{0D108BD9-81ED-4DB2-BD59-A6C34878D82A}">
                    <a16:rowId xmlns:a16="http://schemas.microsoft.com/office/drawing/2014/main" val="4196022995"/>
                  </a:ext>
                </a:extLst>
              </a:tr>
              <a:tr h="370840">
                <a:tc>
                  <a:txBody>
                    <a:bodyPr/>
                    <a:lstStyle/>
                    <a:p>
                      <a:r>
                        <a:rPr lang="sv-SE"/>
                        <a:t>PAN-48</a:t>
                      </a:r>
                    </a:p>
                  </a:txBody>
                  <a:tcPr/>
                </a:tc>
                <a:tc>
                  <a:txBody>
                    <a:bodyPr/>
                    <a:lstStyle/>
                    <a:p>
                      <a:r>
                        <a:rPr lang="sv-SE"/>
                        <a:t>73</a:t>
                      </a:r>
                    </a:p>
                  </a:txBody>
                  <a:tcPr/>
                </a:tc>
                <a:extLst>
                  <a:ext uri="{0D108BD9-81ED-4DB2-BD59-A6C34878D82A}">
                    <a16:rowId xmlns:a16="http://schemas.microsoft.com/office/drawing/2014/main" val="2915049219"/>
                  </a:ext>
                </a:extLst>
              </a:tr>
              <a:tr h="370840">
                <a:tc>
                  <a:txBody>
                    <a:bodyPr/>
                    <a:lstStyle/>
                    <a:p>
                      <a:endParaRPr lang="sv-SE"/>
                    </a:p>
                  </a:txBody>
                  <a:tcPr/>
                </a:tc>
                <a:tc>
                  <a:txBody>
                    <a:bodyPr/>
                    <a:lstStyle/>
                    <a:p>
                      <a:endParaRPr lang="sv-SE"/>
                    </a:p>
                  </a:txBody>
                  <a:tcPr/>
                </a:tc>
                <a:extLst>
                  <a:ext uri="{0D108BD9-81ED-4DB2-BD59-A6C34878D82A}">
                    <a16:rowId xmlns:a16="http://schemas.microsoft.com/office/drawing/2014/main" val="863503578"/>
                  </a:ext>
                </a:extLst>
              </a:tr>
              <a:tr h="479214">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sv-SE"/>
                        <a:t>Totalt </a:t>
                      </a:r>
                    </a:p>
                  </a:txBody>
                  <a:tcPr/>
                </a:tc>
                <a:tc>
                  <a:txBody>
                    <a:bodyPr/>
                    <a:lstStyle/>
                    <a:p>
                      <a:r>
                        <a:rPr lang="sv-SE"/>
                        <a:t>578 anställda</a:t>
                      </a:r>
                    </a:p>
                  </a:txBody>
                  <a:tcPr/>
                </a:tc>
                <a:extLst>
                  <a:ext uri="{0D108BD9-81ED-4DB2-BD59-A6C34878D82A}">
                    <a16:rowId xmlns:a16="http://schemas.microsoft.com/office/drawing/2014/main" val="2871561160"/>
                  </a:ext>
                </a:extLst>
              </a:tr>
              <a:tr h="370840">
                <a:tc>
                  <a:txBody>
                    <a:bodyPr/>
                    <a:lstStyle/>
                    <a:p>
                      <a:r>
                        <a:rPr lang="sv-SE"/>
                        <a:t> </a:t>
                      </a:r>
                    </a:p>
                  </a:txBody>
                  <a:tcPr/>
                </a:tc>
                <a:tc>
                  <a:txBody>
                    <a:bodyPr/>
                    <a:lstStyle/>
                    <a:p>
                      <a:r>
                        <a:rPr lang="sv-SE"/>
                        <a:t>597 arvoderade</a:t>
                      </a:r>
                    </a:p>
                  </a:txBody>
                  <a:tcPr/>
                </a:tc>
                <a:extLst>
                  <a:ext uri="{0D108BD9-81ED-4DB2-BD59-A6C34878D82A}">
                    <a16:rowId xmlns:a16="http://schemas.microsoft.com/office/drawing/2014/main" val="1657252815"/>
                  </a:ext>
                </a:extLst>
              </a:tr>
              <a:tr h="370840">
                <a:tc>
                  <a:txBody>
                    <a:bodyPr/>
                    <a:lstStyle/>
                    <a:p>
                      <a:endParaRPr lang="sv-SE"/>
                    </a:p>
                  </a:txBody>
                  <a:tcPr/>
                </a:tc>
                <a:tc>
                  <a:txBody>
                    <a:bodyPr/>
                    <a:lstStyle/>
                    <a:p>
                      <a:endParaRPr lang="sv-SE"/>
                    </a:p>
                  </a:txBody>
                  <a:tcPr/>
                </a:tc>
                <a:extLst>
                  <a:ext uri="{0D108BD9-81ED-4DB2-BD59-A6C34878D82A}">
                    <a16:rowId xmlns:a16="http://schemas.microsoft.com/office/drawing/2014/main" val="217145734"/>
                  </a:ext>
                </a:extLst>
              </a:tr>
              <a:tr h="370840">
                <a:tc>
                  <a:txBody>
                    <a:bodyPr/>
                    <a:lstStyle/>
                    <a:p>
                      <a:r>
                        <a:rPr lang="sv-SE"/>
                        <a:t>Personer som får lön</a:t>
                      </a:r>
                    </a:p>
                  </a:txBody>
                  <a:tcPr/>
                </a:tc>
                <a:tc>
                  <a:txBody>
                    <a:bodyPr/>
                    <a:lstStyle/>
                    <a:p>
                      <a:r>
                        <a:rPr lang="sv-SE"/>
                        <a:t>578</a:t>
                      </a:r>
                    </a:p>
                  </a:txBody>
                  <a:tcPr/>
                </a:tc>
                <a:extLst>
                  <a:ext uri="{0D108BD9-81ED-4DB2-BD59-A6C34878D82A}">
                    <a16:rowId xmlns:a16="http://schemas.microsoft.com/office/drawing/2014/main" val="1112201828"/>
                  </a:ext>
                </a:extLst>
              </a:tr>
              <a:tr h="370840">
                <a:tc>
                  <a:txBody>
                    <a:bodyPr/>
                    <a:lstStyle/>
                    <a:p>
                      <a:r>
                        <a:rPr lang="sv-SE"/>
                        <a:t>Personer som arvoderas </a:t>
                      </a:r>
                    </a:p>
                  </a:txBody>
                  <a:tcPr/>
                </a:tc>
                <a:tc>
                  <a:txBody>
                    <a:bodyPr/>
                    <a:lstStyle/>
                    <a:p>
                      <a:r>
                        <a:rPr lang="sv-SE"/>
                        <a:t>597</a:t>
                      </a:r>
                    </a:p>
                  </a:txBody>
                  <a:tcPr/>
                </a:tc>
                <a:extLst>
                  <a:ext uri="{0D108BD9-81ED-4DB2-BD59-A6C34878D82A}">
                    <a16:rowId xmlns:a16="http://schemas.microsoft.com/office/drawing/2014/main" val="1915372990"/>
                  </a:ext>
                </a:extLst>
              </a:tr>
              <a:tr h="370840">
                <a:tc>
                  <a:txBody>
                    <a:bodyPr/>
                    <a:lstStyle/>
                    <a:p>
                      <a:r>
                        <a:rPr lang="sv-SE"/>
                        <a:t>Medarbetare i verksamhetsområdet</a:t>
                      </a:r>
                    </a:p>
                  </a:txBody>
                  <a:tcPr/>
                </a:tc>
                <a:tc>
                  <a:txBody>
                    <a:bodyPr/>
                    <a:lstStyle/>
                    <a:p>
                      <a:r>
                        <a:rPr lang="sv-SE"/>
                        <a:t>1175</a:t>
                      </a:r>
                    </a:p>
                  </a:txBody>
                  <a:tcPr/>
                </a:tc>
                <a:extLst>
                  <a:ext uri="{0D108BD9-81ED-4DB2-BD59-A6C34878D82A}">
                    <a16:rowId xmlns:a16="http://schemas.microsoft.com/office/drawing/2014/main" val="1683766918"/>
                  </a:ext>
                </a:extLst>
              </a:tr>
            </a:tbl>
          </a:graphicData>
        </a:graphic>
      </p:graphicFrame>
    </p:spTree>
    <p:extLst>
      <p:ext uri="{BB962C8B-B14F-4D97-AF65-F5344CB8AC3E}">
        <p14:creationId xmlns:p14="http://schemas.microsoft.com/office/powerpoint/2010/main" val="3402417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63CD-F821-2B76-FB51-DE4131FD5155}"/>
              </a:ext>
            </a:extLst>
          </p:cNvPr>
          <p:cNvSpPr>
            <a:spLocks noGrp="1"/>
          </p:cNvSpPr>
          <p:nvPr>
            <p:ph type="title"/>
          </p:nvPr>
        </p:nvSpPr>
        <p:spPr/>
        <p:txBody>
          <a:bodyPr/>
          <a:lstStyle/>
          <a:p>
            <a:r>
              <a:rPr lang="sv-SE" noProof="0"/>
              <a:t>Ledsagning</a:t>
            </a:r>
          </a:p>
        </p:txBody>
      </p:sp>
      <p:graphicFrame>
        <p:nvGraphicFramePr>
          <p:cNvPr id="4" name="Content Placeholder 3">
            <a:extLst>
              <a:ext uri="{FF2B5EF4-FFF2-40B4-BE49-F238E27FC236}">
                <a16:creationId xmlns:a16="http://schemas.microsoft.com/office/drawing/2014/main" id="{87782A42-FE22-9D28-068E-86D2FC64784A}"/>
              </a:ext>
            </a:extLst>
          </p:cNvPr>
          <p:cNvGraphicFramePr>
            <a:graphicFrameLocks noGrp="1"/>
          </p:cNvGraphicFramePr>
          <p:nvPr>
            <p:ph idx="11"/>
          </p:nvPr>
        </p:nvGraphicFramePr>
        <p:xfrm>
          <a:off x="715719" y="1714867"/>
          <a:ext cx="10080624" cy="2966720"/>
        </p:xfrm>
        <a:graphic>
          <a:graphicData uri="http://schemas.openxmlformats.org/drawingml/2006/table">
            <a:tbl>
              <a:tblPr firstRow="1" bandRow="1">
                <a:tableStyleId>{5C22544A-7EE6-4342-B048-85BDC9FD1C3A}</a:tableStyleId>
              </a:tblPr>
              <a:tblGrid>
                <a:gridCol w="5040312">
                  <a:extLst>
                    <a:ext uri="{9D8B030D-6E8A-4147-A177-3AD203B41FA5}">
                      <a16:colId xmlns:a16="http://schemas.microsoft.com/office/drawing/2014/main" val="2099371079"/>
                    </a:ext>
                  </a:extLst>
                </a:gridCol>
                <a:gridCol w="5040312">
                  <a:extLst>
                    <a:ext uri="{9D8B030D-6E8A-4147-A177-3AD203B41FA5}">
                      <a16:colId xmlns:a16="http://schemas.microsoft.com/office/drawing/2014/main" val="4206339698"/>
                    </a:ext>
                  </a:extLst>
                </a:gridCol>
              </a:tblGrid>
              <a:tr h="370840">
                <a:tc>
                  <a:txBody>
                    <a:bodyPr/>
                    <a:lstStyle/>
                    <a:p>
                      <a:r>
                        <a:rPr lang="en-US" err="1"/>
                        <a:t>Ledsagare</a:t>
                      </a:r>
                    </a:p>
                  </a:txBody>
                  <a:tcPr/>
                </a:tc>
                <a:tc>
                  <a:txBody>
                    <a:bodyPr/>
                    <a:lstStyle/>
                    <a:p>
                      <a:endParaRPr lang="en-US"/>
                    </a:p>
                  </a:txBody>
                  <a:tcPr/>
                </a:tc>
                <a:extLst>
                  <a:ext uri="{0D108BD9-81ED-4DB2-BD59-A6C34878D82A}">
                    <a16:rowId xmlns:a16="http://schemas.microsoft.com/office/drawing/2014/main" val="2193382559"/>
                  </a:ext>
                </a:extLst>
              </a:tr>
              <a:tr h="370840">
                <a:tc>
                  <a:txBody>
                    <a:bodyPr/>
                    <a:lstStyle/>
                    <a:p>
                      <a:r>
                        <a:rPr lang="en-US" err="1"/>
                        <a:t>Ärenden</a:t>
                      </a:r>
                      <a:r>
                        <a:rPr lang="en-US"/>
                        <a:t> </a:t>
                      </a:r>
                    </a:p>
                  </a:txBody>
                  <a:tcPr/>
                </a:tc>
                <a:tc>
                  <a:txBody>
                    <a:bodyPr/>
                    <a:lstStyle/>
                    <a:p>
                      <a:r>
                        <a:rPr lang="en-US"/>
                        <a:t>316 </a:t>
                      </a:r>
                    </a:p>
                  </a:txBody>
                  <a:tcPr/>
                </a:tc>
                <a:extLst>
                  <a:ext uri="{0D108BD9-81ED-4DB2-BD59-A6C34878D82A}">
                    <a16:rowId xmlns:a16="http://schemas.microsoft.com/office/drawing/2014/main" val="831045811"/>
                  </a:ext>
                </a:extLst>
              </a:tr>
              <a:tr h="370840">
                <a:tc>
                  <a:txBody>
                    <a:bodyPr/>
                    <a:lstStyle/>
                    <a:p>
                      <a:r>
                        <a:rPr lang="en-US" err="1"/>
                        <a:t>Kö</a:t>
                      </a:r>
                      <a:r>
                        <a:rPr lang="en-US"/>
                        <a:t> </a:t>
                      </a:r>
                    </a:p>
                  </a:txBody>
                  <a:tcPr/>
                </a:tc>
                <a:tc>
                  <a:txBody>
                    <a:bodyPr/>
                    <a:lstStyle/>
                    <a:p>
                      <a:r>
                        <a:rPr lang="en-US"/>
                        <a:t>40</a:t>
                      </a:r>
                    </a:p>
                  </a:txBody>
                  <a:tcPr/>
                </a:tc>
                <a:extLst>
                  <a:ext uri="{0D108BD9-81ED-4DB2-BD59-A6C34878D82A}">
                    <a16:rowId xmlns:a16="http://schemas.microsoft.com/office/drawing/2014/main" val="2394015997"/>
                  </a:ext>
                </a:extLst>
              </a:tr>
              <a:tr h="370840">
                <a:tc>
                  <a:txBody>
                    <a:bodyPr/>
                    <a:lstStyle/>
                    <a:p>
                      <a:r>
                        <a:rPr lang="en-US"/>
                        <a:t>HÖK-</a:t>
                      </a:r>
                      <a:r>
                        <a:rPr lang="en-US" err="1"/>
                        <a:t>anställda</a:t>
                      </a:r>
                    </a:p>
                  </a:txBody>
                  <a:tcPr/>
                </a:tc>
                <a:tc>
                  <a:txBody>
                    <a:bodyPr/>
                    <a:lstStyle/>
                    <a:p>
                      <a:r>
                        <a:rPr lang="en-US"/>
                        <a:t>18</a:t>
                      </a:r>
                    </a:p>
                  </a:txBody>
                  <a:tcPr/>
                </a:tc>
                <a:extLst>
                  <a:ext uri="{0D108BD9-81ED-4DB2-BD59-A6C34878D82A}">
                    <a16:rowId xmlns:a16="http://schemas.microsoft.com/office/drawing/2014/main" val="4061660188"/>
                  </a:ext>
                </a:extLst>
              </a:tr>
              <a:tr h="370840">
                <a:tc>
                  <a:txBody>
                    <a:bodyPr/>
                    <a:lstStyle/>
                    <a:p>
                      <a:r>
                        <a:rPr lang="en-US"/>
                        <a:t>PAN 40</a:t>
                      </a:r>
                    </a:p>
                  </a:txBody>
                  <a:tcPr/>
                </a:tc>
                <a:tc>
                  <a:txBody>
                    <a:bodyPr/>
                    <a:lstStyle/>
                    <a:p>
                      <a:r>
                        <a:rPr lang="en-US"/>
                        <a:t>167</a:t>
                      </a:r>
                    </a:p>
                  </a:txBody>
                  <a:tcPr/>
                </a:tc>
                <a:extLst>
                  <a:ext uri="{0D108BD9-81ED-4DB2-BD59-A6C34878D82A}">
                    <a16:rowId xmlns:a16="http://schemas.microsoft.com/office/drawing/2014/main" val="808851892"/>
                  </a:ext>
                </a:extLst>
              </a:tr>
              <a:tr h="370840">
                <a:tc>
                  <a:txBody>
                    <a:bodyPr/>
                    <a:lstStyle/>
                    <a:p>
                      <a:r>
                        <a:rPr lang="en-US"/>
                        <a:t>PAN 48</a:t>
                      </a:r>
                    </a:p>
                  </a:txBody>
                  <a:tcPr/>
                </a:tc>
                <a:tc>
                  <a:txBody>
                    <a:bodyPr/>
                    <a:lstStyle/>
                    <a:p>
                      <a:r>
                        <a:rPr lang="en-US"/>
                        <a:t>27</a:t>
                      </a:r>
                    </a:p>
                  </a:txBody>
                  <a:tcPr/>
                </a:tc>
                <a:extLst>
                  <a:ext uri="{0D108BD9-81ED-4DB2-BD59-A6C34878D82A}">
                    <a16:rowId xmlns:a16="http://schemas.microsoft.com/office/drawing/2014/main" val="2154893830"/>
                  </a:ext>
                </a:extLst>
              </a:tr>
              <a:tr h="370840">
                <a:tc>
                  <a:txBody>
                    <a:bodyPr/>
                    <a:lstStyle/>
                    <a:p>
                      <a:r>
                        <a:rPr lang="en-US" err="1"/>
                        <a:t>Pedagoger</a:t>
                      </a:r>
                    </a:p>
                  </a:txBody>
                  <a:tcPr/>
                </a:tc>
                <a:tc>
                  <a:txBody>
                    <a:bodyPr/>
                    <a:lstStyle/>
                    <a:p>
                      <a:r>
                        <a:rPr lang="en-US"/>
                        <a:t>3</a:t>
                      </a:r>
                    </a:p>
                  </a:txBody>
                  <a:tcPr/>
                </a:tc>
                <a:extLst>
                  <a:ext uri="{0D108BD9-81ED-4DB2-BD59-A6C34878D82A}">
                    <a16:rowId xmlns:a16="http://schemas.microsoft.com/office/drawing/2014/main" val="2474610433"/>
                  </a:ext>
                </a:extLst>
              </a:tr>
              <a:tr h="370840">
                <a:tc>
                  <a:txBody>
                    <a:bodyPr/>
                    <a:lstStyle/>
                    <a:p>
                      <a:r>
                        <a:rPr lang="en-US" err="1"/>
                        <a:t>Totalt</a:t>
                      </a:r>
                      <a:r>
                        <a:rPr lang="en-US"/>
                        <a:t> </a:t>
                      </a:r>
                      <a:r>
                        <a:rPr lang="en-US" err="1"/>
                        <a:t>antal</a:t>
                      </a:r>
                      <a:r>
                        <a:rPr lang="en-US"/>
                        <a:t> </a:t>
                      </a:r>
                      <a:r>
                        <a:rPr lang="en-US" err="1"/>
                        <a:t>anställda</a:t>
                      </a:r>
                    </a:p>
                  </a:txBody>
                  <a:tcPr/>
                </a:tc>
                <a:tc>
                  <a:txBody>
                    <a:bodyPr/>
                    <a:lstStyle/>
                    <a:p>
                      <a:r>
                        <a:rPr lang="en-US"/>
                        <a:t>215</a:t>
                      </a:r>
                    </a:p>
                  </a:txBody>
                  <a:tcPr/>
                </a:tc>
                <a:extLst>
                  <a:ext uri="{0D108BD9-81ED-4DB2-BD59-A6C34878D82A}">
                    <a16:rowId xmlns:a16="http://schemas.microsoft.com/office/drawing/2014/main" val="2798371260"/>
                  </a:ext>
                </a:extLst>
              </a:tr>
            </a:tbl>
          </a:graphicData>
        </a:graphic>
      </p:graphicFrame>
    </p:spTree>
    <p:extLst>
      <p:ext uri="{BB962C8B-B14F-4D97-AF65-F5344CB8AC3E}">
        <p14:creationId xmlns:p14="http://schemas.microsoft.com/office/powerpoint/2010/main" val="3959686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B92E-9BA5-A113-B3EB-47429151D489}"/>
              </a:ext>
            </a:extLst>
          </p:cNvPr>
          <p:cNvSpPr>
            <a:spLocks noGrp="1"/>
          </p:cNvSpPr>
          <p:nvPr>
            <p:ph type="title"/>
          </p:nvPr>
        </p:nvSpPr>
        <p:spPr/>
        <p:txBody>
          <a:bodyPr/>
          <a:lstStyle/>
          <a:p>
            <a:r>
              <a:rPr lang="sv-SE" noProof="0" dirty="0"/>
              <a:t>Verkställighet av ledsagning</a:t>
            </a:r>
          </a:p>
        </p:txBody>
      </p:sp>
      <p:sp>
        <p:nvSpPr>
          <p:cNvPr id="3" name="Content Placeholder 2">
            <a:extLst>
              <a:ext uri="{FF2B5EF4-FFF2-40B4-BE49-F238E27FC236}">
                <a16:creationId xmlns:a16="http://schemas.microsoft.com/office/drawing/2014/main" id="{0C405B1D-2D4D-570F-DB6D-306D35C71D97}"/>
              </a:ext>
            </a:extLst>
          </p:cNvPr>
          <p:cNvSpPr>
            <a:spLocks noGrp="1"/>
          </p:cNvSpPr>
          <p:nvPr>
            <p:ph idx="11"/>
          </p:nvPr>
        </p:nvSpPr>
        <p:spPr/>
        <p:txBody>
          <a:bodyPr vert="horz" lIns="0" tIns="0" rIns="0" bIns="0" rtlCol="0" anchor="t">
            <a:normAutofit/>
          </a:bodyPr>
          <a:lstStyle/>
          <a:p>
            <a:pPr marL="229870" indent="-229870"/>
            <a:r>
              <a:rPr lang="sv-SE" noProof="0">
                <a:cs typeface="Arial"/>
              </a:rPr>
              <a:t>Beslutade timmar verkställs under en månad</a:t>
            </a:r>
            <a:endParaRPr lang="en-US"/>
          </a:p>
          <a:p>
            <a:pPr marL="229870" indent="-229870"/>
            <a:endParaRPr lang="sv-SE" noProof="0">
              <a:cs typeface="Arial"/>
            </a:endParaRPr>
          </a:p>
          <a:p>
            <a:pPr marL="229870" indent="-229870"/>
            <a:r>
              <a:rPr lang="sv-SE" noProof="0">
                <a:cs typeface="Arial"/>
              </a:rPr>
              <a:t>Avbokad tid initierat av verksamheten – timmarna sparas </a:t>
            </a:r>
          </a:p>
          <a:p>
            <a:pPr marL="229870" indent="-229870"/>
            <a:endParaRPr lang="sv-SE" noProof="0">
              <a:cs typeface="Arial"/>
            </a:endParaRPr>
          </a:p>
          <a:p>
            <a:pPr marL="229870" indent="-229870"/>
            <a:r>
              <a:rPr lang="sv-SE" noProof="0">
                <a:cs typeface="Arial"/>
              </a:rPr>
              <a:t>Avbokad tid initierat av brukaren – timmarna sparas inte</a:t>
            </a:r>
          </a:p>
          <a:p>
            <a:pPr marL="229870" indent="-229870"/>
            <a:endParaRPr lang="sv-SE" noProof="0">
              <a:cs typeface="Arial"/>
            </a:endParaRPr>
          </a:p>
          <a:p>
            <a:pPr marL="229870" indent="-229870"/>
            <a:r>
              <a:rPr lang="sv-SE" noProof="0">
                <a:cs typeface="Arial"/>
              </a:rPr>
              <a:t>Ändring av tid minst 14 dagar </a:t>
            </a:r>
          </a:p>
        </p:txBody>
      </p:sp>
    </p:spTree>
    <p:extLst>
      <p:ext uri="{BB962C8B-B14F-4D97-AF65-F5344CB8AC3E}">
        <p14:creationId xmlns:p14="http://schemas.microsoft.com/office/powerpoint/2010/main" val="1145148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0053D-4B0A-E0B3-20AA-9B8E983D1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7C452-6775-0DE1-98AE-A7176F47EAF4}"/>
              </a:ext>
            </a:extLst>
          </p:cNvPr>
          <p:cNvSpPr>
            <a:spLocks noGrp="1"/>
          </p:cNvSpPr>
          <p:nvPr>
            <p:ph type="title"/>
          </p:nvPr>
        </p:nvSpPr>
        <p:spPr/>
        <p:txBody>
          <a:bodyPr/>
          <a:lstStyle/>
          <a:p>
            <a:r>
              <a:rPr lang="sv-SE"/>
              <a:t>Ekonomi</a:t>
            </a:r>
            <a:endParaRPr lang="sv-SE" noProof="0"/>
          </a:p>
        </p:txBody>
      </p:sp>
      <p:graphicFrame>
        <p:nvGraphicFramePr>
          <p:cNvPr id="4" name="Content Placeholder 3">
            <a:extLst>
              <a:ext uri="{FF2B5EF4-FFF2-40B4-BE49-F238E27FC236}">
                <a16:creationId xmlns:a16="http://schemas.microsoft.com/office/drawing/2014/main" id="{3EB9663C-ADEE-93CF-CE4B-3EEC47A32EAC}"/>
              </a:ext>
            </a:extLst>
          </p:cNvPr>
          <p:cNvGraphicFramePr>
            <a:graphicFrameLocks noGrp="1"/>
          </p:cNvGraphicFramePr>
          <p:nvPr>
            <p:ph idx="11"/>
          </p:nvPr>
        </p:nvGraphicFramePr>
        <p:xfrm>
          <a:off x="715719" y="1714867"/>
          <a:ext cx="10080624" cy="2966720"/>
        </p:xfrm>
        <a:graphic>
          <a:graphicData uri="http://schemas.openxmlformats.org/drawingml/2006/table">
            <a:tbl>
              <a:tblPr firstRow="1" bandRow="1">
                <a:tableStyleId>{5C22544A-7EE6-4342-B048-85BDC9FD1C3A}</a:tableStyleId>
              </a:tblPr>
              <a:tblGrid>
                <a:gridCol w="5906754">
                  <a:extLst>
                    <a:ext uri="{9D8B030D-6E8A-4147-A177-3AD203B41FA5}">
                      <a16:colId xmlns:a16="http://schemas.microsoft.com/office/drawing/2014/main" val="2099371079"/>
                    </a:ext>
                  </a:extLst>
                </a:gridCol>
                <a:gridCol w="4173870">
                  <a:extLst>
                    <a:ext uri="{9D8B030D-6E8A-4147-A177-3AD203B41FA5}">
                      <a16:colId xmlns:a16="http://schemas.microsoft.com/office/drawing/2014/main" val="4206339698"/>
                    </a:ext>
                  </a:extLst>
                </a:gridCol>
              </a:tblGrid>
              <a:tr h="370840">
                <a:tc>
                  <a:txBody>
                    <a:bodyPr/>
                    <a:lstStyle/>
                    <a:p>
                      <a:r>
                        <a:rPr lang="en-US" err="1"/>
                        <a:t>Ledsagning</a:t>
                      </a:r>
                    </a:p>
                  </a:txBody>
                  <a:tcPr/>
                </a:tc>
                <a:tc>
                  <a:txBody>
                    <a:bodyPr/>
                    <a:lstStyle/>
                    <a:p>
                      <a:endParaRPr lang="en-US"/>
                    </a:p>
                  </a:txBody>
                  <a:tcPr/>
                </a:tc>
                <a:extLst>
                  <a:ext uri="{0D108BD9-81ED-4DB2-BD59-A6C34878D82A}">
                    <a16:rowId xmlns:a16="http://schemas.microsoft.com/office/drawing/2014/main" val="2193382559"/>
                  </a:ext>
                </a:extLst>
              </a:tr>
              <a:tr h="370840">
                <a:tc>
                  <a:txBody>
                    <a:bodyPr/>
                    <a:lstStyle/>
                    <a:p>
                      <a:r>
                        <a:rPr lang="en-US" err="1"/>
                        <a:t>Nämndbidrag</a:t>
                      </a:r>
                      <a:r>
                        <a:rPr lang="en-US"/>
                        <a:t> </a:t>
                      </a:r>
                      <a:r>
                        <a:rPr lang="en-US" err="1"/>
                        <a:t>Helår</a:t>
                      </a:r>
                    </a:p>
                  </a:txBody>
                  <a:tcPr/>
                </a:tc>
                <a:tc>
                  <a:txBody>
                    <a:bodyPr/>
                    <a:lstStyle/>
                    <a:p>
                      <a:r>
                        <a:rPr lang="en-US"/>
                        <a:t>22 </a:t>
                      </a:r>
                      <a:r>
                        <a:rPr lang="en-US" err="1"/>
                        <a:t>mkr</a:t>
                      </a:r>
                    </a:p>
                  </a:txBody>
                  <a:tcPr/>
                </a:tc>
                <a:extLst>
                  <a:ext uri="{0D108BD9-81ED-4DB2-BD59-A6C34878D82A}">
                    <a16:rowId xmlns:a16="http://schemas.microsoft.com/office/drawing/2014/main" val="831045811"/>
                  </a:ext>
                </a:extLst>
              </a:tr>
              <a:tr h="370840">
                <a:tc>
                  <a:txBody>
                    <a:bodyPr/>
                    <a:lstStyle/>
                    <a:p>
                      <a:r>
                        <a:rPr lang="en-US" err="1"/>
                        <a:t>Beslutade</a:t>
                      </a:r>
                      <a:r>
                        <a:rPr lang="en-US"/>
                        <a:t> </a:t>
                      </a:r>
                      <a:r>
                        <a:rPr lang="en-US" err="1"/>
                        <a:t>timmar</a:t>
                      </a:r>
                    </a:p>
                  </a:txBody>
                  <a:tcPr/>
                </a:tc>
                <a:tc>
                  <a:txBody>
                    <a:bodyPr/>
                    <a:lstStyle/>
                    <a:p>
                      <a:r>
                        <a:rPr lang="en-US"/>
                        <a:t>75 000</a:t>
                      </a:r>
                    </a:p>
                  </a:txBody>
                  <a:tcPr/>
                </a:tc>
                <a:extLst>
                  <a:ext uri="{0D108BD9-81ED-4DB2-BD59-A6C34878D82A}">
                    <a16:rowId xmlns:a16="http://schemas.microsoft.com/office/drawing/2014/main" val="2394015997"/>
                  </a:ext>
                </a:extLst>
              </a:tr>
              <a:tr h="370840">
                <a:tc>
                  <a:txBody>
                    <a:bodyPr/>
                    <a:lstStyle/>
                    <a:p>
                      <a:r>
                        <a:rPr lang="en-US" err="1"/>
                        <a:t>Uppskattad</a:t>
                      </a:r>
                      <a:r>
                        <a:rPr lang="en-US"/>
                        <a:t> </a:t>
                      </a:r>
                      <a:r>
                        <a:rPr lang="en-US" err="1"/>
                        <a:t>verkställighet</a:t>
                      </a:r>
                      <a:r>
                        <a:rPr lang="en-US"/>
                        <a:t> </a:t>
                      </a:r>
                      <a:r>
                        <a:rPr lang="en-US" err="1"/>
                        <a:t>i</a:t>
                      </a:r>
                      <a:r>
                        <a:rPr lang="en-US"/>
                        <a:t> </a:t>
                      </a:r>
                      <a:r>
                        <a:rPr lang="en-US" err="1"/>
                        <a:t>timmar</a:t>
                      </a:r>
                    </a:p>
                  </a:txBody>
                  <a:tcPr/>
                </a:tc>
                <a:tc>
                  <a:txBody>
                    <a:bodyPr/>
                    <a:lstStyle/>
                    <a:p>
                      <a:r>
                        <a:rPr lang="en-US"/>
                        <a:t>55 200 </a:t>
                      </a:r>
                    </a:p>
                  </a:txBody>
                  <a:tcPr/>
                </a:tc>
                <a:extLst>
                  <a:ext uri="{0D108BD9-81ED-4DB2-BD59-A6C34878D82A}">
                    <a16:rowId xmlns:a16="http://schemas.microsoft.com/office/drawing/2014/main" val="4061660188"/>
                  </a:ext>
                </a:extLst>
              </a:tr>
              <a:tr h="370840">
                <a:tc>
                  <a:txBody>
                    <a:bodyPr/>
                    <a:lstStyle/>
                    <a:p>
                      <a:r>
                        <a:rPr lang="en-US" dirty="0" err="1"/>
                        <a:t>Upskattad</a:t>
                      </a:r>
                      <a:r>
                        <a:rPr lang="en-US" dirty="0"/>
                        <a:t> </a:t>
                      </a:r>
                      <a:r>
                        <a:rPr lang="en-US" dirty="0" err="1"/>
                        <a:t>kostnad</a:t>
                      </a:r>
                      <a:r>
                        <a:rPr lang="en-US" dirty="0"/>
                        <a:t> per </a:t>
                      </a:r>
                      <a:r>
                        <a:rPr lang="en-US" dirty="0" err="1"/>
                        <a:t>verkställd</a:t>
                      </a:r>
                      <a:r>
                        <a:rPr lang="en-US" dirty="0"/>
                        <a:t> </a:t>
                      </a:r>
                      <a:r>
                        <a:rPr lang="en-US" dirty="0" err="1"/>
                        <a:t>timma</a:t>
                      </a:r>
                      <a:r>
                        <a:rPr lang="en-US" dirty="0"/>
                        <a:t> </a:t>
                      </a:r>
                      <a:r>
                        <a:rPr lang="en-US" dirty="0" err="1"/>
                        <a:t>exkl</a:t>
                      </a:r>
                      <a:r>
                        <a:rPr lang="en-US" dirty="0"/>
                        <a:t>. overhead</a:t>
                      </a:r>
                    </a:p>
                  </a:txBody>
                  <a:tcPr/>
                </a:tc>
                <a:tc>
                  <a:txBody>
                    <a:bodyPr/>
                    <a:lstStyle/>
                    <a:p>
                      <a:r>
                        <a:rPr lang="en-US"/>
                        <a:t>398 </a:t>
                      </a:r>
                      <a:r>
                        <a:rPr lang="en-US" err="1"/>
                        <a:t>kr</a:t>
                      </a:r>
                    </a:p>
                  </a:txBody>
                  <a:tcPr/>
                </a:tc>
                <a:extLst>
                  <a:ext uri="{0D108BD9-81ED-4DB2-BD59-A6C34878D82A}">
                    <a16:rowId xmlns:a16="http://schemas.microsoft.com/office/drawing/2014/main" val="80885189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154893830"/>
                  </a:ext>
                </a:extLst>
              </a:tr>
              <a:tr h="370840">
                <a:tc>
                  <a:txBody>
                    <a:bodyPr/>
                    <a:lstStyle/>
                    <a:p>
                      <a:endParaRPr lang="en-US" err="1"/>
                    </a:p>
                  </a:txBody>
                  <a:tcPr/>
                </a:tc>
                <a:tc>
                  <a:txBody>
                    <a:bodyPr/>
                    <a:lstStyle/>
                    <a:p>
                      <a:endParaRPr lang="en-US"/>
                    </a:p>
                  </a:txBody>
                  <a:tcPr/>
                </a:tc>
                <a:extLst>
                  <a:ext uri="{0D108BD9-81ED-4DB2-BD59-A6C34878D82A}">
                    <a16:rowId xmlns:a16="http://schemas.microsoft.com/office/drawing/2014/main" val="2474610433"/>
                  </a:ext>
                </a:extLst>
              </a:tr>
              <a:tr h="370840">
                <a:tc>
                  <a:txBody>
                    <a:bodyPr/>
                    <a:lstStyle/>
                    <a:p>
                      <a:endParaRPr lang="en-US" err="1"/>
                    </a:p>
                  </a:txBody>
                  <a:tcPr/>
                </a:tc>
                <a:tc>
                  <a:txBody>
                    <a:bodyPr/>
                    <a:lstStyle/>
                    <a:p>
                      <a:endParaRPr lang="en-US" dirty="0"/>
                    </a:p>
                  </a:txBody>
                  <a:tcPr/>
                </a:tc>
                <a:extLst>
                  <a:ext uri="{0D108BD9-81ED-4DB2-BD59-A6C34878D82A}">
                    <a16:rowId xmlns:a16="http://schemas.microsoft.com/office/drawing/2014/main" val="2798371260"/>
                  </a:ext>
                </a:extLst>
              </a:tr>
            </a:tbl>
          </a:graphicData>
        </a:graphic>
      </p:graphicFrame>
    </p:spTree>
    <p:extLst>
      <p:ext uri="{BB962C8B-B14F-4D97-AF65-F5344CB8AC3E}">
        <p14:creationId xmlns:p14="http://schemas.microsoft.com/office/powerpoint/2010/main" val="2949679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93AE-1D2E-EC01-9958-12325C6A8F72}"/>
              </a:ext>
            </a:extLst>
          </p:cNvPr>
          <p:cNvSpPr>
            <a:spLocks noGrp="1"/>
          </p:cNvSpPr>
          <p:nvPr>
            <p:ph type="title"/>
          </p:nvPr>
        </p:nvSpPr>
        <p:spPr/>
        <p:txBody>
          <a:bodyPr/>
          <a:lstStyle/>
          <a:p>
            <a:r>
              <a:rPr lang="sv-SE" noProof="0"/>
              <a:t>Kvalitetsarbete i ledsagning</a:t>
            </a:r>
          </a:p>
        </p:txBody>
      </p:sp>
      <p:sp>
        <p:nvSpPr>
          <p:cNvPr id="3" name="Content Placeholder 2">
            <a:extLst>
              <a:ext uri="{FF2B5EF4-FFF2-40B4-BE49-F238E27FC236}">
                <a16:creationId xmlns:a16="http://schemas.microsoft.com/office/drawing/2014/main" id="{B4D4A1AB-70B6-37C1-B998-85C217C7797D}"/>
              </a:ext>
            </a:extLst>
          </p:cNvPr>
          <p:cNvSpPr>
            <a:spLocks noGrp="1"/>
          </p:cNvSpPr>
          <p:nvPr>
            <p:ph idx="11"/>
          </p:nvPr>
        </p:nvSpPr>
        <p:spPr>
          <a:xfrm>
            <a:off x="1056000" y="1456960"/>
            <a:ext cx="10080000" cy="4456477"/>
          </a:xfrm>
        </p:spPr>
        <p:txBody>
          <a:bodyPr vert="horz" lIns="0" tIns="0" rIns="0" bIns="0" rtlCol="0" anchor="t">
            <a:normAutofit fontScale="92500" lnSpcReduction="10000"/>
          </a:bodyPr>
          <a:lstStyle/>
          <a:p>
            <a:pPr marL="229870" indent="-229870"/>
            <a:r>
              <a:rPr lang="sv-SE" sz="2100" dirty="0">
                <a:cs typeface="Arial"/>
              </a:rPr>
              <a:t>Ökad verkställighet</a:t>
            </a:r>
          </a:p>
          <a:p>
            <a:pPr marL="0" indent="0">
              <a:buNone/>
            </a:pPr>
            <a:endParaRPr lang="sv-SE" sz="1900" dirty="0">
              <a:cs typeface="Arial"/>
            </a:endParaRPr>
          </a:p>
          <a:p>
            <a:pPr marL="229870" indent="-229870"/>
            <a:r>
              <a:rPr lang="sv-SE" noProof="0" dirty="0">
                <a:cs typeface="Arial"/>
              </a:rPr>
              <a:t>Utökat från en till två enhetschefer. </a:t>
            </a:r>
            <a:endParaRPr lang="sv-SE" dirty="0"/>
          </a:p>
          <a:p>
            <a:pPr marL="0" indent="0">
              <a:buNone/>
            </a:pPr>
            <a:endParaRPr lang="sv-SE" dirty="0">
              <a:cs typeface="Arial"/>
            </a:endParaRPr>
          </a:p>
          <a:p>
            <a:pPr marL="229870" indent="-229870"/>
            <a:r>
              <a:rPr lang="sv-SE" noProof="0" dirty="0">
                <a:cs typeface="Arial"/>
              </a:rPr>
              <a:t>Underlätta för samtliga anställda för social dokumentation - digitalt först</a:t>
            </a:r>
          </a:p>
          <a:p>
            <a:pPr marL="0" indent="0">
              <a:buNone/>
            </a:pPr>
            <a:endParaRPr lang="sv-SE" dirty="0">
              <a:cs typeface="Arial"/>
            </a:endParaRPr>
          </a:p>
          <a:p>
            <a:pPr marL="229870" indent="-229870"/>
            <a:r>
              <a:rPr lang="sv-SE" noProof="0" dirty="0">
                <a:cs typeface="Arial"/>
              </a:rPr>
              <a:t>Genomlysning av samtliga rutiner</a:t>
            </a:r>
          </a:p>
          <a:p>
            <a:pPr marL="0" indent="0">
              <a:buNone/>
            </a:pPr>
            <a:endParaRPr lang="sv-SE" dirty="0">
              <a:cs typeface="Arial"/>
            </a:endParaRPr>
          </a:p>
          <a:p>
            <a:pPr marL="229870" indent="-229870"/>
            <a:r>
              <a:rPr lang="sv-SE" noProof="0" dirty="0">
                <a:cs typeface="Arial"/>
              </a:rPr>
              <a:t>Tydlig information för brukare och ledsagare om insatsen om ledsagning i form av en folder. </a:t>
            </a:r>
          </a:p>
          <a:p>
            <a:pPr marL="229870" indent="-229870"/>
            <a:endParaRPr lang="sv-SE" dirty="0">
              <a:cs typeface="Arial"/>
            </a:endParaRPr>
          </a:p>
          <a:p>
            <a:pPr marL="229870" indent="-229870"/>
            <a:r>
              <a:rPr lang="sv-SE" dirty="0">
                <a:cs typeface="Arial"/>
              </a:rPr>
              <a:t>Genomlysning av ekonomistyrning.</a:t>
            </a:r>
          </a:p>
          <a:p>
            <a:pPr marL="229870" indent="-229870"/>
            <a:endParaRPr lang="sv-SE" dirty="0">
              <a:cs typeface="Arial"/>
            </a:endParaRPr>
          </a:p>
          <a:p>
            <a:pPr marL="229870" indent="-229870"/>
            <a:endParaRPr lang="sv-SE" dirty="0">
              <a:cs typeface="Arial"/>
            </a:endParaRPr>
          </a:p>
        </p:txBody>
      </p:sp>
    </p:spTree>
    <p:extLst>
      <p:ext uri="{BB962C8B-B14F-4D97-AF65-F5344CB8AC3E}">
        <p14:creationId xmlns:p14="http://schemas.microsoft.com/office/powerpoint/2010/main" val="313120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B6EC34-535F-5753-1333-9A609BF9B696}"/>
              </a:ext>
            </a:extLst>
          </p:cNvPr>
          <p:cNvSpPr>
            <a:spLocks noGrp="1"/>
          </p:cNvSpPr>
          <p:nvPr>
            <p:ph type="title"/>
          </p:nvPr>
        </p:nvSpPr>
        <p:spPr/>
        <p:txBody>
          <a:bodyPr>
            <a:normAutofit fontScale="90000"/>
          </a:bodyPr>
          <a:lstStyle/>
          <a:p>
            <a:endParaRPr lang="sv-SE" noProof="0"/>
          </a:p>
        </p:txBody>
      </p:sp>
      <p:sp>
        <p:nvSpPr>
          <p:cNvPr id="3" name="Platshållare för text 2">
            <a:extLst>
              <a:ext uri="{FF2B5EF4-FFF2-40B4-BE49-F238E27FC236}">
                <a16:creationId xmlns:a16="http://schemas.microsoft.com/office/drawing/2014/main" id="{A1146654-C648-24BC-B7E9-29ABE15D529A}"/>
              </a:ext>
            </a:extLst>
          </p:cNvPr>
          <p:cNvSpPr>
            <a:spLocks noGrp="1"/>
          </p:cNvSpPr>
          <p:nvPr>
            <p:ph type="body" sz="quarter" idx="11"/>
          </p:nvPr>
        </p:nvSpPr>
        <p:spPr/>
        <p:txBody>
          <a:bodyPr/>
          <a:lstStyle/>
          <a:p>
            <a:r>
              <a:rPr lang="sv-SE" noProof="0"/>
              <a:t>Kvalitet och styrning</a:t>
            </a:r>
          </a:p>
          <a:p>
            <a:r>
              <a:rPr lang="sv-SE" noProof="0"/>
              <a:t>maria.berntsson@funktionsstod.goteborg.se</a:t>
            </a:r>
          </a:p>
        </p:txBody>
      </p:sp>
    </p:spTree>
    <p:extLst>
      <p:ext uri="{BB962C8B-B14F-4D97-AF65-F5344CB8AC3E}">
        <p14:creationId xmlns:p14="http://schemas.microsoft.com/office/powerpoint/2010/main" val="4208069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58D54D-886B-4971-A9A3-2002F0A3572B}"/>
              </a:ext>
            </a:extLst>
          </p:cNvPr>
          <p:cNvSpPr>
            <a:spLocks noGrp="1"/>
          </p:cNvSpPr>
          <p:nvPr>
            <p:ph type="ctrTitle"/>
          </p:nvPr>
        </p:nvSpPr>
        <p:spPr>
          <a:xfrm>
            <a:off x="1528841" y="2410691"/>
            <a:ext cx="9818032" cy="1343947"/>
          </a:xfrm>
        </p:spPr>
        <p:txBody>
          <a:bodyPr/>
          <a:lstStyle/>
          <a:p>
            <a:pPr algn="l"/>
            <a:br>
              <a:rPr lang="sv-SE" sz="3200" b="1" dirty="0">
                <a:effectLst/>
                <a:ea typeface="MS PGothic" panose="020B0600070205080204" pitchFamily="34" charset="-128"/>
                <a:cs typeface="Arial" panose="020B0604020202020204" pitchFamily="34" charset="0"/>
              </a:rPr>
            </a:br>
            <a:r>
              <a:rPr lang="sv-SE" dirty="0">
                <a:ea typeface="MS PGothic" panose="020B0600070205080204" pitchFamily="34" charset="-128"/>
                <a:cs typeface="Arial" panose="020B0604020202020204" pitchFamily="34" charset="0"/>
              </a:rPr>
              <a:t>7</a:t>
            </a:r>
            <a:r>
              <a:rPr lang="sv-SE" b="1" dirty="0">
                <a:effectLst/>
                <a:ea typeface="MS PGothic" panose="020B0600070205080204" pitchFamily="34" charset="-128"/>
                <a:cs typeface="Arial" panose="020B0604020202020204" pitchFamily="34" charset="0"/>
              </a:rPr>
              <a:t>. Paus  </a:t>
            </a:r>
            <a:br>
              <a:rPr lang="sv-SE" sz="1800" b="1" dirty="0">
                <a:solidFill>
                  <a:srgbClr val="0D0D0D"/>
                </a:solidFill>
                <a:effectLst/>
                <a:latin typeface="Arial" panose="020B0604020202020204" pitchFamily="34" charset="0"/>
                <a:ea typeface="MS PGothic" panose="020B0600070205080204" pitchFamily="34" charset="-128"/>
                <a:cs typeface="Arial" panose="020B0604020202020204" pitchFamily="34" charset="0"/>
              </a:rPr>
            </a:br>
            <a:endParaRPr lang="sv-SE" dirty="0"/>
          </a:p>
        </p:txBody>
      </p:sp>
    </p:spTree>
    <p:extLst>
      <p:ext uri="{BB962C8B-B14F-4D97-AF65-F5344CB8AC3E}">
        <p14:creationId xmlns:p14="http://schemas.microsoft.com/office/powerpoint/2010/main" val="225649874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C05A2F-70DB-225C-5C18-6652057F2FEA}"/>
              </a:ext>
            </a:extLst>
          </p:cNvPr>
          <p:cNvSpPr>
            <a:spLocks noGrp="1"/>
          </p:cNvSpPr>
          <p:nvPr>
            <p:ph type="ctrTitle"/>
          </p:nvPr>
        </p:nvSpPr>
        <p:spPr/>
        <p:txBody>
          <a:bodyPr/>
          <a:lstStyle/>
          <a:p>
            <a:r>
              <a:rPr lang="sv-SE" dirty="0"/>
              <a:t>8. Hur förvaltningen tillgodoser att all får det nödvändiga dagsljus och nödvändiga motionen</a:t>
            </a:r>
          </a:p>
        </p:txBody>
      </p:sp>
    </p:spTree>
    <p:extLst>
      <p:ext uri="{BB962C8B-B14F-4D97-AF65-F5344CB8AC3E}">
        <p14:creationId xmlns:p14="http://schemas.microsoft.com/office/powerpoint/2010/main" val="26497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114070-046B-960A-8F21-E92552512A4E}"/>
              </a:ext>
            </a:extLst>
          </p:cNvPr>
          <p:cNvSpPr>
            <a:spLocks noGrp="1"/>
          </p:cNvSpPr>
          <p:nvPr>
            <p:ph type="ctrTitle"/>
          </p:nvPr>
        </p:nvSpPr>
        <p:spPr/>
        <p:txBody>
          <a:bodyPr/>
          <a:lstStyle/>
          <a:p>
            <a:r>
              <a:rPr lang="sv-SE" dirty="0"/>
              <a:t>5. Delårsrapport 2</a:t>
            </a:r>
          </a:p>
        </p:txBody>
      </p:sp>
    </p:spTree>
    <p:extLst>
      <p:ext uri="{BB962C8B-B14F-4D97-AF65-F5344CB8AC3E}">
        <p14:creationId xmlns:p14="http://schemas.microsoft.com/office/powerpoint/2010/main" val="153957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AB6D67-3AD7-7558-4571-6B2EBF6E5B2A}"/>
              </a:ext>
            </a:extLst>
          </p:cNvPr>
          <p:cNvSpPr>
            <a:spLocks noGrp="1"/>
          </p:cNvSpPr>
          <p:nvPr>
            <p:ph type="ctrTitle"/>
          </p:nvPr>
        </p:nvSpPr>
        <p:spPr/>
        <p:txBody>
          <a:bodyPr>
            <a:normAutofit/>
          </a:bodyPr>
          <a:lstStyle/>
          <a:p>
            <a:r>
              <a:rPr lang="sv-SE" dirty="0"/>
              <a:t>Frågan angående dagsljus och motion</a:t>
            </a:r>
          </a:p>
        </p:txBody>
      </p:sp>
      <p:sp>
        <p:nvSpPr>
          <p:cNvPr id="3" name="Underrubrik 2">
            <a:extLst>
              <a:ext uri="{FF2B5EF4-FFF2-40B4-BE49-F238E27FC236}">
                <a16:creationId xmlns:a16="http://schemas.microsoft.com/office/drawing/2014/main" id="{C4F5E34C-4F07-2101-7CB6-179FB553BAC7}"/>
              </a:ext>
            </a:extLst>
          </p:cNvPr>
          <p:cNvSpPr>
            <a:spLocks noGrp="1"/>
          </p:cNvSpPr>
          <p:nvPr>
            <p:ph type="body" sz="quarter" idx="10"/>
          </p:nvPr>
        </p:nvSpPr>
        <p:spPr/>
        <p:txBody>
          <a:bodyPr>
            <a:normAutofit fontScale="92500" lnSpcReduction="10000"/>
          </a:bodyPr>
          <a:lstStyle/>
          <a:p>
            <a:r>
              <a:rPr lang="sv-SE" dirty="0"/>
              <a:t>251023</a:t>
            </a:r>
          </a:p>
        </p:txBody>
      </p:sp>
      <p:sp>
        <p:nvSpPr>
          <p:cNvPr id="4" name="Platshållare för text 3">
            <a:extLst>
              <a:ext uri="{FF2B5EF4-FFF2-40B4-BE49-F238E27FC236}">
                <a16:creationId xmlns:a16="http://schemas.microsoft.com/office/drawing/2014/main" id="{74C68708-458E-F70A-006D-19CFAE713358}"/>
              </a:ext>
            </a:extLst>
          </p:cNvPr>
          <p:cNvSpPr>
            <a:spLocks noGrp="1"/>
          </p:cNvSpPr>
          <p:nvPr>
            <p:ph type="body" sz="quarter" idx="11"/>
          </p:nvPr>
        </p:nvSpPr>
        <p:spPr/>
        <p:txBody>
          <a:bodyPr/>
          <a:lstStyle/>
          <a:p>
            <a:r>
              <a:rPr lang="sv-SE" dirty="0"/>
              <a:t>Susanne Albinsson, verksamhetschef</a:t>
            </a:r>
          </a:p>
        </p:txBody>
      </p:sp>
    </p:spTree>
    <p:extLst>
      <p:ext uri="{BB962C8B-B14F-4D97-AF65-F5344CB8AC3E}">
        <p14:creationId xmlns:p14="http://schemas.microsoft.com/office/powerpoint/2010/main" val="237724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F2650A-CBC4-367D-AA51-259D80BB69E1}"/>
              </a:ext>
            </a:extLst>
          </p:cNvPr>
          <p:cNvSpPr>
            <a:spLocks noGrp="1"/>
          </p:cNvSpPr>
          <p:nvPr>
            <p:ph type="title"/>
          </p:nvPr>
        </p:nvSpPr>
        <p:spPr/>
        <p:txBody>
          <a:bodyPr>
            <a:normAutofit/>
          </a:bodyPr>
          <a:lstStyle/>
          <a:p>
            <a:r>
              <a:rPr lang="sv-SE" dirty="0"/>
              <a:t>Myndighet</a:t>
            </a:r>
          </a:p>
        </p:txBody>
      </p:sp>
      <p:sp>
        <p:nvSpPr>
          <p:cNvPr id="3" name="Platshållare för innehåll 2">
            <a:extLst>
              <a:ext uri="{FF2B5EF4-FFF2-40B4-BE49-F238E27FC236}">
                <a16:creationId xmlns:a16="http://schemas.microsoft.com/office/drawing/2014/main" id="{592E5E9D-1786-DE1E-9730-1A3D88DC64FA}"/>
              </a:ext>
            </a:extLst>
          </p:cNvPr>
          <p:cNvSpPr>
            <a:spLocks noGrp="1"/>
          </p:cNvSpPr>
          <p:nvPr>
            <p:ph idx="11"/>
          </p:nvPr>
        </p:nvSpPr>
        <p:spPr>
          <a:xfrm>
            <a:off x="947143" y="932770"/>
            <a:ext cx="10080000" cy="4175124"/>
          </a:xfrm>
        </p:spPr>
        <p:txBody>
          <a:bodyPr anchor="ctr">
            <a:normAutofit/>
          </a:bodyPr>
          <a:lstStyle/>
          <a:p>
            <a:r>
              <a:rPr lang="sv-SE" dirty="0"/>
              <a:t>Handläggaren kartlägger och bedömer brukarens behov av stöd i olika livsområden, bland annat livsområdet Samhällsgemenskap, socialt och medborgerligt liv där rekreation och fritid ingår. Om brukaren har ett stödbehov så skrivs det i uppdraget och sen omhändertar utförare utifrån brukarens önskemål. </a:t>
            </a:r>
          </a:p>
          <a:p>
            <a:r>
              <a:rPr lang="sv-SE" dirty="0"/>
              <a:t>Att det har någon direkt koppling till dagsljus och motion finns inte, utan det är som sagt individuella bedömningar för varje person. Om det står beskrivet i ett uppdrag att en brukare behöver stöd med att tex komma igång med träning, så är det upp till brukaren att bestämma ”hur-et”. </a:t>
            </a:r>
          </a:p>
        </p:txBody>
      </p:sp>
    </p:spTree>
    <p:extLst>
      <p:ext uri="{BB962C8B-B14F-4D97-AF65-F5344CB8AC3E}">
        <p14:creationId xmlns:p14="http://schemas.microsoft.com/office/powerpoint/2010/main" val="1882257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D3E2E6-5E28-00A1-646F-A96C3340A246}"/>
              </a:ext>
            </a:extLst>
          </p:cNvPr>
          <p:cNvSpPr>
            <a:spLocks noGrp="1"/>
          </p:cNvSpPr>
          <p:nvPr>
            <p:ph type="title"/>
          </p:nvPr>
        </p:nvSpPr>
        <p:spPr>
          <a:xfrm>
            <a:off x="528758" y="887892"/>
            <a:ext cx="9170279" cy="736959"/>
          </a:xfrm>
        </p:spPr>
        <p:txBody>
          <a:bodyPr vert="horz" lIns="91440" tIns="45720" rIns="91440" bIns="45720" rtlCol="0" anchor="ctr">
            <a:normAutofit fontScale="90000"/>
          </a:bodyPr>
          <a:lstStyle/>
          <a:p>
            <a:r>
              <a:rPr lang="en-US" sz="3400" b="1" kern="1200" dirty="0">
                <a:latin typeface="+mj-lt"/>
                <a:ea typeface="+mj-ea"/>
                <a:cs typeface="+mj-cs"/>
              </a:rPr>
              <a:t>Hur </a:t>
            </a:r>
            <a:r>
              <a:rPr lang="en-US" sz="3400" b="1" kern="1200" dirty="0" err="1">
                <a:latin typeface="+mj-lt"/>
                <a:ea typeface="+mj-ea"/>
                <a:cs typeface="+mj-cs"/>
              </a:rPr>
              <a:t>förvaltningen</a:t>
            </a:r>
            <a:r>
              <a:rPr lang="en-US" sz="3400" b="1" kern="1200" dirty="0">
                <a:latin typeface="+mj-lt"/>
                <a:ea typeface="+mj-ea"/>
                <a:cs typeface="+mj-cs"/>
              </a:rPr>
              <a:t> </a:t>
            </a:r>
            <a:r>
              <a:rPr lang="en-US" sz="3400" b="1" kern="1200" dirty="0" err="1">
                <a:latin typeface="+mj-lt"/>
                <a:ea typeface="+mj-ea"/>
                <a:cs typeface="+mj-cs"/>
              </a:rPr>
              <a:t>tillgodoser</a:t>
            </a:r>
            <a:r>
              <a:rPr lang="en-US" sz="3400" b="1" kern="1200" dirty="0">
                <a:latin typeface="+mj-lt"/>
                <a:ea typeface="+mj-ea"/>
                <a:cs typeface="+mj-cs"/>
              </a:rPr>
              <a:t> </a:t>
            </a:r>
            <a:r>
              <a:rPr lang="en-US" sz="3400" b="1" kern="1200" dirty="0" err="1">
                <a:latin typeface="+mj-lt"/>
                <a:ea typeface="+mj-ea"/>
                <a:cs typeface="+mj-cs"/>
              </a:rPr>
              <a:t>att</a:t>
            </a:r>
            <a:r>
              <a:rPr lang="en-US" sz="3400" b="1" kern="1200" dirty="0">
                <a:latin typeface="+mj-lt"/>
                <a:ea typeface="+mj-ea"/>
                <a:cs typeface="+mj-cs"/>
              </a:rPr>
              <a:t> </a:t>
            </a:r>
            <a:r>
              <a:rPr lang="en-US" sz="3400" b="1" kern="1200" dirty="0" err="1">
                <a:latin typeface="+mj-lt"/>
                <a:ea typeface="+mj-ea"/>
                <a:cs typeface="+mj-cs"/>
              </a:rPr>
              <a:t>alla</a:t>
            </a:r>
            <a:r>
              <a:rPr lang="en-US" sz="3400" b="1" kern="1200" dirty="0">
                <a:latin typeface="+mj-lt"/>
                <a:ea typeface="+mj-ea"/>
                <a:cs typeface="+mj-cs"/>
              </a:rPr>
              <a:t> </a:t>
            </a:r>
            <a:r>
              <a:rPr lang="en-US" sz="3400" b="1" kern="1200" dirty="0" err="1">
                <a:latin typeface="+mj-lt"/>
                <a:ea typeface="+mj-ea"/>
                <a:cs typeface="+mj-cs"/>
              </a:rPr>
              <a:t>får</a:t>
            </a:r>
            <a:r>
              <a:rPr lang="en-US" sz="3400" b="1" kern="1200" dirty="0">
                <a:latin typeface="+mj-lt"/>
                <a:ea typeface="+mj-ea"/>
                <a:cs typeface="+mj-cs"/>
              </a:rPr>
              <a:t> det </a:t>
            </a:r>
            <a:r>
              <a:rPr lang="en-US" sz="3400" b="1" kern="1200" dirty="0" err="1">
                <a:latin typeface="+mj-lt"/>
                <a:ea typeface="+mj-ea"/>
                <a:cs typeface="+mj-cs"/>
              </a:rPr>
              <a:t>nödvändiga</a:t>
            </a:r>
            <a:r>
              <a:rPr lang="en-US" sz="3400" b="1" kern="1200" dirty="0">
                <a:latin typeface="+mj-lt"/>
                <a:ea typeface="+mj-ea"/>
                <a:cs typeface="+mj-cs"/>
              </a:rPr>
              <a:t> </a:t>
            </a:r>
            <a:r>
              <a:rPr lang="en-US" sz="3400" b="1" kern="1200" dirty="0" err="1">
                <a:latin typeface="+mj-lt"/>
                <a:ea typeface="+mj-ea"/>
                <a:cs typeface="+mj-cs"/>
              </a:rPr>
              <a:t>dagsljuset</a:t>
            </a:r>
            <a:r>
              <a:rPr lang="en-US" sz="3400" b="1" kern="1200" dirty="0">
                <a:latin typeface="+mj-lt"/>
                <a:ea typeface="+mj-ea"/>
                <a:cs typeface="+mj-cs"/>
              </a:rPr>
              <a:t> och den </a:t>
            </a:r>
            <a:r>
              <a:rPr lang="en-US" sz="3400" b="1" kern="1200" dirty="0" err="1">
                <a:latin typeface="+mj-lt"/>
                <a:ea typeface="+mj-ea"/>
                <a:cs typeface="+mj-cs"/>
              </a:rPr>
              <a:t>nödvändiga</a:t>
            </a:r>
            <a:r>
              <a:rPr lang="en-US" sz="3400" b="1" kern="1200" dirty="0">
                <a:latin typeface="+mj-lt"/>
                <a:ea typeface="+mj-ea"/>
                <a:cs typeface="+mj-cs"/>
              </a:rPr>
              <a:t> </a:t>
            </a:r>
            <a:r>
              <a:rPr lang="en-US" sz="3400" b="1" kern="1200" dirty="0" err="1">
                <a:latin typeface="+mj-lt"/>
                <a:ea typeface="+mj-ea"/>
                <a:cs typeface="+mj-cs"/>
              </a:rPr>
              <a:t>motionen</a:t>
            </a:r>
            <a:r>
              <a:rPr lang="en-US" sz="3400" b="1" kern="1200" dirty="0">
                <a:latin typeface="+mj-lt"/>
                <a:ea typeface="+mj-ea"/>
                <a:cs typeface="+mj-cs"/>
              </a:rPr>
              <a:t>?</a:t>
            </a:r>
            <a:br>
              <a:rPr lang="en-US" sz="3400" b="1" kern="1200" dirty="0">
                <a:latin typeface="+mj-lt"/>
                <a:ea typeface="+mj-ea"/>
                <a:cs typeface="+mj-cs"/>
              </a:rPr>
            </a:br>
            <a:endParaRPr lang="en-US" sz="3400" b="1" kern="1200" dirty="0">
              <a:latin typeface="+mj-lt"/>
              <a:ea typeface="+mj-ea"/>
              <a:cs typeface="+mj-cs"/>
            </a:endParaRPr>
          </a:p>
        </p:txBody>
      </p:sp>
      <p:sp>
        <p:nvSpPr>
          <p:cNvPr id="3" name="Platshållare för innehåll 2">
            <a:extLst>
              <a:ext uri="{FF2B5EF4-FFF2-40B4-BE49-F238E27FC236}">
                <a16:creationId xmlns:a16="http://schemas.microsoft.com/office/drawing/2014/main" id="{86019854-2D07-7B44-61E8-15EBA2E32393}"/>
              </a:ext>
            </a:extLst>
          </p:cNvPr>
          <p:cNvSpPr>
            <a:spLocks noGrp="1"/>
          </p:cNvSpPr>
          <p:nvPr>
            <p:ph idx="11"/>
          </p:nvPr>
        </p:nvSpPr>
        <p:spPr>
          <a:xfrm>
            <a:off x="805833" y="2294687"/>
            <a:ext cx="10080000" cy="4175124"/>
          </a:xfrm>
        </p:spPr>
        <p:txBody>
          <a:bodyPr vert="horz" lIns="91440" tIns="45720" rIns="91440" bIns="45720" rtlCol="0" anchor="ctr">
            <a:normAutofit fontScale="92500" lnSpcReduction="10000"/>
          </a:bodyPr>
          <a:lstStyle/>
          <a:p>
            <a:r>
              <a:rPr lang="en-US" sz="1500" dirty="0"/>
              <a:t>I </a:t>
            </a:r>
            <a:r>
              <a:rPr lang="en-US" sz="1500" dirty="0" err="1"/>
              <a:t>verkställigheten</a:t>
            </a:r>
            <a:r>
              <a:rPr lang="en-US" sz="1500" dirty="0"/>
              <a:t> av </a:t>
            </a:r>
            <a:r>
              <a:rPr lang="en-US" sz="1500" dirty="0" err="1"/>
              <a:t>denna</a:t>
            </a:r>
            <a:r>
              <a:rPr lang="en-US" sz="1500" dirty="0"/>
              <a:t> </a:t>
            </a:r>
            <a:r>
              <a:rPr lang="en-US" sz="1500" dirty="0" err="1"/>
              <a:t>insats</a:t>
            </a:r>
            <a:r>
              <a:rPr lang="en-US" sz="1500" dirty="0"/>
              <a:t> </a:t>
            </a:r>
            <a:r>
              <a:rPr lang="en-US" sz="1500" dirty="0" err="1"/>
              <a:t>ingår</a:t>
            </a:r>
            <a:r>
              <a:rPr lang="en-US" sz="1500" dirty="0"/>
              <a:t> </a:t>
            </a:r>
            <a:r>
              <a:rPr lang="en-US" sz="1500" dirty="0" err="1"/>
              <a:t>att</a:t>
            </a:r>
            <a:r>
              <a:rPr lang="en-US" sz="1500" dirty="0"/>
              <a:t> </a:t>
            </a:r>
            <a:r>
              <a:rPr lang="en-US" sz="1500" dirty="0" err="1"/>
              <a:t>stötta</a:t>
            </a:r>
            <a:r>
              <a:rPr lang="en-US" sz="1500" dirty="0"/>
              <a:t> den </a:t>
            </a:r>
            <a:r>
              <a:rPr lang="en-US" sz="1500" dirty="0" err="1"/>
              <a:t>enskilda</a:t>
            </a:r>
            <a:r>
              <a:rPr lang="en-US" sz="1500" dirty="0"/>
              <a:t> till kultur- och </a:t>
            </a:r>
            <a:r>
              <a:rPr lang="en-US" sz="1500" dirty="0" err="1"/>
              <a:t>fritidsaktiviteter</a:t>
            </a:r>
            <a:r>
              <a:rPr lang="en-US" sz="1500" dirty="0"/>
              <a:t>. </a:t>
            </a:r>
            <a:r>
              <a:rPr lang="en-US" sz="1500" dirty="0" err="1"/>
              <a:t>Planering</a:t>
            </a:r>
            <a:r>
              <a:rPr lang="en-US" sz="1500" dirty="0"/>
              <a:t> och </a:t>
            </a:r>
            <a:r>
              <a:rPr lang="en-US" sz="1500" dirty="0" err="1"/>
              <a:t>genomförande</a:t>
            </a:r>
            <a:r>
              <a:rPr lang="en-US" sz="1500" dirty="0"/>
              <a:t> av det </a:t>
            </a:r>
            <a:r>
              <a:rPr lang="en-US" sz="1500" dirty="0" err="1"/>
              <a:t>sker</a:t>
            </a:r>
            <a:r>
              <a:rPr lang="en-US" sz="1500" dirty="0"/>
              <a:t> </a:t>
            </a:r>
            <a:r>
              <a:rPr lang="en-US" sz="1500" dirty="0" err="1"/>
              <a:t>utifrån</a:t>
            </a:r>
            <a:r>
              <a:rPr lang="en-US" sz="1500" dirty="0"/>
              <a:t> </a:t>
            </a:r>
            <a:r>
              <a:rPr lang="en-US" sz="1500" dirty="0" err="1"/>
              <a:t>bästa</a:t>
            </a:r>
            <a:r>
              <a:rPr lang="en-US" sz="1500" dirty="0"/>
              <a:t> </a:t>
            </a:r>
            <a:r>
              <a:rPr lang="en-US" sz="1500" dirty="0" err="1"/>
              <a:t>möjliga</a:t>
            </a:r>
            <a:r>
              <a:rPr lang="en-US" sz="1500" dirty="0"/>
              <a:t> </a:t>
            </a:r>
            <a:r>
              <a:rPr lang="en-US" sz="1500" dirty="0" err="1"/>
              <a:t>delaktighet</a:t>
            </a:r>
            <a:r>
              <a:rPr lang="en-US" sz="1500" dirty="0"/>
              <a:t> av den </a:t>
            </a:r>
            <a:r>
              <a:rPr lang="en-US" sz="1500" dirty="0" err="1"/>
              <a:t>enskilde</a:t>
            </a:r>
            <a:r>
              <a:rPr lang="en-US" sz="1500" dirty="0"/>
              <a:t> och </a:t>
            </a:r>
            <a:r>
              <a:rPr lang="en-US" sz="1500" dirty="0" err="1"/>
              <a:t>beskrivs</a:t>
            </a:r>
            <a:r>
              <a:rPr lang="en-US" sz="1500" dirty="0"/>
              <a:t> </a:t>
            </a:r>
            <a:r>
              <a:rPr lang="en-US" sz="1500" dirty="0" err="1"/>
              <a:t>i</a:t>
            </a:r>
            <a:r>
              <a:rPr lang="en-US" sz="1500" dirty="0"/>
              <a:t> </a:t>
            </a:r>
            <a:r>
              <a:rPr lang="en-US" sz="1500" dirty="0" err="1"/>
              <a:t>Genomförandeplanen</a:t>
            </a:r>
            <a:r>
              <a:rPr lang="en-US" sz="1500" dirty="0"/>
              <a:t>. </a:t>
            </a:r>
          </a:p>
          <a:p>
            <a:r>
              <a:rPr lang="en-US" sz="1500" dirty="0" err="1"/>
              <a:t>Personalen</a:t>
            </a:r>
            <a:r>
              <a:rPr lang="en-US" sz="1500" dirty="0"/>
              <a:t> </a:t>
            </a:r>
            <a:r>
              <a:rPr lang="en-US" sz="1500" dirty="0" err="1"/>
              <a:t>planerar</a:t>
            </a:r>
            <a:r>
              <a:rPr lang="en-US" sz="1500" dirty="0"/>
              <a:t> in </a:t>
            </a:r>
            <a:r>
              <a:rPr lang="en-US" sz="1500" dirty="0" err="1"/>
              <a:t>insatser</a:t>
            </a:r>
            <a:r>
              <a:rPr lang="en-US" sz="1500" dirty="0"/>
              <a:t> </a:t>
            </a:r>
            <a:r>
              <a:rPr lang="en-US" sz="1500" dirty="0" err="1"/>
              <a:t>tillsammans</a:t>
            </a:r>
            <a:r>
              <a:rPr lang="en-US" sz="1500" dirty="0"/>
              <a:t> med </a:t>
            </a:r>
            <a:r>
              <a:rPr lang="en-US" sz="1500" dirty="0" err="1"/>
              <a:t>hyresgästen</a:t>
            </a:r>
            <a:r>
              <a:rPr lang="en-US" sz="1500" dirty="0"/>
              <a:t> </a:t>
            </a:r>
            <a:r>
              <a:rPr lang="en-US" sz="1500" dirty="0" err="1"/>
              <a:t>när</a:t>
            </a:r>
            <a:r>
              <a:rPr lang="en-US" sz="1500" dirty="0"/>
              <a:t> vi </a:t>
            </a:r>
            <a:r>
              <a:rPr lang="en-US" sz="1500" dirty="0" err="1"/>
              <a:t>gör</a:t>
            </a:r>
            <a:r>
              <a:rPr lang="en-US" sz="1500" dirty="0"/>
              <a:t> </a:t>
            </a:r>
            <a:r>
              <a:rPr lang="en-US" sz="1500" dirty="0" err="1"/>
              <a:t>genomförandeplaner</a:t>
            </a:r>
            <a:r>
              <a:rPr lang="en-US" sz="1500" dirty="0"/>
              <a:t> och det </a:t>
            </a:r>
            <a:r>
              <a:rPr lang="en-US" sz="1500" dirty="0" err="1"/>
              <a:t>är</a:t>
            </a:r>
            <a:r>
              <a:rPr lang="en-US" sz="1500" dirty="0"/>
              <a:t> de </a:t>
            </a:r>
            <a:r>
              <a:rPr lang="en-US" sz="1500" dirty="0" err="1"/>
              <a:t>insatser</a:t>
            </a:r>
            <a:r>
              <a:rPr lang="en-US" sz="1500" dirty="0"/>
              <a:t> </a:t>
            </a:r>
            <a:r>
              <a:rPr lang="en-US" sz="1500" dirty="0" err="1"/>
              <a:t>som</a:t>
            </a:r>
            <a:r>
              <a:rPr lang="en-US" sz="1500" dirty="0"/>
              <a:t> </a:t>
            </a:r>
            <a:r>
              <a:rPr lang="en-US" sz="1500" dirty="0" err="1"/>
              <a:t>personalen</a:t>
            </a:r>
            <a:r>
              <a:rPr lang="en-US" sz="1500" dirty="0"/>
              <a:t> </a:t>
            </a:r>
            <a:r>
              <a:rPr lang="en-US" sz="1500" dirty="0" err="1"/>
              <a:t>stötta</a:t>
            </a:r>
            <a:r>
              <a:rPr lang="en-US" sz="1500" dirty="0"/>
              <a:t> med. </a:t>
            </a:r>
          </a:p>
          <a:p>
            <a:r>
              <a:rPr lang="en-US" sz="1500" dirty="0"/>
              <a:t>Dom </a:t>
            </a:r>
            <a:r>
              <a:rPr lang="en-US" sz="1500" dirty="0" err="1"/>
              <a:t>som</a:t>
            </a:r>
            <a:r>
              <a:rPr lang="en-US" sz="1500" dirty="0"/>
              <a:t> </a:t>
            </a:r>
            <a:r>
              <a:rPr lang="en-US" sz="1500" dirty="0" err="1"/>
              <a:t>har</a:t>
            </a:r>
            <a:r>
              <a:rPr lang="en-US" sz="1500" dirty="0"/>
              <a:t> </a:t>
            </a:r>
            <a:r>
              <a:rPr lang="en-US" sz="1500" dirty="0" err="1"/>
              <a:t>behov</a:t>
            </a:r>
            <a:r>
              <a:rPr lang="en-US" sz="1500" dirty="0"/>
              <a:t> av </a:t>
            </a:r>
            <a:r>
              <a:rPr lang="en-US" sz="1500" dirty="0" err="1"/>
              <a:t>sådana</a:t>
            </a:r>
            <a:r>
              <a:rPr lang="en-US" sz="1500" dirty="0"/>
              <a:t> </a:t>
            </a:r>
            <a:r>
              <a:rPr lang="en-US" sz="1500" dirty="0" err="1"/>
              <a:t>insatser</a:t>
            </a:r>
            <a:r>
              <a:rPr lang="en-US" sz="1500" dirty="0"/>
              <a:t>, </a:t>
            </a:r>
            <a:r>
              <a:rPr lang="en-US" sz="1500" dirty="0" err="1"/>
              <a:t>så</a:t>
            </a:r>
            <a:r>
              <a:rPr lang="en-US" sz="1500" dirty="0"/>
              <a:t> </a:t>
            </a:r>
            <a:r>
              <a:rPr lang="en-US" sz="1500" dirty="0" err="1"/>
              <a:t>som</a:t>
            </a:r>
            <a:r>
              <a:rPr lang="en-US" sz="1500" dirty="0"/>
              <a:t> </a:t>
            </a:r>
            <a:r>
              <a:rPr lang="en-US" sz="1500" dirty="0" err="1"/>
              <a:t>tex</a:t>
            </a:r>
            <a:r>
              <a:rPr lang="en-US" sz="1500" dirty="0"/>
              <a:t> </a:t>
            </a:r>
            <a:r>
              <a:rPr lang="en-US" sz="1500" dirty="0" err="1"/>
              <a:t>promenader</a:t>
            </a:r>
            <a:r>
              <a:rPr lang="en-US" sz="1500" dirty="0"/>
              <a:t> </a:t>
            </a:r>
            <a:r>
              <a:rPr lang="en-US" sz="1500" dirty="0" err="1"/>
              <a:t>går</a:t>
            </a:r>
            <a:r>
              <a:rPr lang="en-US" sz="1500" dirty="0"/>
              <a:t> in under </a:t>
            </a:r>
            <a:r>
              <a:rPr lang="en-US" sz="1500" dirty="0" err="1"/>
              <a:t>livsområdet</a:t>
            </a:r>
            <a:r>
              <a:rPr lang="en-US" sz="1500" dirty="0"/>
              <a:t> </a:t>
            </a:r>
            <a:r>
              <a:rPr lang="en-US" sz="1500" dirty="0" err="1"/>
              <a:t>personlig</a:t>
            </a:r>
            <a:r>
              <a:rPr lang="en-US" sz="1500" dirty="0"/>
              <a:t> </a:t>
            </a:r>
            <a:r>
              <a:rPr lang="en-US" sz="1500" dirty="0" err="1"/>
              <a:t>vård</a:t>
            </a:r>
            <a:r>
              <a:rPr lang="en-US" sz="1500" dirty="0"/>
              <a:t>. </a:t>
            </a:r>
            <a:r>
              <a:rPr lang="en-US" sz="1500" dirty="0" err="1"/>
              <a:t>underrubrik</a:t>
            </a:r>
            <a:r>
              <a:rPr lang="en-US" sz="1500" dirty="0"/>
              <a:t> </a:t>
            </a:r>
            <a:r>
              <a:rPr lang="en-US" sz="1500" dirty="0" err="1"/>
              <a:t>sköra</a:t>
            </a:r>
            <a:r>
              <a:rPr lang="en-US" sz="1500" dirty="0"/>
              <a:t> sin </a:t>
            </a:r>
            <a:r>
              <a:rPr lang="en-US" sz="1500" dirty="0" err="1"/>
              <a:t>hälsa</a:t>
            </a:r>
            <a:r>
              <a:rPr lang="en-US" sz="1500" dirty="0"/>
              <a:t> </a:t>
            </a:r>
            <a:r>
              <a:rPr lang="en-US" sz="1500" dirty="0" err="1"/>
              <a:t>där</a:t>
            </a:r>
            <a:r>
              <a:rPr lang="en-US" sz="1500" dirty="0"/>
              <a:t> det </a:t>
            </a:r>
            <a:r>
              <a:rPr lang="en-US" sz="1500" dirty="0" err="1"/>
              <a:t>ingår</a:t>
            </a:r>
            <a:r>
              <a:rPr lang="en-US" sz="1500" dirty="0"/>
              <a:t> </a:t>
            </a:r>
            <a:r>
              <a:rPr lang="en-US" sz="1500" dirty="0" err="1"/>
              <a:t>att</a:t>
            </a:r>
            <a:r>
              <a:rPr lang="en-US" sz="1500" dirty="0"/>
              <a:t> </a:t>
            </a:r>
            <a:r>
              <a:rPr lang="en-US" sz="1500" dirty="0" err="1"/>
              <a:t>stötta</a:t>
            </a:r>
            <a:r>
              <a:rPr lang="en-US" sz="1500" dirty="0"/>
              <a:t> </a:t>
            </a:r>
            <a:r>
              <a:rPr lang="en-US" sz="1500" dirty="0" err="1"/>
              <a:t>brukaren</a:t>
            </a:r>
            <a:r>
              <a:rPr lang="en-US" sz="1500" dirty="0"/>
              <a:t> </a:t>
            </a:r>
            <a:r>
              <a:rPr lang="en-US" sz="1500" dirty="0" err="1"/>
              <a:t>som</a:t>
            </a:r>
            <a:r>
              <a:rPr lang="en-US" sz="1500" dirty="0"/>
              <a:t> </a:t>
            </a:r>
            <a:r>
              <a:rPr lang="en-US" sz="1500" dirty="0" err="1"/>
              <a:t>har</a:t>
            </a:r>
            <a:r>
              <a:rPr lang="en-US" sz="1500" dirty="0"/>
              <a:t> det </a:t>
            </a:r>
            <a:r>
              <a:rPr lang="en-US" sz="1500" dirty="0" err="1"/>
              <a:t>behovet</a:t>
            </a:r>
            <a:r>
              <a:rPr lang="en-US" sz="1500" dirty="0"/>
              <a:t> </a:t>
            </a:r>
            <a:r>
              <a:rPr lang="en-US" sz="1500" dirty="0" err="1"/>
              <a:t>att</a:t>
            </a:r>
            <a:r>
              <a:rPr lang="en-US" sz="1500" dirty="0"/>
              <a:t> </a:t>
            </a:r>
            <a:r>
              <a:rPr lang="en-US" sz="1500" dirty="0" err="1"/>
              <a:t>hantera</a:t>
            </a:r>
            <a:r>
              <a:rPr lang="en-US" sz="1500" dirty="0"/>
              <a:t> </a:t>
            </a:r>
            <a:r>
              <a:rPr lang="en-US" sz="1500" dirty="0" err="1"/>
              <a:t>fysisk</a:t>
            </a:r>
            <a:r>
              <a:rPr lang="en-US" sz="1500" dirty="0"/>
              <a:t> </a:t>
            </a:r>
            <a:r>
              <a:rPr lang="en-US" sz="1500" dirty="0" err="1"/>
              <a:t>aktivitet</a:t>
            </a:r>
            <a:r>
              <a:rPr lang="en-US" sz="1500" dirty="0"/>
              <a:t>. </a:t>
            </a:r>
            <a:r>
              <a:rPr lang="en-US" sz="1500" dirty="0" err="1"/>
              <a:t>Så</a:t>
            </a:r>
            <a:r>
              <a:rPr lang="en-US" sz="1500" dirty="0"/>
              <a:t> </a:t>
            </a:r>
            <a:r>
              <a:rPr lang="en-US" sz="1500" dirty="0" err="1"/>
              <a:t>kan</a:t>
            </a:r>
            <a:r>
              <a:rPr lang="en-US" sz="1500" dirty="0"/>
              <a:t> det </a:t>
            </a:r>
            <a:r>
              <a:rPr lang="en-US" sz="1500" dirty="0" err="1"/>
              <a:t>tex</a:t>
            </a:r>
            <a:r>
              <a:rPr lang="en-US" sz="1500" dirty="0"/>
              <a:t> </a:t>
            </a:r>
            <a:r>
              <a:rPr lang="en-US" sz="1500" dirty="0" err="1"/>
              <a:t>vara</a:t>
            </a:r>
            <a:r>
              <a:rPr lang="en-US" sz="1500" dirty="0"/>
              <a:t> </a:t>
            </a:r>
            <a:r>
              <a:rPr lang="en-US" sz="1500" dirty="0" err="1"/>
              <a:t>att</a:t>
            </a:r>
            <a:r>
              <a:rPr lang="en-US" sz="1500" dirty="0"/>
              <a:t> man </a:t>
            </a:r>
            <a:r>
              <a:rPr lang="en-US" sz="1500" dirty="0" err="1"/>
              <a:t>planerar</a:t>
            </a:r>
            <a:r>
              <a:rPr lang="en-US" sz="1500" dirty="0"/>
              <a:t> in </a:t>
            </a:r>
            <a:r>
              <a:rPr lang="en-US" sz="1500" dirty="0" err="1"/>
              <a:t>gymträning</a:t>
            </a:r>
            <a:r>
              <a:rPr lang="en-US" sz="1500" dirty="0"/>
              <a:t>/</a:t>
            </a:r>
            <a:r>
              <a:rPr lang="en-US" sz="1500" dirty="0" err="1"/>
              <a:t>promenad</a:t>
            </a:r>
            <a:r>
              <a:rPr lang="en-US" sz="1500" dirty="0"/>
              <a:t> </a:t>
            </a:r>
            <a:r>
              <a:rPr lang="en-US" sz="1500" dirty="0" err="1"/>
              <a:t>eller</a:t>
            </a:r>
            <a:r>
              <a:rPr lang="en-US" sz="1500" dirty="0"/>
              <a:t> </a:t>
            </a:r>
            <a:r>
              <a:rPr lang="en-US" sz="1500" dirty="0" err="1"/>
              <a:t>annan</a:t>
            </a:r>
            <a:r>
              <a:rPr lang="en-US" sz="1500" dirty="0"/>
              <a:t> </a:t>
            </a:r>
            <a:r>
              <a:rPr lang="en-US" sz="1500" dirty="0" err="1"/>
              <a:t>lämplig</a:t>
            </a:r>
            <a:r>
              <a:rPr lang="en-US" sz="1500" dirty="0"/>
              <a:t> </a:t>
            </a:r>
            <a:r>
              <a:rPr lang="en-US" sz="1500" dirty="0" err="1"/>
              <a:t>aktivitet</a:t>
            </a:r>
            <a:r>
              <a:rPr lang="en-US" sz="1500" dirty="0"/>
              <a:t>.</a:t>
            </a:r>
          </a:p>
          <a:p>
            <a:r>
              <a:rPr lang="en-US" sz="1500" dirty="0"/>
              <a:t>Personal </a:t>
            </a:r>
            <a:r>
              <a:rPr lang="en-US" sz="1500" dirty="0" err="1"/>
              <a:t>erbjuder</a:t>
            </a:r>
            <a:r>
              <a:rPr lang="en-US" sz="1500" dirty="0"/>
              <a:t> </a:t>
            </a:r>
            <a:r>
              <a:rPr lang="en-US" sz="1500" dirty="0" err="1"/>
              <a:t>även</a:t>
            </a:r>
            <a:r>
              <a:rPr lang="en-US" sz="1500" dirty="0"/>
              <a:t> </a:t>
            </a:r>
            <a:r>
              <a:rPr lang="en-US" sz="1500" dirty="0" err="1"/>
              <a:t>insatser</a:t>
            </a:r>
            <a:r>
              <a:rPr lang="en-US" sz="1500" dirty="0"/>
              <a:t> i </a:t>
            </a:r>
            <a:r>
              <a:rPr lang="en-US" sz="1500" dirty="0" err="1"/>
              <a:t>hemmet</a:t>
            </a:r>
            <a:r>
              <a:rPr lang="en-US" sz="1500" dirty="0"/>
              <a:t> </a:t>
            </a:r>
            <a:r>
              <a:rPr lang="en-US" sz="1500" dirty="0" err="1"/>
              <a:t>så</a:t>
            </a:r>
            <a:r>
              <a:rPr lang="en-US" sz="1500" dirty="0"/>
              <a:t> </a:t>
            </a:r>
            <a:r>
              <a:rPr lang="en-US" sz="1500" dirty="0" err="1"/>
              <a:t>som</a:t>
            </a:r>
            <a:r>
              <a:rPr lang="en-US" sz="1500" dirty="0"/>
              <a:t> </a:t>
            </a:r>
            <a:r>
              <a:rPr lang="en-US" sz="1500" dirty="0" err="1"/>
              <a:t>sittgympa</a:t>
            </a:r>
            <a:r>
              <a:rPr lang="en-US" sz="1500" dirty="0"/>
              <a:t> och </a:t>
            </a:r>
            <a:r>
              <a:rPr lang="en-US" sz="1500" dirty="0" err="1"/>
              <a:t>andra</a:t>
            </a:r>
            <a:r>
              <a:rPr lang="en-US" sz="1500" dirty="0"/>
              <a:t> </a:t>
            </a:r>
            <a:r>
              <a:rPr lang="en-US" sz="1500" dirty="0" err="1"/>
              <a:t>fysiska</a:t>
            </a:r>
            <a:r>
              <a:rPr lang="en-US" sz="1500" dirty="0"/>
              <a:t> </a:t>
            </a:r>
            <a:r>
              <a:rPr lang="en-US" sz="1500" dirty="0" err="1"/>
              <a:t>aktiviteter</a:t>
            </a:r>
            <a:r>
              <a:rPr lang="en-US" sz="1500" dirty="0"/>
              <a:t> om det </a:t>
            </a:r>
            <a:r>
              <a:rPr lang="en-US" sz="1500" dirty="0" err="1"/>
              <a:t>finns</a:t>
            </a:r>
            <a:r>
              <a:rPr lang="en-US" sz="1500" dirty="0"/>
              <a:t> </a:t>
            </a:r>
            <a:r>
              <a:rPr lang="en-US" sz="1500" dirty="0" err="1"/>
              <a:t>behov</a:t>
            </a:r>
            <a:r>
              <a:rPr lang="en-US" sz="1500" dirty="0"/>
              <a:t> av </a:t>
            </a:r>
            <a:r>
              <a:rPr lang="en-US" sz="1500" dirty="0" err="1"/>
              <a:t>detta</a:t>
            </a:r>
            <a:r>
              <a:rPr lang="en-US" sz="1500" dirty="0"/>
              <a:t>.</a:t>
            </a:r>
          </a:p>
          <a:p>
            <a:r>
              <a:rPr lang="en-US" sz="1500" dirty="0" err="1"/>
              <a:t>Dagsljus</a:t>
            </a:r>
            <a:r>
              <a:rPr lang="en-US" sz="1500" dirty="0"/>
              <a:t> </a:t>
            </a:r>
            <a:r>
              <a:rPr lang="en-US" sz="1500" dirty="0" err="1"/>
              <a:t>är</a:t>
            </a:r>
            <a:r>
              <a:rPr lang="en-US" sz="1500" dirty="0"/>
              <a:t> </a:t>
            </a:r>
            <a:r>
              <a:rPr lang="en-US" sz="1500" dirty="0" err="1"/>
              <a:t>något</a:t>
            </a:r>
            <a:r>
              <a:rPr lang="en-US" sz="1500" dirty="0"/>
              <a:t> </a:t>
            </a:r>
            <a:r>
              <a:rPr lang="en-US" sz="1500" dirty="0" err="1"/>
              <a:t>personalen</a:t>
            </a:r>
            <a:r>
              <a:rPr lang="en-US" sz="1500" dirty="0"/>
              <a:t> </a:t>
            </a:r>
            <a:r>
              <a:rPr lang="en-US" sz="1500" dirty="0" err="1"/>
              <a:t>stöttar</a:t>
            </a:r>
            <a:r>
              <a:rPr lang="en-US" sz="1500" dirty="0"/>
              <a:t> </a:t>
            </a:r>
            <a:r>
              <a:rPr lang="en-US" sz="1500" dirty="0" err="1"/>
              <a:t>hyresgästerna</a:t>
            </a:r>
            <a:r>
              <a:rPr lang="en-US" sz="1500" dirty="0"/>
              <a:t> med </a:t>
            </a:r>
            <a:r>
              <a:rPr lang="en-US" sz="1500" dirty="0" err="1"/>
              <a:t>att</a:t>
            </a:r>
            <a:r>
              <a:rPr lang="en-US" sz="1500" dirty="0"/>
              <a:t> </a:t>
            </a:r>
            <a:r>
              <a:rPr lang="en-US" sz="1500" dirty="0" err="1"/>
              <a:t>tex</a:t>
            </a:r>
            <a:r>
              <a:rPr lang="en-US" sz="1500" dirty="0"/>
              <a:t> </a:t>
            </a:r>
            <a:r>
              <a:rPr lang="en-US" sz="1500" dirty="0" err="1"/>
              <a:t>motivera</a:t>
            </a:r>
            <a:r>
              <a:rPr lang="en-US" sz="1500" dirty="0"/>
              <a:t> till </a:t>
            </a:r>
            <a:r>
              <a:rPr lang="en-US" sz="1500" dirty="0" err="1"/>
              <a:t>att</a:t>
            </a:r>
            <a:r>
              <a:rPr lang="en-US" sz="1500" dirty="0"/>
              <a:t> ha </a:t>
            </a:r>
            <a:r>
              <a:rPr lang="en-US" sz="1500" dirty="0" err="1"/>
              <a:t>en</a:t>
            </a:r>
            <a:r>
              <a:rPr lang="en-US" sz="1500" dirty="0"/>
              <a:t> </a:t>
            </a:r>
            <a:r>
              <a:rPr lang="en-US" sz="1500" dirty="0" err="1"/>
              <a:t>regelbunden</a:t>
            </a:r>
            <a:r>
              <a:rPr lang="en-US" sz="1500" dirty="0"/>
              <a:t> och god </a:t>
            </a:r>
            <a:r>
              <a:rPr lang="en-US" sz="1500" dirty="0" err="1"/>
              <a:t>dygnsrytm</a:t>
            </a:r>
            <a:r>
              <a:rPr lang="en-US" sz="1500" dirty="0"/>
              <a:t>. Detta </a:t>
            </a:r>
            <a:r>
              <a:rPr lang="en-US" sz="1500" dirty="0" err="1"/>
              <a:t>pratar</a:t>
            </a:r>
            <a:r>
              <a:rPr lang="en-US" sz="1500" dirty="0"/>
              <a:t> man </a:t>
            </a:r>
            <a:r>
              <a:rPr lang="en-US" sz="1500" dirty="0" err="1"/>
              <a:t>även</a:t>
            </a:r>
            <a:r>
              <a:rPr lang="en-US" sz="1500" dirty="0"/>
              <a:t> </a:t>
            </a:r>
            <a:r>
              <a:rPr lang="en-US" sz="1500" dirty="0" err="1"/>
              <a:t>kring</a:t>
            </a:r>
            <a:r>
              <a:rPr lang="en-US" sz="1500" dirty="0"/>
              <a:t> under </a:t>
            </a:r>
            <a:r>
              <a:rPr lang="en-US" sz="1500" dirty="0" err="1"/>
              <a:t>livsområdet</a:t>
            </a:r>
            <a:r>
              <a:rPr lang="en-US" sz="1500" dirty="0"/>
              <a:t> </a:t>
            </a:r>
            <a:r>
              <a:rPr lang="en-US" sz="1500" dirty="0" err="1"/>
              <a:t>personlig</a:t>
            </a:r>
            <a:r>
              <a:rPr lang="en-US" sz="1500" dirty="0"/>
              <a:t> </a:t>
            </a:r>
            <a:r>
              <a:rPr lang="en-US" sz="1500" dirty="0" err="1"/>
              <a:t>vård</a:t>
            </a:r>
            <a:r>
              <a:rPr lang="en-US" sz="1500" dirty="0"/>
              <a:t> </a:t>
            </a:r>
            <a:r>
              <a:rPr lang="en-US" sz="1500" dirty="0" err="1"/>
              <a:t>kring</a:t>
            </a:r>
            <a:r>
              <a:rPr lang="en-US" sz="1500" dirty="0"/>
              <a:t> </a:t>
            </a:r>
            <a:r>
              <a:rPr lang="en-US" sz="1500" dirty="0" err="1"/>
              <a:t>tex</a:t>
            </a:r>
            <a:r>
              <a:rPr lang="en-US" sz="1500" dirty="0"/>
              <a:t> </a:t>
            </a:r>
            <a:r>
              <a:rPr lang="en-US" sz="1500" dirty="0" err="1"/>
              <a:t>sömn</a:t>
            </a:r>
            <a:r>
              <a:rPr lang="en-US" sz="1500" dirty="0"/>
              <a:t> med </a:t>
            </a:r>
            <a:r>
              <a:rPr lang="en-US" sz="1500" dirty="0" err="1"/>
              <a:t>mera</a:t>
            </a:r>
            <a:r>
              <a:rPr lang="en-US" sz="1500" dirty="0"/>
              <a:t>. </a:t>
            </a:r>
            <a:r>
              <a:rPr lang="en-US" sz="1500" dirty="0" err="1"/>
              <a:t>Erbjuda</a:t>
            </a:r>
            <a:r>
              <a:rPr lang="en-US" sz="1500" dirty="0"/>
              <a:t> </a:t>
            </a:r>
            <a:r>
              <a:rPr lang="en-US" sz="1500" dirty="0" err="1"/>
              <a:t>socialt</a:t>
            </a:r>
            <a:r>
              <a:rPr lang="en-US" sz="1500" dirty="0"/>
              <a:t> </a:t>
            </a:r>
            <a:r>
              <a:rPr lang="en-US" sz="1500" dirty="0" err="1"/>
              <a:t>samspel</a:t>
            </a:r>
            <a:r>
              <a:rPr lang="en-US" sz="1500" dirty="0"/>
              <a:t> i det </a:t>
            </a:r>
            <a:r>
              <a:rPr lang="en-US" sz="1500" dirty="0" err="1"/>
              <a:t>gemensamma</a:t>
            </a:r>
            <a:r>
              <a:rPr lang="en-US" sz="1500" dirty="0"/>
              <a:t> </a:t>
            </a:r>
            <a:r>
              <a:rPr lang="en-US" sz="1500" dirty="0" err="1"/>
              <a:t>utrymmet</a:t>
            </a:r>
            <a:r>
              <a:rPr lang="en-US" sz="1500" dirty="0"/>
              <a:t>/ </a:t>
            </a:r>
            <a:r>
              <a:rPr lang="en-US" sz="1500" dirty="0" err="1"/>
              <a:t>balkong</a:t>
            </a:r>
            <a:r>
              <a:rPr lang="en-US" sz="1500" dirty="0"/>
              <a:t>/</a:t>
            </a:r>
            <a:r>
              <a:rPr lang="en-US" sz="1500" dirty="0" err="1"/>
              <a:t>uteplats</a:t>
            </a:r>
            <a:r>
              <a:rPr lang="en-US" sz="1500" dirty="0"/>
              <a:t>.</a:t>
            </a:r>
          </a:p>
          <a:p>
            <a:r>
              <a:rPr lang="en-US" sz="1500" dirty="0" err="1"/>
              <a:t>Insatser</a:t>
            </a:r>
            <a:r>
              <a:rPr lang="en-US" sz="1500" dirty="0"/>
              <a:t> </a:t>
            </a:r>
            <a:r>
              <a:rPr lang="en-US" sz="1500" dirty="0" err="1"/>
              <a:t>som</a:t>
            </a:r>
            <a:r>
              <a:rPr lang="en-US" sz="1500" dirty="0"/>
              <a:t> </a:t>
            </a:r>
            <a:r>
              <a:rPr lang="en-US" sz="1500" dirty="0" err="1"/>
              <a:t>att</a:t>
            </a:r>
            <a:r>
              <a:rPr lang="en-US" sz="1500" dirty="0"/>
              <a:t> </a:t>
            </a:r>
            <a:r>
              <a:rPr lang="en-US" sz="1500" dirty="0" err="1"/>
              <a:t>tex</a:t>
            </a:r>
            <a:r>
              <a:rPr lang="en-US" sz="1500" dirty="0"/>
              <a:t> </a:t>
            </a:r>
            <a:r>
              <a:rPr lang="en-US" sz="1500" dirty="0" err="1"/>
              <a:t>gå</a:t>
            </a:r>
            <a:r>
              <a:rPr lang="en-US" sz="1500" dirty="0"/>
              <a:t> med </a:t>
            </a:r>
            <a:r>
              <a:rPr lang="en-US" sz="1500" dirty="0" err="1"/>
              <a:t>ut</a:t>
            </a:r>
            <a:r>
              <a:rPr lang="en-US" sz="1500" dirty="0"/>
              <a:t> och </a:t>
            </a:r>
            <a:r>
              <a:rPr lang="en-US" sz="1500" dirty="0" err="1"/>
              <a:t>handla</a:t>
            </a:r>
            <a:r>
              <a:rPr lang="en-US" sz="1500" dirty="0"/>
              <a:t>/</a:t>
            </a:r>
            <a:r>
              <a:rPr lang="en-US" sz="1500" dirty="0" err="1"/>
              <a:t>utföra</a:t>
            </a:r>
            <a:r>
              <a:rPr lang="en-US" sz="1500" dirty="0"/>
              <a:t> </a:t>
            </a:r>
            <a:r>
              <a:rPr lang="en-US" sz="1500" dirty="0" err="1"/>
              <a:t>andra</a:t>
            </a:r>
            <a:r>
              <a:rPr lang="en-US" sz="1500" dirty="0"/>
              <a:t> </a:t>
            </a:r>
            <a:r>
              <a:rPr lang="en-US" sz="1500" dirty="0" err="1"/>
              <a:t>insatser</a:t>
            </a:r>
            <a:r>
              <a:rPr lang="en-US" sz="1500" dirty="0"/>
              <a:t> </a:t>
            </a:r>
            <a:r>
              <a:rPr lang="en-US" sz="1500" dirty="0" err="1"/>
              <a:t>utanför</a:t>
            </a:r>
            <a:r>
              <a:rPr lang="en-US" sz="1500" dirty="0"/>
              <a:t> </a:t>
            </a:r>
            <a:r>
              <a:rPr lang="en-US" sz="1500" dirty="0" err="1"/>
              <a:t>hemmet</a:t>
            </a:r>
            <a:r>
              <a:rPr lang="en-US" sz="1500" dirty="0"/>
              <a:t> </a:t>
            </a:r>
            <a:r>
              <a:rPr lang="en-US" sz="1500" dirty="0" err="1"/>
              <a:t>detta</a:t>
            </a:r>
            <a:r>
              <a:rPr lang="en-US" sz="1500" dirty="0"/>
              <a:t> </a:t>
            </a:r>
            <a:r>
              <a:rPr lang="en-US" sz="1500" dirty="0" err="1"/>
              <a:t>bidrar</a:t>
            </a:r>
            <a:r>
              <a:rPr lang="en-US" sz="1500" dirty="0"/>
              <a:t> </a:t>
            </a:r>
            <a:r>
              <a:rPr lang="en-US" sz="1500" dirty="0" err="1"/>
              <a:t>då</a:t>
            </a:r>
            <a:r>
              <a:rPr lang="en-US" sz="1500" dirty="0"/>
              <a:t> till </a:t>
            </a:r>
            <a:r>
              <a:rPr lang="en-US" sz="1500" dirty="0" err="1"/>
              <a:t>att</a:t>
            </a:r>
            <a:r>
              <a:rPr lang="en-US" sz="1500" dirty="0"/>
              <a:t> </a:t>
            </a:r>
            <a:r>
              <a:rPr lang="en-US" sz="1500" dirty="0" err="1"/>
              <a:t>individen</a:t>
            </a:r>
            <a:r>
              <a:rPr lang="en-US" sz="1500" dirty="0"/>
              <a:t> </a:t>
            </a:r>
            <a:r>
              <a:rPr lang="en-US" sz="1500" dirty="0" err="1"/>
              <a:t>får</a:t>
            </a:r>
            <a:r>
              <a:rPr lang="en-US" sz="1500" dirty="0"/>
              <a:t> sin dos av </a:t>
            </a:r>
            <a:r>
              <a:rPr lang="en-US" sz="1500" dirty="0" err="1"/>
              <a:t>dagsform</a:t>
            </a:r>
            <a:r>
              <a:rPr lang="en-US" sz="1500" dirty="0"/>
              <a:t>.</a:t>
            </a:r>
          </a:p>
          <a:p>
            <a:r>
              <a:rPr lang="en-US" sz="1500" dirty="0" err="1"/>
              <a:t>Personalen</a:t>
            </a:r>
            <a:r>
              <a:rPr lang="en-US" sz="1500" dirty="0"/>
              <a:t> </a:t>
            </a:r>
            <a:r>
              <a:rPr lang="en-US" sz="1500" dirty="0" err="1"/>
              <a:t>kan</a:t>
            </a:r>
            <a:r>
              <a:rPr lang="en-US" sz="1500" dirty="0"/>
              <a:t> </a:t>
            </a:r>
            <a:r>
              <a:rPr lang="en-US" sz="1500" dirty="0" err="1"/>
              <a:t>tex</a:t>
            </a:r>
            <a:r>
              <a:rPr lang="en-US" sz="1500" dirty="0"/>
              <a:t> </a:t>
            </a:r>
            <a:r>
              <a:rPr lang="en-US" sz="1500" dirty="0" err="1"/>
              <a:t>när</a:t>
            </a:r>
            <a:r>
              <a:rPr lang="en-US" sz="1500" dirty="0"/>
              <a:t> man </a:t>
            </a:r>
            <a:r>
              <a:rPr lang="en-US" sz="1500" dirty="0" err="1"/>
              <a:t>är</a:t>
            </a:r>
            <a:r>
              <a:rPr lang="en-US" sz="1500" dirty="0"/>
              <a:t> </a:t>
            </a:r>
            <a:r>
              <a:rPr lang="en-US" sz="1500" dirty="0" err="1"/>
              <a:t>inne</a:t>
            </a:r>
            <a:r>
              <a:rPr lang="en-US" sz="1500" dirty="0"/>
              <a:t> i </a:t>
            </a:r>
            <a:r>
              <a:rPr lang="en-US" sz="1500" dirty="0" err="1"/>
              <a:t>hyresgästens</a:t>
            </a:r>
            <a:r>
              <a:rPr lang="en-US" sz="1500" dirty="0"/>
              <a:t> </a:t>
            </a:r>
            <a:r>
              <a:rPr lang="en-US" sz="1500" dirty="0" err="1"/>
              <a:t>lägenhet</a:t>
            </a:r>
            <a:r>
              <a:rPr lang="en-US" sz="1500" dirty="0"/>
              <a:t> </a:t>
            </a:r>
            <a:r>
              <a:rPr lang="en-US" sz="1500" dirty="0" err="1"/>
              <a:t>föreslå</a:t>
            </a:r>
            <a:r>
              <a:rPr lang="en-US" sz="1500" dirty="0"/>
              <a:t> </a:t>
            </a:r>
            <a:r>
              <a:rPr lang="en-US" sz="1500" dirty="0" err="1"/>
              <a:t>att</a:t>
            </a:r>
            <a:r>
              <a:rPr lang="en-US" sz="1500" dirty="0"/>
              <a:t> de </a:t>
            </a:r>
            <a:r>
              <a:rPr lang="en-US" sz="1500" dirty="0" err="1"/>
              <a:t>kan</a:t>
            </a:r>
            <a:r>
              <a:rPr lang="en-US" sz="1500" dirty="0"/>
              <a:t> </a:t>
            </a:r>
            <a:r>
              <a:rPr lang="en-US" sz="1500" dirty="0" err="1"/>
              <a:t>vara</a:t>
            </a:r>
            <a:r>
              <a:rPr lang="en-US" sz="1500" dirty="0"/>
              <a:t> bra </a:t>
            </a:r>
            <a:r>
              <a:rPr lang="en-US" sz="1500" dirty="0" err="1"/>
              <a:t>att</a:t>
            </a:r>
            <a:r>
              <a:rPr lang="en-US" sz="1500" dirty="0"/>
              <a:t> </a:t>
            </a:r>
            <a:r>
              <a:rPr lang="en-US" sz="1500" dirty="0" err="1"/>
              <a:t>tex</a:t>
            </a:r>
            <a:r>
              <a:rPr lang="en-US" sz="1500" dirty="0"/>
              <a:t> </a:t>
            </a:r>
            <a:r>
              <a:rPr lang="en-US" sz="1500" dirty="0" err="1"/>
              <a:t>dra</a:t>
            </a:r>
            <a:r>
              <a:rPr lang="en-US" sz="1500" dirty="0"/>
              <a:t> </a:t>
            </a:r>
            <a:r>
              <a:rPr lang="en-US" sz="1500" dirty="0" err="1"/>
              <a:t>upp</a:t>
            </a:r>
            <a:r>
              <a:rPr lang="en-US" sz="1500" dirty="0"/>
              <a:t> </a:t>
            </a:r>
            <a:r>
              <a:rPr lang="en-US" sz="1500" dirty="0" err="1"/>
              <a:t>sina</a:t>
            </a:r>
            <a:r>
              <a:rPr lang="en-US" sz="1500" dirty="0"/>
              <a:t> </a:t>
            </a:r>
            <a:r>
              <a:rPr lang="en-US" sz="1500" dirty="0" err="1"/>
              <a:t>persienner</a:t>
            </a:r>
            <a:r>
              <a:rPr lang="en-US" sz="1500" dirty="0"/>
              <a:t> för </a:t>
            </a:r>
            <a:r>
              <a:rPr lang="en-US" sz="1500" dirty="0" err="1"/>
              <a:t>att</a:t>
            </a:r>
            <a:r>
              <a:rPr lang="en-US" sz="1500" dirty="0"/>
              <a:t> </a:t>
            </a:r>
            <a:r>
              <a:rPr lang="en-US" sz="1500" dirty="0" err="1"/>
              <a:t>få</a:t>
            </a:r>
            <a:r>
              <a:rPr lang="en-US" sz="1500" dirty="0"/>
              <a:t> in </a:t>
            </a:r>
            <a:r>
              <a:rPr lang="en-US" sz="1500" dirty="0" err="1"/>
              <a:t>ljus</a:t>
            </a:r>
            <a:r>
              <a:rPr lang="en-US" sz="1500" dirty="0"/>
              <a:t> i </a:t>
            </a:r>
            <a:r>
              <a:rPr lang="en-US" sz="1500" dirty="0" err="1"/>
              <a:t>sitt</a:t>
            </a:r>
            <a:r>
              <a:rPr lang="en-US" sz="1500" dirty="0"/>
              <a:t> hem. </a:t>
            </a:r>
          </a:p>
          <a:p>
            <a:endParaRPr lang="en-US" sz="1500" dirty="0"/>
          </a:p>
          <a:p>
            <a:endParaRPr lang="en-US" sz="1500" dirty="0"/>
          </a:p>
        </p:txBody>
      </p:sp>
    </p:spTree>
    <p:extLst>
      <p:ext uri="{BB962C8B-B14F-4D97-AF65-F5344CB8AC3E}">
        <p14:creationId xmlns:p14="http://schemas.microsoft.com/office/powerpoint/2010/main" val="722348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extruta 2">
            <a:extLst>
              <a:ext uri="{FF2B5EF4-FFF2-40B4-BE49-F238E27FC236}">
                <a16:creationId xmlns:a16="http://schemas.microsoft.com/office/drawing/2014/main" id="{1497CCCE-AF99-7CE5-E332-2901ED0B9E51}"/>
              </a:ext>
            </a:extLst>
          </p:cNvPr>
          <p:cNvGraphicFramePr/>
          <p:nvPr/>
        </p:nvGraphicFramePr>
        <p:xfrm>
          <a:off x="407988" y="164941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ubrik 1">
            <a:extLst>
              <a:ext uri="{FF2B5EF4-FFF2-40B4-BE49-F238E27FC236}">
                <a16:creationId xmlns:a16="http://schemas.microsoft.com/office/drawing/2014/main" id="{182DF6AA-B245-23BA-E49A-F8C47834C366}"/>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3574224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58D54D-886B-4971-A9A3-2002F0A3572B}"/>
              </a:ext>
            </a:extLst>
          </p:cNvPr>
          <p:cNvSpPr>
            <a:spLocks noGrp="1"/>
          </p:cNvSpPr>
          <p:nvPr>
            <p:ph type="ctrTitle"/>
          </p:nvPr>
        </p:nvSpPr>
        <p:spPr>
          <a:xfrm>
            <a:off x="1528841" y="2410691"/>
            <a:ext cx="9818032" cy="1343947"/>
          </a:xfrm>
        </p:spPr>
        <p:txBody>
          <a:bodyPr/>
          <a:lstStyle/>
          <a:p>
            <a:pPr algn="l"/>
            <a:br>
              <a:rPr lang="sv-SE" sz="5400" b="1" dirty="0">
                <a:effectLst/>
                <a:ea typeface="MS PGothic" panose="020B0600070205080204" pitchFamily="34" charset="-128"/>
                <a:cs typeface="Arial" panose="020B0604020202020204" pitchFamily="34" charset="0"/>
              </a:rPr>
            </a:br>
            <a:r>
              <a:rPr lang="sv-SE" b="1" dirty="0">
                <a:effectLst/>
                <a:ea typeface="MS PGothic" panose="020B0600070205080204" pitchFamily="34" charset="-128"/>
                <a:cs typeface="Arial" panose="020B0604020202020204" pitchFamily="34" charset="0"/>
              </a:rPr>
              <a:t>9. Återkoppling på frågor från organisationerna </a:t>
            </a:r>
            <a:br>
              <a:rPr lang="sv-SE" sz="3200" b="1" dirty="0">
                <a:effectLst/>
                <a:ea typeface="MS PGothic" panose="020B0600070205080204" pitchFamily="34" charset="-128"/>
                <a:cs typeface="Arial" panose="020B0604020202020204" pitchFamily="34" charset="0"/>
              </a:rPr>
            </a:br>
            <a:br>
              <a:rPr lang="sv-SE" sz="3200" b="1" dirty="0">
                <a:effectLst/>
                <a:ea typeface="MS PGothic" panose="020B0600070205080204" pitchFamily="34" charset="-128"/>
                <a:cs typeface="Arial" panose="020B0604020202020204" pitchFamily="34" charset="0"/>
              </a:rPr>
            </a:br>
            <a:br>
              <a:rPr lang="sv-SE" sz="1800" b="1" dirty="0">
                <a:solidFill>
                  <a:srgbClr val="0D0D0D"/>
                </a:solidFill>
                <a:effectLst/>
                <a:latin typeface="Arial" panose="020B0604020202020204" pitchFamily="34" charset="0"/>
                <a:ea typeface="MS PGothic" panose="020B0600070205080204" pitchFamily="34" charset="-128"/>
                <a:cs typeface="Arial" panose="020B0604020202020204" pitchFamily="34" charset="0"/>
              </a:rPr>
            </a:br>
            <a:endParaRPr lang="sv-SE" dirty="0"/>
          </a:p>
        </p:txBody>
      </p:sp>
    </p:spTree>
    <p:extLst>
      <p:ext uri="{BB962C8B-B14F-4D97-AF65-F5344CB8AC3E}">
        <p14:creationId xmlns:p14="http://schemas.microsoft.com/office/powerpoint/2010/main" val="239377202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AAA2CA3-6D06-F0F7-94C8-6102CC33C5EE}"/>
              </a:ext>
            </a:extLst>
          </p:cNvPr>
          <p:cNvSpPr>
            <a:spLocks noGrp="1"/>
          </p:cNvSpPr>
          <p:nvPr>
            <p:ph type="ctrTitle"/>
          </p:nvPr>
        </p:nvSpPr>
        <p:spPr/>
        <p:txBody>
          <a:bodyPr/>
          <a:lstStyle/>
          <a:p>
            <a:r>
              <a:rPr lang="sv-SE" dirty="0"/>
              <a:t>Återkoppling Cafédialog 2025-09-18</a:t>
            </a:r>
          </a:p>
        </p:txBody>
      </p:sp>
      <p:sp>
        <p:nvSpPr>
          <p:cNvPr id="2" name="Platshållare för text 1">
            <a:extLst>
              <a:ext uri="{FF2B5EF4-FFF2-40B4-BE49-F238E27FC236}">
                <a16:creationId xmlns:a16="http://schemas.microsoft.com/office/drawing/2014/main" id="{D41B40D8-FE90-5D59-61B9-968CE6A342E5}"/>
              </a:ext>
            </a:extLst>
          </p:cNvPr>
          <p:cNvSpPr>
            <a:spLocks noGrp="1"/>
          </p:cNvSpPr>
          <p:nvPr>
            <p:ph type="body" sz="quarter" idx="10"/>
          </p:nvPr>
        </p:nvSpPr>
        <p:spPr/>
        <p:txBody>
          <a:bodyPr/>
          <a:lstStyle/>
          <a:p>
            <a:endParaRPr lang="sv-SE"/>
          </a:p>
        </p:txBody>
      </p:sp>
      <p:sp>
        <p:nvSpPr>
          <p:cNvPr id="6" name="Platshållare för text 5">
            <a:extLst>
              <a:ext uri="{FF2B5EF4-FFF2-40B4-BE49-F238E27FC236}">
                <a16:creationId xmlns:a16="http://schemas.microsoft.com/office/drawing/2014/main" id="{69857177-3091-881B-F005-4A86B385204C}"/>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1373218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0D5DA1-C428-ECEE-F91C-93F14860D6F0}"/>
              </a:ext>
            </a:extLst>
          </p:cNvPr>
          <p:cNvSpPr>
            <a:spLocks noGrp="1"/>
          </p:cNvSpPr>
          <p:nvPr>
            <p:ph type="title"/>
          </p:nvPr>
        </p:nvSpPr>
        <p:spPr/>
        <p:txBody>
          <a:bodyPr/>
          <a:lstStyle/>
          <a:p>
            <a:r>
              <a:rPr lang="sv-SE" dirty="0"/>
              <a:t>Ämnen som diskuterades</a:t>
            </a:r>
          </a:p>
        </p:txBody>
      </p:sp>
      <p:pic>
        <p:nvPicPr>
          <p:cNvPr id="10" name="Platshållare för bild 9" descr="En bild som visar skärmbild, Grafik, symbol, Teckensnitt&#10;&#10;AI-genererat innehåll kan vara felaktigt.">
            <a:extLst>
              <a:ext uri="{FF2B5EF4-FFF2-40B4-BE49-F238E27FC236}">
                <a16:creationId xmlns:a16="http://schemas.microsoft.com/office/drawing/2014/main" id="{850D3281-D943-4F14-828A-0F9EF45309F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824" r="824"/>
          <a:stretch>
            <a:fillRect/>
          </a:stretch>
        </p:blipFill>
        <p:spPr/>
      </p:pic>
      <p:sp>
        <p:nvSpPr>
          <p:cNvPr id="4" name="Platshållare för text 3">
            <a:extLst>
              <a:ext uri="{FF2B5EF4-FFF2-40B4-BE49-F238E27FC236}">
                <a16:creationId xmlns:a16="http://schemas.microsoft.com/office/drawing/2014/main" id="{5FD1C94F-B230-3A3D-15DF-255824934CB6}"/>
              </a:ext>
            </a:extLst>
          </p:cNvPr>
          <p:cNvSpPr>
            <a:spLocks noGrp="1"/>
          </p:cNvSpPr>
          <p:nvPr>
            <p:ph type="body" sz="half" idx="2"/>
          </p:nvPr>
        </p:nvSpPr>
        <p:spPr/>
        <p:txBody>
          <a:bodyPr/>
          <a:lstStyle/>
          <a:p>
            <a:pPr algn="ctr"/>
            <a:r>
              <a:rPr lang="sv-SE" dirty="0"/>
              <a:t>Reglementet	</a:t>
            </a:r>
          </a:p>
        </p:txBody>
      </p:sp>
      <p:pic>
        <p:nvPicPr>
          <p:cNvPr id="12" name="Platshållare för bild 11" descr="En bild som visar symbol, cirkel, skärmbild, Grafik&#10;&#10;AI-genererat innehåll kan vara felaktigt.">
            <a:extLst>
              <a:ext uri="{FF2B5EF4-FFF2-40B4-BE49-F238E27FC236}">
                <a16:creationId xmlns:a16="http://schemas.microsoft.com/office/drawing/2014/main" id="{AF16CA8F-55D5-464B-945C-3F1D959A13FB}"/>
              </a:ext>
            </a:extLst>
          </p:cNvPr>
          <p:cNvPicPr>
            <a:picLocks noGrp="1" noChangeAspect="1"/>
          </p:cNvPicPr>
          <p:nvPr>
            <p:ph type="pic" idx="12"/>
          </p:nvPr>
        </p:nvPicPr>
        <p:blipFill>
          <a:blip r:embed="rId3">
            <a:extLst>
              <a:ext uri="{28A0092B-C50C-407E-A947-70E740481C1C}">
                <a14:useLocalDpi xmlns:a14="http://schemas.microsoft.com/office/drawing/2010/main" val="0"/>
              </a:ext>
            </a:extLst>
          </a:blip>
          <a:srcRect l="824" r="824"/>
          <a:stretch>
            <a:fillRect/>
          </a:stretch>
        </p:blipFill>
        <p:spPr/>
      </p:pic>
      <p:sp>
        <p:nvSpPr>
          <p:cNvPr id="6" name="Platshållare för text 5">
            <a:extLst>
              <a:ext uri="{FF2B5EF4-FFF2-40B4-BE49-F238E27FC236}">
                <a16:creationId xmlns:a16="http://schemas.microsoft.com/office/drawing/2014/main" id="{FE087DF1-34C6-991F-42A2-C1593ABB3B30}"/>
              </a:ext>
            </a:extLst>
          </p:cNvPr>
          <p:cNvSpPr>
            <a:spLocks noGrp="1"/>
          </p:cNvSpPr>
          <p:nvPr>
            <p:ph type="body" sz="half" idx="15"/>
          </p:nvPr>
        </p:nvSpPr>
        <p:spPr/>
        <p:txBody>
          <a:bodyPr/>
          <a:lstStyle/>
          <a:p>
            <a:pPr algn="ctr"/>
            <a:r>
              <a:rPr lang="sv-SE" dirty="0"/>
              <a:t>Mötestider</a:t>
            </a:r>
          </a:p>
        </p:txBody>
      </p:sp>
      <p:pic>
        <p:nvPicPr>
          <p:cNvPr id="14" name="Platshållare för bild 13">
            <a:extLst>
              <a:ext uri="{FF2B5EF4-FFF2-40B4-BE49-F238E27FC236}">
                <a16:creationId xmlns:a16="http://schemas.microsoft.com/office/drawing/2014/main" id="{E9226CAD-C397-C4A6-182E-5540907E1C31}"/>
              </a:ext>
            </a:extLst>
          </p:cNvPr>
          <p:cNvPicPr>
            <a:picLocks noGrp="1" noChangeAspect="1"/>
          </p:cNvPicPr>
          <p:nvPr>
            <p:ph type="pic" idx="13"/>
          </p:nvPr>
        </p:nvPicPr>
        <p:blipFill>
          <a:blip r:embed="rId4">
            <a:extLst>
              <a:ext uri="{96DAC541-7B7A-43D3-8B79-37D633B846F1}">
                <asvg:svgBlip xmlns:asvg="http://schemas.microsoft.com/office/drawing/2016/SVG/main" r:embed="rId5"/>
              </a:ext>
            </a:extLst>
          </a:blip>
          <a:srcRect l="4182" r="4182"/>
          <a:stretch>
            <a:fillRect/>
          </a:stretch>
        </p:blipFill>
        <p:spPr/>
      </p:pic>
      <p:sp>
        <p:nvSpPr>
          <p:cNvPr id="8" name="Platshållare för text 7">
            <a:extLst>
              <a:ext uri="{FF2B5EF4-FFF2-40B4-BE49-F238E27FC236}">
                <a16:creationId xmlns:a16="http://schemas.microsoft.com/office/drawing/2014/main" id="{906ABF14-D441-5D64-850B-F52E5BA07A18}"/>
              </a:ext>
            </a:extLst>
          </p:cNvPr>
          <p:cNvSpPr>
            <a:spLocks noGrp="1"/>
          </p:cNvSpPr>
          <p:nvPr>
            <p:ph type="body" sz="half" idx="14"/>
          </p:nvPr>
        </p:nvSpPr>
        <p:spPr/>
        <p:txBody>
          <a:bodyPr/>
          <a:lstStyle/>
          <a:p>
            <a:pPr algn="ctr"/>
            <a:r>
              <a:rPr lang="sv-SE" dirty="0"/>
              <a:t>Cafédialoger</a:t>
            </a:r>
          </a:p>
        </p:txBody>
      </p:sp>
    </p:spTree>
    <p:extLst>
      <p:ext uri="{BB962C8B-B14F-4D97-AF65-F5344CB8AC3E}">
        <p14:creationId xmlns:p14="http://schemas.microsoft.com/office/powerpoint/2010/main" val="3582930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2F4002-205D-FACC-F76C-216B4CE450DE}"/>
              </a:ext>
            </a:extLst>
          </p:cNvPr>
          <p:cNvSpPr>
            <a:spLocks noGrp="1"/>
          </p:cNvSpPr>
          <p:nvPr>
            <p:ph type="title"/>
          </p:nvPr>
        </p:nvSpPr>
        <p:spPr>
          <a:xfrm>
            <a:off x="407988" y="404813"/>
            <a:ext cx="9170279" cy="736959"/>
          </a:xfrm>
        </p:spPr>
        <p:txBody>
          <a:bodyPr anchor="ctr">
            <a:normAutofit/>
          </a:bodyPr>
          <a:lstStyle/>
          <a:p>
            <a:r>
              <a:rPr lang="sv-SE" dirty="0"/>
              <a:t>Reglementet</a:t>
            </a:r>
          </a:p>
        </p:txBody>
      </p:sp>
      <p:sp>
        <p:nvSpPr>
          <p:cNvPr id="3" name="Platshållare för innehåll 2">
            <a:extLst>
              <a:ext uri="{FF2B5EF4-FFF2-40B4-BE49-F238E27FC236}">
                <a16:creationId xmlns:a16="http://schemas.microsoft.com/office/drawing/2014/main" id="{8C64C5E9-6144-2348-5821-2E8E0CDB762D}"/>
              </a:ext>
            </a:extLst>
          </p:cNvPr>
          <p:cNvSpPr>
            <a:spLocks noGrp="1"/>
          </p:cNvSpPr>
          <p:nvPr>
            <p:ph sz="half" idx="1"/>
          </p:nvPr>
        </p:nvSpPr>
        <p:spPr>
          <a:xfrm>
            <a:off x="407988" y="1736729"/>
            <a:ext cx="5400000" cy="4176710"/>
          </a:xfrm>
        </p:spPr>
        <p:txBody>
          <a:bodyPr>
            <a:normAutofit/>
          </a:bodyPr>
          <a:lstStyle/>
          <a:p>
            <a:r>
              <a:rPr lang="sv-SE" dirty="0"/>
              <a:t>Rådet önskar mer informationsutbyte och att det sker tidigare i processen</a:t>
            </a:r>
          </a:p>
          <a:p>
            <a:pPr marL="0" indent="0">
              <a:buNone/>
            </a:pPr>
            <a:endParaRPr lang="sv-SE" dirty="0"/>
          </a:p>
          <a:p>
            <a:r>
              <a:rPr lang="sv-SE" dirty="0"/>
              <a:t>Gärna information av statistiskt slag, både få och ge</a:t>
            </a:r>
          </a:p>
          <a:p>
            <a:pPr marL="0" indent="0">
              <a:buNone/>
            </a:pPr>
            <a:endParaRPr lang="sv-SE" dirty="0"/>
          </a:p>
          <a:p>
            <a:r>
              <a:rPr lang="sv-SE" dirty="0"/>
              <a:t>Önskan om att även intresseorganisationerna ska kunna ta med expertis i frågor som de är remissinstans. </a:t>
            </a:r>
          </a:p>
        </p:txBody>
      </p:sp>
      <p:pic>
        <p:nvPicPr>
          <p:cNvPr id="6" name="Platshållare för bild 5">
            <a:extLst>
              <a:ext uri="{FF2B5EF4-FFF2-40B4-BE49-F238E27FC236}">
                <a16:creationId xmlns:a16="http://schemas.microsoft.com/office/drawing/2014/main" id="{1F301ABE-BF58-92A7-9A37-25BAB7DE785C}"/>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7612429" y="1736729"/>
            <a:ext cx="2933641" cy="4176710"/>
          </a:xfrm>
        </p:spPr>
      </p:pic>
    </p:spTree>
    <p:extLst>
      <p:ext uri="{BB962C8B-B14F-4D97-AF65-F5344CB8AC3E}">
        <p14:creationId xmlns:p14="http://schemas.microsoft.com/office/powerpoint/2010/main" val="2477043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5955D8-DB0E-162F-3FD3-8F0E16A9DC4E}"/>
              </a:ext>
            </a:extLst>
          </p:cNvPr>
          <p:cNvSpPr>
            <a:spLocks noGrp="1"/>
          </p:cNvSpPr>
          <p:nvPr>
            <p:ph type="title"/>
          </p:nvPr>
        </p:nvSpPr>
        <p:spPr>
          <a:xfrm>
            <a:off x="407988" y="404813"/>
            <a:ext cx="9170279" cy="736959"/>
          </a:xfrm>
        </p:spPr>
        <p:txBody>
          <a:bodyPr anchor="ctr">
            <a:normAutofit/>
          </a:bodyPr>
          <a:lstStyle/>
          <a:p>
            <a:r>
              <a:rPr lang="sv-SE" dirty="0"/>
              <a:t>Mötestider</a:t>
            </a:r>
          </a:p>
        </p:txBody>
      </p:sp>
      <p:pic>
        <p:nvPicPr>
          <p:cNvPr id="6" name="Platshållare för bild 5">
            <a:extLst>
              <a:ext uri="{FF2B5EF4-FFF2-40B4-BE49-F238E27FC236}">
                <a16:creationId xmlns:a16="http://schemas.microsoft.com/office/drawing/2014/main" id="{5D20C41B-A56C-CD6F-B59D-098C605B2617}"/>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501369" y="1532192"/>
            <a:ext cx="3841638" cy="4176710"/>
          </a:xfrm>
        </p:spPr>
      </p:pic>
      <p:sp>
        <p:nvSpPr>
          <p:cNvPr id="3" name="Platshållare för innehåll 2">
            <a:extLst>
              <a:ext uri="{FF2B5EF4-FFF2-40B4-BE49-F238E27FC236}">
                <a16:creationId xmlns:a16="http://schemas.microsoft.com/office/drawing/2014/main" id="{A5437887-8CC5-644E-3269-A3314EAFD31E}"/>
              </a:ext>
            </a:extLst>
          </p:cNvPr>
          <p:cNvSpPr>
            <a:spLocks noGrp="1"/>
          </p:cNvSpPr>
          <p:nvPr>
            <p:ph sz="half" idx="2"/>
          </p:nvPr>
        </p:nvSpPr>
        <p:spPr>
          <a:xfrm>
            <a:off x="4559969" y="404814"/>
            <a:ext cx="7219282" cy="6048374"/>
          </a:xfrm>
        </p:spPr>
        <p:txBody>
          <a:bodyPr>
            <a:normAutofit/>
          </a:bodyPr>
          <a:lstStyle/>
          <a:p>
            <a:pPr>
              <a:lnSpc>
                <a:spcPct val="100000"/>
              </a:lnSpc>
            </a:pPr>
            <a:r>
              <a:rPr lang="sv-SE" sz="1900" dirty="0"/>
              <a:t>Grupperna var spridda i frågan</a:t>
            </a:r>
          </a:p>
          <a:p>
            <a:pPr marL="0" indent="0">
              <a:lnSpc>
                <a:spcPct val="100000"/>
              </a:lnSpc>
              <a:buNone/>
            </a:pPr>
            <a:endParaRPr lang="sv-SE" sz="1900" dirty="0"/>
          </a:p>
          <a:p>
            <a:pPr>
              <a:lnSpc>
                <a:spcPct val="100000"/>
              </a:lnSpc>
            </a:pPr>
            <a:r>
              <a:rPr lang="sv-SE" sz="1900" dirty="0"/>
              <a:t>Mötesfrekvensen ansågs vara god men bör inte överskrida 3 månader mellan mötena</a:t>
            </a:r>
          </a:p>
          <a:p>
            <a:pPr marL="0" indent="0">
              <a:lnSpc>
                <a:spcPct val="100000"/>
              </a:lnSpc>
              <a:buNone/>
            </a:pPr>
            <a:endParaRPr lang="sv-SE" sz="1900" dirty="0"/>
          </a:p>
          <a:p>
            <a:pPr>
              <a:lnSpc>
                <a:spcPct val="100000"/>
              </a:lnSpc>
            </a:pPr>
            <a:r>
              <a:rPr lang="sv-SE" sz="1900" dirty="0"/>
              <a:t>Fysiska möten är i regel bäst</a:t>
            </a:r>
          </a:p>
          <a:p>
            <a:pPr marL="0" indent="0">
              <a:lnSpc>
                <a:spcPct val="100000"/>
              </a:lnSpc>
              <a:buNone/>
            </a:pPr>
            <a:endParaRPr lang="sv-SE" sz="1900" dirty="0"/>
          </a:p>
          <a:p>
            <a:pPr>
              <a:lnSpc>
                <a:spcPct val="100000"/>
              </a:lnSpc>
            </a:pPr>
            <a:r>
              <a:rPr lang="sv-SE" sz="1900" dirty="0"/>
              <a:t>De digitala mötena skulle kunna vara mer kopplade till intresseorganisationerna</a:t>
            </a:r>
          </a:p>
          <a:p>
            <a:pPr marL="0" indent="0">
              <a:lnSpc>
                <a:spcPct val="100000"/>
              </a:lnSpc>
              <a:buNone/>
            </a:pPr>
            <a:endParaRPr lang="sv-SE" sz="1900" dirty="0"/>
          </a:p>
          <a:p>
            <a:pPr>
              <a:lnSpc>
                <a:spcPct val="100000"/>
              </a:lnSpc>
            </a:pPr>
            <a:r>
              <a:rPr lang="sv-SE" sz="1900" dirty="0"/>
              <a:t>Önskas att rådet hålls mer uppdaterat om vad som  händer i nämnden och eventuellt har en annan frekvens på mötena för att samspela mer med nämnden</a:t>
            </a:r>
          </a:p>
          <a:p>
            <a:pPr marL="0" indent="0">
              <a:lnSpc>
                <a:spcPct val="100000"/>
              </a:lnSpc>
              <a:buNone/>
            </a:pPr>
            <a:endParaRPr lang="sv-SE" sz="1900" dirty="0"/>
          </a:p>
          <a:p>
            <a:pPr>
              <a:lnSpc>
                <a:spcPct val="100000"/>
              </a:lnSpc>
            </a:pPr>
            <a:r>
              <a:rPr lang="sv-SE" sz="1900" dirty="0"/>
              <a:t>Det önskas förtydligande gällande utbildning för till exempel  nytillträdda </a:t>
            </a:r>
            <a:r>
              <a:rPr lang="sv-SE" sz="1900" dirty="0" err="1"/>
              <a:t>ledamöten</a:t>
            </a:r>
            <a:endParaRPr lang="sv-SE" sz="1900" dirty="0"/>
          </a:p>
        </p:txBody>
      </p:sp>
    </p:spTree>
    <p:extLst>
      <p:ext uri="{BB962C8B-B14F-4D97-AF65-F5344CB8AC3E}">
        <p14:creationId xmlns:p14="http://schemas.microsoft.com/office/powerpoint/2010/main" val="1083871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84C9F5-E6AC-C5EB-788F-193CE57DE159}"/>
              </a:ext>
            </a:extLst>
          </p:cNvPr>
          <p:cNvSpPr>
            <a:spLocks noGrp="1"/>
          </p:cNvSpPr>
          <p:nvPr>
            <p:ph type="title"/>
          </p:nvPr>
        </p:nvSpPr>
        <p:spPr/>
        <p:txBody>
          <a:bodyPr/>
          <a:lstStyle/>
          <a:p>
            <a:r>
              <a:rPr lang="sv-SE" dirty="0"/>
              <a:t>Cafédialoger</a:t>
            </a:r>
          </a:p>
        </p:txBody>
      </p:sp>
      <p:sp>
        <p:nvSpPr>
          <p:cNvPr id="3" name="Platshållare för innehåll 2">
            <a:extLst>
              <a:ext uri="{FF2B5EF4-FFF2-40B4-BE49-F238E27FC236}">
                <a16:creationId xmlns:a16="http://schemas.microsoft.com/office/drawing/2014/main" id="{674B7F34-030A-EFA9-6FBF-919F52C3FA13}"/>
              </a:ext>
            </a:extLst>
          </p:cNvPr>
          <p:cNvSpPr>
            <a:spLocks noGrp="1"/>
          </p:cNvSpPr>
          <p:nvPr>
            <p:ph sz="half" idx="10"/>
          </p:nvPr>
        </p:nvSpPr>
        <p:spPr>
          <a:xfrm>
            <a:off x="417075" y="914401"/>
            <a:ext cx="7295167" cy="5538786"/>
          </a:xfrm>
        </p:spPr>
        <p:txBody>
          <a:bodyPr>
            <a:noAutofit/>
          </a:bodyPr>
          <a:lstStyle/>
          <a:p>
            <a:r>
              <a:rPr lang="sv-SE" dirty="0"/>
              <a:t>Det önskas en tydlig paus, dialogerna ska inte stressa på den tiden som bör bara paus</a:t>
            </a:r>
          </a:p>
          <a:p>
            <a:pPr marL="0" indent="0">
              <a:buNone/>
            </a:pPr>
            <a:endParaRPr lang="sv-SE" dirty="0"/>
          </a:p>
          <a:p>
            <a:r>
              <a:rPr lang="sv-SE" dirty="0"/>
              <a:t>Önskas friare frågor med ett exempel av ”Hur gör vi livet bättre för personer med funktionshinder?”</a:t>
            </a:r>
          </a:p>
          <a:p>
            <a:pPr marL="0" indent="0">
              <a:buNone/>
            </a:pPr>
            <a:endParaRPr lang="sv-SE" dirty="0"/>
          </a:p>
          <a:p>
            <a:r>
              <a:rPr lang="sv-SE" dirty="0"/>
              <a:t>Gärna frågor om de problem som finns inom förvaltningen</a:t>
            </a:r>
          </a:p>
          <a:p>
            <a:pPr marL="0" indent="0">
              <a:buNone/>
            </a:pPr>
            <a:endParaRPr lang="sv-SE" dirty="0"/>
          </a:p>
          <a:p>
            <a:r>
              <a:rPr lang="sv-SE" dirty="0"/>
              <a:t>Frågor som kan ha uppstått på mötet som skapat diskussion vilket kan leda till handlingsplaner</a:t>
            </a:r>
          </a:p>
          <a:p>
            <a:pPr marL="0" indent="0">
              <a:buNone/>
            </a:pPr>
            <a:endParaRPr lang="sv-SE" dirty="0"/>
          </a:p>
          <a:p>
            <a:r>
              <a:rPr lang="sv-SE" dirty="0"/>
              <a:t>Önskas en förtydligande av vad som förväntas av  intresseorganisationerna vid dessa dialoger</a:t>
            </a:r>
          </a:p>
        </p:txBody>
      </p:sp>
      <p:sp>
        <p:nvSpPr>
          <p:cNvPr id="4" name="Platshållare för bild 3">
            <a:extLst>
              <a:ext uri="{FF2B5EF4-FFF2-40B4-BE49-F238E27FC236}">
                <a16:creationId xmlns:a16="http://schemas.microsoft.com/office/drawing/2014/main" id="{35280630-6D4D-891D-6533-D47D25067986}"/>
              </a:ext>
            </a:extLst>
          </p:cNvPr>
          <p:cNvSpPr>
            <a:spLocks noGrp="1"/>
          </p:cNvSpPr>
          <p:nvPr>
            <p:ph type="pic" idx="1"/>
          </p:nvPr>
        </p:nvSpPr>
        <p:spPr>
          <a:xfrm>
            <a:off x="9204157" y="1738314"/>
            <a:ext cx="2570767" cy="2183982"/>
          </a:xfrm>
        </p:spPr>
        <p:txBody>
          <a:bodyPr/>
          <a:lstStyle/>
          <a:p>
            <a:endParaRPr lang="sv-SE"/>
          </a:p>
        </p:txBody>
      </p:sp>
      <p:graphicFrame>
        <p:nvGraphicFramePr>
          <p:cNvPr id="5" name="Objekt 4">
            <a:extLst>
              <a:ext uri="{FF2B5EF4-FFF2-40B4-BE49-F238E27FC236}">
                <a16:creationId xmlns:a16="http://schemas.microsoft.com/office/drawing/2014/main" id="{F956757E-58C2-E876-1037-F48535EC6700}"/>
              </a:ext>
            </a:extLst>
          </p:cNvPr>
          <p:cNvGraphicFramePr>
            <a:graphicFrameLocks noChangeAspect="1"/>
          </p:cNvGraphicFramePr>
          <p:nvPr>
            <p:extLst>
              <p:ext uri="{D42A27DB-BD31-4B8C-83A1-F6EECF244321}">
                <p14:modId xmlns:p14="http://schemas.microsoft.com/office/powerpoint/2010/main" val="2494143254"/>
              </p:ext>
            </p:extLst>
          </p:nvPr>
        </p:nvGraphicFramePr>
        <p:xfrm>
          <a:off x="7775846" y="1117708"/>
          <a:ext cx="4128059" cy="4128059"/>
        </p:xfrm>
        <a:graphic>
          <a:graphicData uri="http://schemas.openxmlformats.org/presentationml/2006/ole">
            <mc:AlternateContent xmlns:mc="http://schemas.openxmlformats.org/markup-compatibility/2006">
              <mc:Choice xmlns:v="urn:schemas-microsoft-com:vml" Requires="v">
                <p:oleObj name="Acrobat Document" r:id="rId2" imgW="10286886" imgH="10287000" progId="Acrobat.Document.DC">
                  <p:embed/>
                </p:oleObj>
              </mc:Choice>
              <mc:Fallback>
                <p:oleObj name="Acrobat Document" r:id="rId2" imgW="10286886" imgH="10287000" progId="Acrobat.Document.DC">
                  <p:embed/>
                  <p:pic>
                    <p:nvPicPr>
                      <p:cNvPr id="5" name="Objekt 4">
                        <a:extLst>
                          <a:ext uri="{FF2B5EF4-FFF2-40B4-BE49-F238E27FC236}">
                            <a16:creationId xmlns:a16="http://schemas.microsoft.com/office/drawing/2014/main" id="{F956757E-58C2-E876-1037-F48535EC6700}"/>
                          </a:ext>
                        </a:extLst>
                      </p:cNvPr>
                      <p:cNvPicPr/>
                      <p:nvPr/>
                    </p:nvPicPr>
                    <p:blipFill>
                      <a:blip r:embed="rId3"/>
                      <a:stretch>
                        <a:fillRect/>
                      </a:stretch>
                    </p:blipFill>
                    <p:spPr>
                      <a:xfrm>
                        <a:off x="7775846" y="1117708"/>
                        <a:ext cx="4128059" cy="4128059"/>
                      </a:xfrm>
                      <a:prstGeom prst="rect">
                        <a:avLst/>
                      </a:prstGeom>
                    </p:spPr>
                  </p:pic>
                </p:oleObj>
              </mc:Fallback>
            </mc:AlternateContent>
          </a:graphicData>
        </a:graphic>
      </p:graphicFrame>
    </p:spTree>
    <p:extLst>
      <p:ext uri="{BB962C8B-B14F-4D97-AF65-F5344CB8AC3E}">
        <p14:creationId xmlns:p14="http://schemas.microsoft.com/office/powerpoint/2010/main" val="160564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20628-F32D-4B59-82A3-068B459839A7}"/>
              </a:ext>
            </a:extLst>
          </p:cNvPr>
          <p:cNvSpPr>
            <a:spLocks noGrp="1"/>
          </p:cNvSpPr>
          <p:nvPr>
            <p:ph type="ctrTitle"/>
          </p:nvPr>
        </p:nvSpPr>
        <p:spPr/>
        <p:txBody>
          <a:bodyPr/>
          <a:lstStyle/>
          <a:p>
            <a:r>
              <a:rPr lang="sv-SE" sz="4500" dirty="0"/>
              <a:t>Delårsrapport per augusti </a:t>
            </a:r>
          </a:p>
        </p:txBody>
      </p:sp>
      <p:sp>
        <p:nvSpPr>
          <p:cNvPr id="3" name="Platshållare för text 2">
            <a:extLst>
              <a:ext uri="{FF2B5EF4-FFF2-40B4-BE49-F238E27FC236}">
                <a16:creationId xmlns:a16="http://schemas.microsoft.com/office/drawing/2014/main" id="{27097D5D-E399-4255-9468-0116A1B0B0E1}"/>
              </a:ext>
            </a:extLst>
          </p:cNvPr>
          <p:cNvSpPr>
            <a:spLocks noGrp="1"/>
          </p:cNvSpPr>
          <p:nvPr>
            <p:ph type="body" sz="quarter" idx="10"/>
          </p:nvPr>
        </p:nvSpPr>
        <p:spPr/>
        <p:txBody>
          <a:bodyPr vert="horz" lIns="0" tIns="0" rIns="0" bIns="0" rtlCol="0" anchor="t">
            <a:noAutofit/>
          </a:bodyPr>
          <a:lstStyle/>
          <a:p>
            <a:r>
              <a:rPr lang="sv-SE" dirty="0"/>
              <a:t>2025-10-23</a:t>
            </a:r>
          </a:p>
        </p:txBody>
      </p:sp>
      <p:sp>
        <p:nvSpPr>
          <p:cNvPr id="4" name="Platshållare för text 3">
            <a:extLst>
              <a:ext uri="{FF2B5EF4-FFF2-40B4-BE49-F238E27FC236}">
                <a16:creationId xmlns:a16="http://schemas.microsoft.com/office/drawing/2014/main" id="{67432880-EABA-4426-91B8-2D839C20B2ED}"/>
              </a:ext>
            </a:extLst>
          </p:cNvPr>
          <p:cNvSpPr>
            <a:spLocks noGrp="1"/>
          </p:cNvSpPr>
          <p:nvPr>
            <p:ph type="body" sz="quarter" idx="11"/>
          </p:nvPr>
        </p:nvSpPr>
        <p:spPr/>
        <p:txBody>
          <a:bodyPr vert="horz" lIns="0" tIns="0" rIns="0" bIns="0" rtlCol="0" anchor="t">
            <a:noAutofit/>
          </a:bodyPr>
          <a:lstStyle/>
          <a:p>
            <a:r>
              <a:rPr lang="sv-SE" dirty="0"/>
              <a:t>Rådet för funktionsstödsfrågor </a:t>
            </a:r>
            <a:endParaRPr lang="sv-SE" dirty="0">
              <a:cs typeface="Arial"/>
            </a:endParaRPr>
          </a:p>
        </p:txBody>
      </p:sp>
    </p:spTree>
    <p:extLst>
      <p:ext uri="{BB962C8B-B14F-4D97-AF65-F5344CB8AC3E}">
        <p14:creationId xmlns:p14="http://schemas.microsoft.com/office/powerpoint/2010/main" val="2424131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6E336-87F1-217F-8022-C4E08A4F799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859A368-894B-5741-A351-1FA465DC99C4}"/>
              </a:ext>
            </a:extLst>
          </p:cNvPr>
          <p:cNvSpPr>
            <a:spLocks noGrp="1"/>
          </p:cNvSpPr>
          <p:nvPr>
            <p:ph type="ctrTitle"/>
          </p:nvPr>
        </p:nvSpPr>
        <p:spPr>
          <a:xfrm>
            <a:off x="1731696" y="3429000"/>
            <a:ext cx="8728608" cy="546982"/>
          </a:xfrm>
        </p:spPr>
        <p:txBody>
          <a:bodyPr>
            <a:normAutofit/>
          </a:bodyPr>
          <a:lstStyle/>
          <a:p>
            <a:r>
              <a:rPr lang="sv-SE" sz="1600" dirty="0"/>
              <a:t>Kontakt</a:t>
            </a:r>
          </a:p>
        </p:txBody>
      </p:sp>
      <p:sp>
        <p:nvSpPr>
          <p:cNvPr id="3" name="Platshållare för text 2">
            <a:extLst>
              <a:ext uri="{FF2B5EF4-FFF2-40B4-BE49-F238E27FC236}">
                <a16:creationId xmlns:a16="http://schemas.microsoft.com/office/drawing/2014/main" id="{268F16DE-DA72-08AC-DBCE-569DE5AC4FDB}"/>
              </a:ext>
            </a:extLst>
          </p:cNvPr>
          <p:cNvSpPr>
            <a:spLocks noGrp="1"/>
          </p:cNvSpPr>
          <p:nvPr>
            <p:ph type="body" sz="quarter" idx="10"/>
          </p:nvPr>
        </p:nvSpPr>
        <p:spPr>
          <a:xfrm>
            <a:off x="1731696" y="4165601"/>
            <a:ext cx="8728608" cy="933341"/>
          </a:xfrm>
        </p:spPr>
        <p:txBody>
          <a:bodyPr/>
          <a:lstStyle/>
          <a:p>
            <a:r>
              <a:rPr lang="sv-SE" sz="1600" dirty="0"/>
              <a:t>Katarina Arnoldsdotter</a:t>
            </a:r>
          </a:p>
          <a:p>
            <a:r>
              <a:rPr lang="sv-SE" sz="1600" dirty="0"/>
              <a:t>katarina.arnoldsdotter@funktionsstod.goteborg.se</a:t>
            </a:r>
          </a:p>
          <a:p>
            <a:r>
              <a:rPr lang="sv-SE" sz="1600" dirty="0"/>
              <a:t>Förvaltningen för funktionsstöd, Göteborgs Stad</a:t>
            </a:r>
          </a:p>
        </p:txBody>
      </p:sp>
      <p:sp>
        <p:nvSpPr>
          <p:cNvPr id="4" name="Platshållare för text 3">
            <a:extLst>
              <a:ext uri="{FF2B5EF4-FFF2-40B4-BE49-F238E27FC236}">
                <a16:creationId xmlns:a16="http://schemas.microsoft.com/office/drawing/2014/main" id="{1CAB691D-5434-39E0-C42C-94F2B1ECD6F2}"/>
              </a:ext>
            </a:extLst>
          </p:cNvPr>
          <p:cNvSpPr>
            <a:spLocks noGrp="1"/>
          </p:cNvSpPr>
          <p:nvPr>
            <p:ph type="body" sz="quarter" idx="11"/>
          </p:nvPr>
        </p:nvSpPr>
        <p:spPr>
          <a:xfrm>
            <a:off x="9732936" y="4572001"/>
            <a:ext cx="727368" cy="286054"/>
          </a:xfrm>
        </p:spPr>
        <p:txBody>
          <a:bodyPr/>
          <a:lstStyle/>
          <a:p>
            <a:endParaRPr lang="sv-SE" dirty="0"/>
          </a:p>
        </p:txBody>
      </p:sp>
    </p:spTree>
    <p:extLst>
      <p:ext uri="{BB962C8B-B14F-4D97-AF65-F5344CB8AC3E}">
        <p14:creationId xmlns:p14="http://schemas.microsoft.com/office/powerpoint/2010/main" val="1822949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58D54D-886B-4971-A9A3-2002F0A3572B}"/>
              </a:ext>
            </a:extLst>
          </p:cNvPr>
          <p:cNvSpPr>
            <a:spLocks noGrp="1"/>
          </p:cNvSpPr>
          <p:nvPr>
            <p:ph type="ctrTitle"/>
          </p:nvPr>
        </p:nvSpPr>
        <p:spPr>
          <a:xfrm>
            <a:off x="1528841" y="2410691"/>
            <a:ext cx="9818032" cy="1343947"/>
          </a:xfrm>
        </p:spPr>
        <p:txBody>
          <a:bodyPr/>
          <a:lstStyle/>
          <a:p>
            <a:pPr algn="l"/>
            <a:br>
              <a:rPr lang="sv-SE" sz="3200" b="1" dirty="0">
                <a:effectLst/>
                <a:ea typeface="MS PGothic" panose="020B0600070205080204" pitchFamily="34" charset="-128"/>
                <a:cs typeface="Arial" panose="020B0604020202020204" pitchFamily="34" charset="0"/>
              </a:rPr>
            </a:br>
            <a:r>
              <a:rPr lang="sv-SE" dirty="0">
                <a:ea typeface="MS PGothic" panose="020B0600070205080204" pitchFamily="34" charset="-128"/>
                <a:cs typeface="Arial" panose="020B0604020202020204" pitchFamily="34" charset="0"/>
              </a:rPr>
              <a:t>10</a:t>
            </a:r>
            <a:r>
              <a:rPr lang="sv-SE" b="1" dirty="0">
                <a:effectLst/>
                <a:ea typeface="MS PGothic" panose="020B0600070205080204" pitchFamily="34" charset="-128"/>
                <a:cs typeface="Arial" panose="020B0604020202020204" pitchFamily="34" charset="0"/>
              </a:rPr>
              <a:t>. </a:t>
            </a:r>
            <a:r>
              <a:rPr lang="sv-SE" dirty="0">
                <a:ea typeface="MS PGothic" panose="020B0600070205080204" pitchFamily="34" charset="-128"/>
                <a:cs typeface="Arial" panose="020B0604020202020204" pitchFamily="34" charset="0"/>
              </a:rPr>
              <a:t>Övrigt</a:t>
            </a:r>
            <a:br>
              <a:rPr lang="sv-SE" sz="1800" b="1" dirty="0">
                <a:solidFill>
                  <a:srgbClr val="0D0D0D"/>
                </a:solidFill>
                <a:effectLst/>
                <a:latin typeface="Arial" panose="020B0604020202020204" pitchFamily="34" charset="0"/>
                <a:ea typeface="MS PGothic" panose="020B0600070205080204" pitchFamily="34" charset="-128"/>
                <a:cs typeface="Arial" panose="020B0604020202020204" pitchFamily="34" charset="0"/>
              </a:rPr>
            </a:br>
            <a:endParaRPr lang="sv-SE" dirty="0"/>
          </a:p>
        </p:txBody>
      </p:sp>
    </p:spTree>
    <p:extLst>
      <p:ext uri="{BB962C8B-B14F-4D97-AF65-F5344CB8AC3E}">
        <p14:creationId xmlns:p14="http://schemas.microsoft.com/office/powerpoint/2010/main" val="4104620286"/>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67A441D-CEBE-ADBB-1682-AF4CE03D04A5}"/>
              </a:ext>
            </a:extLst>
          </p:cNvPr>
          <p:cNvSpPr>
            <a:spLocks noGrp="1"/>
          </p:cNvSpPr>
          <p:nvPr>
            <p:ph type="ctrTitle"/>
          </p:nvPr>
        </p:nvSpPr>
        <p:spPr/>
        <p:txBody>
          <a:bodyPr/>
          <a:lstStyle/>
          <a:p>
            <a:r>
              <a:rPr lang="sv-SE" sz="4500" dirty="0"/>
              <a:t>11. Mötet avslutas</a:t>
            </a:r>
          </a:p>
        </p:txBody>
      </p:sp>
      <p:sp>
        <p:nvSpPr>
          <p:cNvPr id="2" name="Platshållare för text 1">
            <a:extLst>
              <a:ext uri="{FF2B5EF4-FFF2-40B4-BE49-F238E27FC236}">
                <a16:creationId xmlns:a16="http://schemas.microsoft.com/office/drawing/2014/main" id="{6F322B27-6E45-A672-3236-B5634220BC94}"/>
              </a:ext>
            </a:extLst>
          </p:cNvPr>
          <p:cNvSpPr>
            <a:spLocks noGrp="1"/>
          </p:cNvSpPr>
          <p:nvPr>
            <p:ph type="body" sz="quarter" idx="10"/>
          </p:nvPr>
        </p:nvSpPr>
        <p:spPr/>
        <p:txBody>
          <a:bodyPr/>
          <a:lstStyle/>
          <a:p>
            <a:endParaRPr lang="sv-SE" dirty="0"/>
          </a:p>
        </p:txBody>
      </p:sp>
      <p:sp>
        <p:nvSpPr>
          <p:cNvPr id="3" name="Platshållare för text 2">
            <a:extLst>
              <a:ext uri="{FF2B5EF4-FFF2-40B4-BE49-F238E27FC236}">
                <a16:creationId xmlns:a16="http://schemas.microsoft.com/office/drawing/2014/main" id="{0C526D87-9252-46D0-575D-47548AD50A89}"/>
              </a:ext>
            </a:extLst>
          </p:cNvPr>
          <p:cNvSpPr>
            <a:spLocks noGrp="1"/>
          </p:cNvSpPr>
          <p:nvPr>
            <p:ph type="body" sz="quarter" idx="11"/>
          </p:nvPr>
        </p:nvSpPr>
        <p:spPr/>
        <p:txBody>
          <a:bodyPr/>
          <a:lstStyle/>
          <a:p>
            <a:endParaRPr lang="sv-SE" dirty="0"/>
          </a:p>
        </p:txBody>
      </p:sp>
    </p:spTree>
    <p:extLst>
      <p:ext uri="{BB962C8B-B14F-4D97-AF65-F5344CB8AC3E}">
        <p14:creationId xmlns:p14="http://schemas.microsoft.com/office/powerpoint/2010/main" val="57006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8199-6DE2-EAFF-D60C-8B182063D0DC}"/>
              </a:ext>
            </a:extLst>
          </p:cNvPr>
          <p:cNvSpPr>
            <a:spLocks noGrp="1"/>
          </p:cNvSpPr>
          <p:nvPr>
            <p:ph type="title"/>
          </p:nvPr>
        </p:nvSpPr>
        <p:spPr/>
        <p:txBody>
          <a:bodyPr/>
          <a:lstStyle/>
          <a:p>
            <a:r>
              <a:rPr lang="en-US"/>
              <a:t>Agenda </a:t>
            </a:r>
          </a:p>
        </p:txBody>
      </p:sp>
      <p:sp>
        <p:nvSpPr>
          <p:cNvPr id="3" name="Content Placeholder 2">
            <a:extLst>
              <a:ext uri="{FF2B5EF4-FFF2-40B4-BE49-F238E27FC236}">
                <a16:creationId xmlns:a16="http://schemas.microsoft.com/office/drawing/2014/main" id="{147F6A3E-5E98-F363-9B35-7B6F615BF0FB}"/>
              </a:ext>
            </a:extLst>
          </p:cNvPr>
          <p:cNvSpPr>
            <a:spLocks noGrp="1"/>
          </p:cNvSpPr>
          <p:nvPr>
            <p:ph idx="11"/>
          </p:nvPr>
        </p:nvSpPr>
        <p:spPr/>
        <p:txBody>
          <a:bodyPr vert="horz" lIns="0" tIns="0" rIns="0" bIns="0" rtlCol="0" anchor="t">
            <a:normAutofit/>
          </a:bodyPr>
          <a:lstStyle/>
          <a:p>
            <a:pPr marL="229870" indent="-229870"/>
            <a:r>
              <a:rPr lang="sv-SE">
                <a:cs typeface="Arial"/>
              </a:rPr>
              <a:t>Ekonomiskt utfall och prognos per augusti </a:t>
            </a:r>
            <a:endParaRPr lang="en-US">
              <a:cs typeface="Arial"/>
            </a:endParaRPr>
          </a:p>
          <a:p>
            <a:pPr marL="229870" indent="-229870"/>
            <a:r>
              <a:rPr lang="sv-SE">
                <a:cs typeface="Arial"/>
              </a:rPr>
              <a:t>Mål och uppdrag från kommunfullmäktige och nämnd</a:t>
            </a:r>
          </a:p>
          <a:p>
            <a:pPr marL="229870" indent="-229870"/>
            <a:r>
              <a:rPr lang="sv-SE">
                <a:cs typeface="Arial"/>
              </a:rPr>
              <a:t>Väsentligt styrinformation till kommunstyrelsen</a:t>
            </a:r>
          </a:p>
          <a:p>
            <a:pPr marL="229870" indent="-229870"/>
            <a:r>
              <a:rPr lang="sv-SE">
                <a:cs typeface="Arial"/>
              </a:rPr>
              <a:t>Ej verkställda beslut </a:t>
            </a:r>
          </a:p>
          <a:p>
            <a:pPr marL="229870" indent="-229870"/>
            <a:r>
              <a:rPr lang="sv-SE">
                <a:cs typeface="Arial"/>
              </a:rPr>
              <a:t>Väsentliga personalförhållanden</a:t>
            </a:r>
          </a:p>
          <a:p>
            <a:pPr marL="229870" indent="-229870"/>
            <a:r>
              <a:rPr lang="sv-SE">
                <a:cs typeface="Arial"/>
              </a:rPr>
              <a:t>Uppföljning minskad administration och effektivisering genom digitalisering</a:t>
            </a:r>
          </a:p>
          <a:p>
            <a:pPr marL="229870" indent="-229870"/>
            <a:r>
              <a:rPr lang="sv-SE">
                <a:cs typeface="Arial"/>
              </a:rPr>
              <a:t>Uppföljning brottsförebyggande och trygghetsskapande</a:t>
            </a:r>
          </a:p>
          <a:p>
            <a:pPr marL="229870" indent="-229870"/>
            <a:endParaRPr lang="sv-SE">
              <a:cs typeface="Arial"/>
            </a:endParaRPr>
          </a:p>
          <a:p>
            <a:pPr marL="229870" indent="-229870"/>
            <a:endParaRPr lang="en-US">
              <a:cs typeface="Arial"/>
            </a:endParaRPr>
          </a:p>
        </p:txBody>
      </p:sp>
    </p:spTree>
    <p:extLst>
      <p:ext uri="{BB962C8B-B14F-4D97-AF65-F5344CB8AC3E}">
        <p14:creationId xmlns:p14="http://schemas.microsoft.com/office/powerpoint/2010/main" val="1142469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4EB7-41C6-B337-54F0-3A99E27A73BF}"/>
              </a:ext>
            </a:extLst>
          </p:cNvPr>
          <p:cNvSpPr>
            <a:spLocks noGrp="1"/>
          </p:cNvSpPr>
          <p:nvPr>
            <p:ph type="title"/>
          </p:nvPr>
        </p:nvSpPr>
        <p:spPr>
          <a:xfrm>
            <a:off x="407988" y="404813"/>
            <a:ext cx="9170279" cy="736959"/>
          </a:xfrm>
        </p:spPr>
        <p:txBody>
          <a:bodyPr anchor="ctr">
            <a:normAutofit fontScale="90000"/>
          </a:bodyPr>
          <a:lstStyle/>
          <a:p>
            <a:br>
              <a:rPr lang="sv-SE"/>
            </a:br>
            <a:r>
              <a:rPr lang="sv-SE"/>
              <a:t>Ekonomiskt utfall och prognos  </a:t>
            </a:r>
            <a:endParaRPr lang="en-US" b="0">
              <a:solidFill>
                <a:srgbClr val="000000"/>
              </a:solidFill>
            </a:endParaRPr>
          </a:p>
          <a:p>
            <a:endParaRPr lang="en-US"/>
          </a:p>
        </p:txBody>
      </p:sp>
      <p:sp>
        <p:nvSpPr>
          <p:cNvPr id="3" name="Content Placeholder 2">
            <a:extLst>
              <a:ext uri="{FF2B5EF4-FFF2-40B4-BE49-F238E27FC236}">
                <a16:creationId xmlns:a16="http://schemas.microsoft.com/office/drawing/2014/main" id="{DA57A51A-CA77-7F40-C681-6E06E1A9D311}"/>
              </a:ext>
            </a:extLst>
          </p:cNvPr>
          <p:cNvSpPr>
            <a:spLocks noGrp="1"/>
          </p:cNvSpPr>
          <p:nvPr>
            <p:ph sz="half" idx="1"/>
          </p:nvPr>
        </p:nvSpPr>
        <p:spPr>
          <a:xfrm>
            <a:off x="972432" y="1721950"/>
            <a:ext cx="7318535" cy="4614822"/>
          </a:xfrm>
        </p:spPr>
        <p:txBody>
          <a:bodyPr vert="horz" lIns="0" tIns="0" rIns="0" bIns="0" rtlCol="0" anchor="t">
            <a:normAutofit/>
          </a:bodyPr>
          <a:lstStyle/>
          <a:p>
            <a:pPr marL="229870" indent="-229870"/>
            <a:r>
              <a:rPr lang="en-US" dirty="0" err="1"/>
              <a:t>Resultatet</a:t>
            </a:r>
            <a:r>
              <a:rPr lang="en-US" dirty="0"/>
              <a:t> till och med </a:t>
            </a:r>
            <a:r>
              <a:rPr lang="en-US" dirty="0" err="1"/>
              <a:t>augusti</a:t>
            </a:r>
            <a:r>
              <a:rPr lang="en-US" dirty="0"/>
              <a:t> </a:t>
            </a:r>
            <a:r>
              <a:rPr lang="en-US" dirty="0" err="1"/>
              <a:t>visar</a:t>
            </a:r>
            <a:r>
              <a:rPr lang="en-US" dirty="0"/>
              <a:t> </a:t>
            </a:r>
            <a:r>
              <a:rPr lang="en-US" dirty="0" err="1"/>
              <a:t>ett</a:t>
            </a:r>
            <a:r>
              <a:rPr lang="en-US" dirty="0"/>
              <a:t> </a:t>
            </a:r>
            <a:r>
              <a:rPr lang="en-US" dirty="0" err="1"/>
              <a:t>överskott</a:t>
            </a:r>
            <a:r>
              <a:rPr lang="en-US" dirty="0"/>
              <a:t> </a:t>
            </a:r>
            <a:r>
              <a:rPr lang="en-US" dirty="0" err="1"/>
              <a:t>på</a:t>
            </a:r>
            <a:r>
              <a:rPr lang="en-US" dirty="0"/>
              <a:t> 89,6 </a:t>
            </a:r>
            <a:r>
              <a:rPr lang="en-US" dirty="0" err="1"/>
              <a:t>mnkr</a:t>
            </a:r>
            <a:r>
              <a:rPr lang="en-US" dirty="0"/>
              <a:t>, </a:t>
            </a:r>
            <a:r>
              <a:rPr lang="en-US" dirty="0" err="1"/>
              <a:t>varav</a:t>
            </a:r>
            <a:r>
              <a:rPr lang="en-US" dirty="0"/>
              <a:t> : </a:t>
            </a:r>
          </a:p>
          <a:p>
            <a:pPr marL="456565" lvl="1" indent="-229870">
              <a:buFont typeface="Courier New" panose="020B0604020202020204" pitchFamily="34" charset="0"/>
              <a:buChar char="o"/>
            </a:pPr>
            <a:r>
              <a:rPr lang="en-US" dirty="0"/>
              <a:t>26,7 </a:t>
            </a:r>
            <a:r>
              <a:rPr lang="en-US" dirty="0" err="1"/>
              <a:t>mnkr</a:t>
            </a:r>
            <a:r>
              <a:rPr lang="en-US" dirty="0"/>
              <a:t> </a:t>
            </a:r>
            <a:r>
              <a:rPr lang="en-US" dirty="0" err="1"/>
              <a:t>avser</a:t>
            </a:r>
            <a:r>
              <a:rPr lang="en-US" dirty="0"/>
              <a:t> </a:t>
            </a:r>
            <a:r>
              <a:rPr lang="en-US" dirty="0" err="1"/>
              <a:t>förvaltningsgemensamt</a:t>
            </a:r>
            <a:r>
              <a:rPr lang="en-US" dirty="0"/>
              <a:t> </a:t>
            </a:r>
            <a:r>
              <a:rPr lang="en-US" dirty="0" err="1"/>
              <a:t>buffert</a:t>
            </a:r>
            <a:r>
              <a:rPr lang="en-US" dirty="0"/>
              <a:t> </a:t>
            </a:r>
            <a:endParaRPr lang="en-US" dirty="0">
              <a:cs typeface="Arial"/>
            </a:endParaRPr>
          </a:p>
          <a:p>
            <a:pPr marL="456565" lvl="1" indent="-229870">
              <a:buFont typeface="Courier New" panose="020B0604020202020204" pitchFamily="34" charset="0"/>
              <a:buChar char="o"/>
            </a:pPr>
            <a:r>
              <a:rPr lang="en-US" dirty="0"/>
              <a:t>23,9 </a:t>
            </a:r>
            <a:r>
              <a:rPr lang="en-US" dirty="0" err="1"/>
              <a:t>mnkr</a:t>
            </a:r>
            <a:r>
              <a:rPr lang="en-US" dirty="0"/>
              <a:t> </a:t>
            </a:r>
            <a:r>
              <a:rPr lang="en-US" dirty="0" err="1"/>
              <a:t>expansionsmedel</a:t>
            </a:r>
            <a:r>
              <a:rPr lang="en-US" dirty="0"/>
              <a:t> </a:t>
            </a:r>
            <a:r>
              <a:rPr lang="en-US" dirty="0" err="1"/>
              <a:t>som</a:t>
            </a:r>
            <a:r>
              <a:rPr lang="en-US" dirty="0"/>
              <a:t> </a:t>
            </a:r>
            <a:r>
              <a:rPr lang="en-US" dirty="0" err="1"/>
              <a:t>ännu</a:t>
            </a:r>
            <a:r>
              <a:rPr lang="en-US" dirty="0"/>
              <a:t> </a:t>
            </a:r>
            <a:r>
              <a:rPr lang="en-US" dirty="0" err="1"/>
              <a:t>inte</a:t>
            </a:r>
            <a:r>
              <a:rPr lang="en-US" dirty="0"/>
              <a:t> </a:t>
            </a:r>
            <a:r>
              <a:rPr lang="en-US" dirty="0" err="1"/>
              <a:t>fördelats</a:t>
            </a:r>
            <a:r>
              <a:rPr lang="en-US" dirty="0"/>
              <a:t>.</a:t>
            </a:r>
            <a:endParaRPr lang="en-US" dirty="0">
              <a:cs typeface="Arial"/>
            </a:endParaRPr>
          </a:p>
          <a:p>
            <a:pPr marL="229870" indent="-229870"/>
            <a:endParaRPr lang="en-US">
              <a:cs typeface="Arial"/>
            </a:endParaRPr>
          </a:p>
          <a:p>
            <a:pPr marL="229870" indent="-229870"/>
            <a:r>
              <a:rPr lang="en-US" dirty="0" err="1">
                <a:cs typeface="Arial"/>
              </a:rPr>
              <a:t>Nämnden</a:t>
            </a:r>
            <a:r>
              <a:rPr lang="en-US" dirty="0">
                <a:cs typeface="Arial"/>
              </a:rPr>
              <a:t> </a:t>
            </a:r>
            <a:r>
              <a:rPr lang="en-US" dirty="0" err="1">
                <a:cs typeface="Arial"/>
              </a:rPr>
              <a:t>fastställde</a:t>
            </a:r>
            <a:r>
              <a:rPr lang="en-US" dirty="0">
                <a:cs typeface="Arial"/>
              </a:rPr>
              <a:t> </a:t>
            </a:r>
            <a:r>
              <a:rPr lang="en-US" dirty="0" err="1">
                <a:cs typeface="Arial"/>
              </a:rPr>
              <a:t>en</a:t>
            </a:r>
            <a:r>
              <a:rPr lang="en-US" dirty="0">
                <a:cs typeface="Arial"/>
              </a:rPr>
              <a:t> </a:t>
            </a:r>
            <a:r>
              <a:rPr lang="en-US" dirty="0" err="1">
                <a:cs typeface="Arial"/>
              </a:rPr>
              <a:t>positiv</a:t>
            </a:r>
            <a:r>
              <a:rPr lang="en-US" dirty="0">
                <a:cs typeface="Arial"/>
              </a:rPr>
              <a:t> </a:t>
            </a:r>
            <a:r>
              <a:rPr lang="en-US" dirty="0" err="1">
                <a:cs typeface="Arial"/>
              </a:rPr>
              <a:t>helårsprognos</a:t>
            </a:r>
            <a:r>
              <a:rPr lang="en-US" dirty="0">
                <a:cs typeface="Arial"/>
              </a:rPr>
              <a:t> om 100 </a:t>
            </a:r>
            <a:r>
              <a:rPr lang="en-US" dirty="0" err="1">
                <a:cs typeface="Arial"/>
              </a:rPr>
              <a:t>mnkr</a:t>
            </a:r>
            <a:r>
              <a:rPr lang="en-US" dirty="0">
                <a:cs typeface="Arial"/>
              </a:rPr>
              <a:t> </a:t>
            </a:r>
            <a:r>
              <a:rPr lang="en-US" dirty="0" err="1">
                <a:cs typeface="Arial"/>
              </a:rPr>
              <a:t>som</a:t>
            </a:r>
            <a:r>
              <a:rPr lang="en-US" dirty="0">
                <a:cs typeface="Arial"/>
              </a:rPr>
              <a:t> </a:t>
            </a:r>
            <a:r>
              <a:rPr lang="en-US" dirty="0" err="1">
                <a:cs typeface="Arial"/>
              </a:rPr>
              <a:t>består</a:t>
            </a:r>
            <a:r>
              <a:rPr lang="en-US" dirty="0">
                <a:cs typeface="Arial"/>
              </a:rPr>
              <a:t> av: </a:t>
            </a:r>
          </a:p>
          <a:p>
            <a:pPr marL="456565" lvl="1" indent="-229870">
              <a:buFont typeface="Courier New" panose="020B0604020202020204" pitchFamily="34" charset="0"/>
              <a:buChar char="o"/>
            </a:pPr>
            <a:r>
              <a:rPr lang="en-US" dirty="0"/>
              <a:t>40 </a:t>
            </a:r>
            <a:r>
              <a:rPr lang="en-US" dirty="0" err="1"/>
              <a:t>mnkr</a:t>
            </a:r>
            <a:r>
              <a:rPr lang="en-US" dirty="0"/>
              <a:t> </a:t>
            </a:r>
            <a:r>
              <a:rPr lang="en-US" dirty="0" err="1"/>
              <a:t>förvaltningsgemensam</a:t>
            </a:r>
            <a:r>
              <a:rPr lang="en-US" dirty="0"/>
              <a:t> </a:t>
            </a:r>
            <a:r>
              <a:rPr lang="en-US" dirty="0" err="1"/>
              <a:t>buffert</a:t>
            </a:r>
            <a:r>
              <a:rPr lang="en-US" dirty="0"/>
              <a:t> </a:t>
            </a:r>
            <a:endParaRPr lang="en-US" dirty="0">
              <a:cs typeface="Arial"/>
            </a:endParaRPr>
          </a:p>
          <a:p>
            <a:pPr marL="456565" lvl="1" indent="-229870">
              <a:buFont typeface="Courier New" panose="020B0604020202020204" pitchFamily="34" charset="0"/>
              <a:buChar char="o"/>
            </a:pPr>
            <a:r>
              <a:rPr lang="en-US" dirty="0"/>
              <a:t>20 </a:t>
            </a:r>
            <a:r>
              <a:rPr lang="en-US" dirty="0" err="1"/>
              <a:t>mnkr</a:t>
            </a:r>
            <a:r>
              <a:rPr lang="en-US" dirty="0"/>
              <a:t> IT-</a:t>
            </a:r>
            <a:r>
              <a:rPr lang="en-US" dirty="0" err="1"/>
              <a:t>tjänsterna</a:t>
            </a:r>
            <a:r>
              <a:rPr lang="en-US" dirty="0"/>
              <a:t> </a:t>
            </a:r>
            <a:endParaRPr lang="en-US" dirty="0" err="1"/>
          </a:p>
          <a:p>
            <a:pPr marL="456565" lvl="1" indent="-229870">
              <a:buFont typeface="Courier New" panose="020B0604020202020204" pitchFamily="34" charset="0"/>
              <a:buChar char="o"/>
            </a:pPr>
            <a:r>
              <a:rPr lang="en-US" dirty="0"/>
              <a:t>20 </a:t>
            </a:r>
            <a:r>
              <a:rPr lang="en-US" dirty="0" err="1"/>
              <a:t>mnkr</a:t>
            </a:r>
            <a:r>
              <a:rPr lang="en-US" dirty="0"/>
              <a:t> </a:t>
            </a:r>
            <a:r>
              <a:rPr lang="en-US" dirty="0" err="1"/>
              <a:t>expansionsmedel</a:t>
            </a:r>
            <a:r>
              <a:rPr lang="en-US" dirty="0"/>
              <a:t>  </a:t>
            </a:r>
            <a:endParaRPr lang="en-US" dirty="0">
              <a:cs typeface="Arial"/>
            </a:endParaRPr>
          </a:p>
          <a:p>
            <a:pPr marL="456565" lvl="1" indent="-229870">
              <a:buFont typeface="Courier New" panose="020B0604020202020204" pitchFamily="34" charset="0"/>
              <a:buChar char="o"/>
            </a:pPr>
            <a:r>
              <a:rPr lang="en-US" dirty="0">
                <a:cs typeface="Arial"/>
              </a:rPr>
              <a:t>20 </a:t>
            </a:r>
            <a:r>
              <a:rPr lang="en-US" dirty="0" err="1">
                <a:cs typeface="Arial"/>
              </a:rPr>
              <a:t>mnkr</a:t>
            </a:r>
            <a:r>
              <a:rPr lang="en-US" dirty="0">
                <a:cs typeface="Arial"/>
              </a:rPr>
              <a:t> </a:t>
            </a:r>
            <a:r>
              <a:rPr lang="en-US" dirty="0" err="1">
                <a:cs typeface="Arial"/>
              </a:rPr>
              <a:t>utföraravdelningarna</a:t>
            </a:r>
            <a:r>
              <a:rPr lang="en-US" dirty="0">
                <a:cs typeface="Arial"/>
              </a:rPr>
              <a:t> och </a:t>
            </a:r>
            <a:r>
              <a:rPr lang="en-US" dirty="0" err="1">
                <a:cs typeface="Arial"/>
              </a:rPr>
              <a:t>avdelningen</a:t>
            </a:r>
            <a:r>
              <a:rPr lang="en-US" dirty="0">
                <a:cs typeface="Arial"/>
              </a:rPr>
              <a:t> </a:t>
            </a:r>
            <a:r>
              <a:rPr lang="en-US" dirty="0" err="1">
                <a:cs typeface="Arial"/>
              </a:rPr>
              <a:t>myndighet</a:t>
            </a:r>
            <a:r>
              <a:rPr lang="en-US" dirty="0">
                <a:cs typeface="Arial"/>
              </a:rPr>
              <a:t>  </a:t>
            </a:r>
          </a:p>
          <a:p>
            <a:pPr marL="229870" indent="-229870"/>
            <a:endParaRPr lang="en-US">
              <a:cs typeface="Arial"/>
            </a:endParaRPr>
          </a:p>
          <a:p>
            <a:pPr marL="0" indent="0">
              <a:buNone/>
            </a:pPr>
            <a:endParaRPr lang="en-US">
              <a:cs typeface="Arial"/>
            </a:endParaRPr>
          </a:p>
        </p:txBody>
      </p:sp>
      <p:pic>
        <p:nvPicPr>
          <p:cNvPr id="5" name="Picture 4">
            <a:extLst>
              <a:ext uri="{FF2B5EF4-FFF2-40B4-BE49-F238E27FC236}">
                <a16:creationId xmlns:a16="http://schemas.microsoft.com/office/drawing/2014/main" id="{1ECFC3EC-86A1-DFB6-5F30-CB13A91E887A}"/>
              </a:ext>
            </a:extLst>
          </p:cNvPr>
          <p:cNvPicPr>
            <a:picLocks noChangeAspect="1"/>
          </p:cNvPicPr>
          <p:nvPr/>
        </p:nvPicPr>
        <p:blipFill>
          <a:blip r:embed="rId3"/>
          <a:stretch>
            <a:fillRect/>
          </a:stretch>
        </p:blipFill>
        <p:spPr>
          <a:xfrm>
            <a:off x="8296275" y="1716181"/>
            <a:ext cx="3331509" cy="3324784"/>
          </a:xfrm>
          <a:prstGeom prst="rect">
            <a:avLst/>
          </a:prstGeom>
        </p:spPr>
      </p:pic>
    </p:spTree>
    <p:extLst>
      <p:ext uri="{BB962C8B-B14F-4D97-AF65-F5344CB8AC3E}">
        <p14:creationId xmlns:p14="http://schemas.microsoft.com/office/powerpoint/2010/main" val="407505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3023C0-EF28-EB93-28FA-A337EF1C3A53}"/>
              </a:ext>
            </a:extLst>
          </p:cNvPr>
          <p:cNvSpPr>
            <a:spLocks noGrp="1"/>
          </p:cNvSpPr>
          <p:nvPr>
            <p:ph type="title"/>
          </p:nvPr>
        </p:nvSpPr>
        <p:spPr>
          <a:xfrm>
            <a:off x="407988" y="404813"/>
            <a:ext cx="9170279" cy="736959"/>
          </a:xfrm>
        </p:spPr>
        <p:txBody>
          <a:bodyPr anchor="ctr">
            <a:normAutofit/>
          </a:bodyPr>
          <a:lstStyle/>
          <a:p>
            <a:r>
              <a:rPr lang="sv-SE"/>
              <a:t>Mål och uppdrag</a:t>
            </a:r>
          </a:p>
        </p:txBody>
      </p:sp>
      <p:sp>
        <p:nvSpPr>
          <p:cNvPr id="3" name="Platshållare för innehåll 2">
            <a:extLst>
              <a:ext uri="{FF2B5EF4-FFF2-40B4-BE49-F238E27FC236}">
                <a16:creationId xmlns:a16="http://schemas.microsoft.com/office/drawing/2014/main" id="{2C9D072E-0604-40CE-C458-986D2526A77F}"/>
              </a:ext>
            </a:extLst>
          </p:cNvPr>
          <p:cNvSpPr>
            <a:spLocks noGrp="1"/>
          </p:cNvSpPr>
          <p:nvPr>
            <p:ph sz="half" idx="1"/>
          </p:nvPr>
        </p:nvSpPr>
        <p:spPr>
          <a:xfrm>
            <a:off x="407988" y="1736729"/>
            <a:ext cx="5400000" cy="4176710"/>
          </a:xfrm>
        </p:spPr>
        <p:txBody>
          <a:bodyPr vert="horz" lIns="0" tIns="0" rIns="0" bIns="0" rtlCol="0">
            <a:normAutofit/>
          </a:bodyPr>
          <a:lstStyle/>
          <a:p>
            <a:pPr marL="229870" indent="-229870">
              <a:lnSpc>
                <a:spcPct val="100000"/>
              </a:lnSpc>
            </a:pPr>
            <a:r>
              <a:rPr lang="sv-SE" sz="1700"/>
              <a:t>Nämndens arbete förväntas bidra till måluppfyllelse</a:t>
            </a:r>
          </a:p>
          <a:p>
            <a:pPr marL="456565" lvl="1" indent="-229870">
              <a:lnSpc>
                <a:spcPct val="100000"/>
              </a:lnSpc>
            </a:pPr>
            <a:r>
              <a:rPr lang="sv-SE"/>
              <a:t>Göteborg ska vara en jämlik och trygg stad där alla invånare ges inflytande och möjlighet till delaktighet</a:t>
            </a:r>
          </a:p>
          <a:p>
            <a:pPr marL="456565" lvl="1" indent="-229870">
              <a:lnSpc>
                <a:spcPct val="100000"/>
              </a:lnSpc>
            </a:pPr>
            <a:r>
              <a:rPr lang="sv-SE"/>
              <a:t>Segregationen i Göteborg ska brytas</a:t>
            </a:r>
          </a:p>
          <a:p>
            <a:pPr marL="456565" lvl="1" indent="-229870">
              <a:lnSpc>
                <a:spcPct val="100000"/>
              </a:lnSpc>
            </a:pPr>
            <a:r>
              <a:rPr lang="sv-SE"/>
              <a:t>Göteborg ska klara kompetensförsörjningen</a:t>
            </a:r>
          </a:p>
          <a:p>
            <a:pPr marL="456565" lvl="1" indent="-229870">
              <a:lnSpc>
                <a:spcPct val="100000"/>
              </a:lnSpc>
            </a:pPr>
            <a:r>
              <a:rPr lang="sv-SE"/>
              <a:t>Göteborg ska byggas ihop till en grön och levande stad utan bostadsbrist</a:t>
            </a:r>
          </a:p>
          <a:p>
            <a:pPr marL="456565" lvl="1" indent="-229870">
              <a:lnSpc>
                <a:spcPct val="100000"/>
              </a:lnSpc>
            </a:pPr>
            <a:r>
              <a:rPr lang="sv-SE"/>
              <a:t>Göteborg ska vara ledande i klimatomställningen och ha en hög biologisk mångfald</a:t>
            </a:r>
          </a:p>
          <a:p>
            <a:pPr marL="456565" lvl="1" indent="-229870">
              <a:lnSpc>
                <a:spcPct val="100000"/>
              </a:lnSpc>
            </a:pPr>
            <a:r>
              <a:rPr lang="sv-SE"/>
              <a:t>Göteborgs Stad ska ha en välfärd som möter göteborgarnas behov</a:t>
            </a:r>
          </a:p>
          <a:p>
            <a:pPr marL="456565" lvl="1" indent="-229870">
              <a:lnSpc>
                <a:spcPct val="100000"/>
              </a:lnSpc>
            </a:pPr>
            <a:r>
              <a:rPr lang="sv-SE"/>
              <a:t>Göteborgs Stad ska ge sina anställda en bra arbetsmiljö och goda arbetsvillkor</a:t>
            </a:r>
          </a:p>
          <a:p>
            <a:pPr marL="229870" indent="-229870">
              <a:lnSpc>
                <a:spcPct val="100000"/>
              </a:lnSpc>
            </a:pPr>
            <a:r>
              <a:rPr lang="sv-SE" sz="1700"/>
              <a:t>Arbete med uppdragen pågår enligt plan</a:t>
            </a:r>
          </a:p>
          <a:p>
            <a:pPr marL="229870" indent="-229870">
              <a:lnSpc>
                <a:spcPct val="100000"/>
              </a:lnSpc>
            </a:pPr>
            <a:endParaRPr lang="sv-SE" sz="1700"/>
          </a:p>
        </p:txBody>
      </p:sp>
      <p:pic>
        <p:nvPicPr>
          <p:cNvPr id="4" name="Picture 2" descr="sida 1">
            <a:extLst>
              <a:ext uri="{FF2B5EF4-FFF2-40B4-BE49-F238E27FC236}">
                <a16:creationId xmlns:a16="http://schemas.microsoft.com/office/drawing/2014/main" id="{E30E202D-2235-4A46-2D25-B880CFB0F9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85273" y="1736729"/>
            <a:ext cx="2787953" cy="4176710"/>
          </a:xfrm>
          <a:prstGeom prst="rect">
            <a:avLst/>
          </a:prstGeom>
          <a:noFill/>
        </p:spPr>
      </p:pic>
    </p:spTree>
    <p:extLst>
      <p:ext uri="{BB962C8B-B14F-4D97-AF65-F5344CB8AC3E}">
        <p14:creationId xmlns:p14="http://schemas.microsoft.com/office/powerpoint/2010/main" val="361805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3492-292E-CF2C-ED7B-10FDE78F23A4}"/>
              </a:ext>
            </a:extLst>
          </p:cNvPr>
          <p:cNvSpPr>
            <a:spLocks noGrp="1"/>
          </p:cNvSpPr>
          <p:nvPr>
            <p:ph type="title"/>
          </p:nvPr>
        </p:nvSpPr>
        <p:spPr/>
        <p:txBody>
          <a:bodyPr>
            <a:normAutofit fontScale="90000"/>
          </a:bodyPr>
          <a:lstStyle/>
          <a:p>
            <a:r>
              <a:rPr lang="en-US" err="1"/>
              <a:t>Väsentlig</a:t>
            </a:r>
            <a:r>
              <a:rPr lang="en-US"/>
              <a:t> </a:t>
            </a:r>
            <a:r>
              <a:rPr lang="en-US" err="1"/>
              <a:t>styrinformation</a:t>
            </a:r>
            <a:r>
              <a:rPr lang="en-US"/>
              <a:t> till </a:t>
            </a:r>
            <a:r>
              <a:rPr lang="en-US" err="1"/>
              <a:t>kommunstyrelsen</a:t>
            </a:r>
            <a:r>
              <a:rPr lang="en-US"/>
              <a:t> </a:t>
            </a:r>
          </a:p>
        </p:txBody>
      </p:sp>
      <p:sp>
        <p:nvSpPr>
          <p:cNvPr id="3" name="Content Placeholder 2">
            <a:extLst>
              <a:ext uri="{FF2B5EF4-FFF2-40B4-BE49-F238E27FC236}">
                <a16:creationId xmlns:a16="http://schemas.microsoft.com/office/drawing/2014/main" id="{268EEEFC-5B17-2EA2-DD71-A55301EBE5AD}"/>
              </a:ext>
            </a:extLst>
          </p:cNvPr>
          <p:cNvSpPr>
            <a:spLocks noGrp="1"/>
          </p:cNvSpPr>
          <p:nvPr>
            <p:ph idx="11"/>
          </p:nvPr>
        </p:nvSpPr>
        <p:spPr/>
        <p:txBody>
          <a:bodyPr vert="horz" lIns="0" tIns="0" rIns="0" bIns="0" rtlCol="0" anchor="t">
            <a:normAutofit/>
          </a:bodyPr>
          <a:lstStyle/>
          <a:p>
            <a:pPr marL="229870" indent="-229870"/>
            <a:r>
              <a:rPr lang="sv-SE"/>
              <a:t>Nämnden gav den 11 juni förvaltningen i uppdrag att skyndsamt upphandla eller tillsätta en oberoende extern granskning, att göra inspektion av liknande boenden samt att genomföra en riktad informationsinsats kring språk i yrkesmässig kommunikation. </a:t>
            </a:r>
          </a:p>
          <a:p>
            <a:pPr marL="229870" indent="-229870"/>
            <a:r>
              <a:rPr lang="sv-SE"/>
              <a:t>Nämnden gav den 25 juni förvaltningen i uppdrag att lägga till fördjupande avsnitt om kvalitet i delårsrapporterna, att i samband med dessa särskilt redovisa kvalitetsindikatorer samt att inrätta forum för brukardialog på samtliga enheter.</a:t>
            </a:r>
          </a:p>
          <a:p>
            <a:pPr marL="229870" indent="-229870"/>
            <a:r>
              <a:rPr lang="sv-SE"/>
              <a:t>Förvaltningen har, utöver nämndens uppdrag, beslutat om att vidta åtgärder i form av arbete med medarbetarskapet samt att stärka dokumentation i personalärenden.</a:t>
            </a:r>
            <a:endParaRPr lang="sv-SE">
              <a:cs typeface="Arial"/>
            </a:endParaRPr>
          </a:p>
        </p:txBody>
      </p:sp>
    </p:spTree>
    <p:extLst>
      <p:ext uri="{BB962C8B-B14F-4D97-AF65-F5344CB8AC3E}">
        <p14:creationId xmlns:p14="http://schemas.microsoft.com/office/powerpoint/2010/main" val="179577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3B5FC4-4ED4-7C50-0689-4E173AB8538E}"/>
              </a:ext>
            </a:extLst>
          </p:cNvPr>
          <p:cNvSpPr>
            <a:spLocks noGrp="1"/>
          </p:cNvSpPr>
          <p:nvPr>
            <p:ph type="title"/>
          </p:nvPr>
        </p:nvSpPr>
        <p:spPr>
          <a:xfrm>
            <a:off x="407988" y="456177"/>
            <a:ext cx="9170279" cy="736959"/>
          </a:xfrm>
        </p:spPr>
        <p:txBody>
          <a:bodyPr>
            <a:normAutofit fontScale="90000"/>
          </a:bodyPr>
          <a:lstStyle/>
          <a:p>
            <a:r>
              <a:rPr lang="sv-SE"/>
              <a:t>Ej verkställda beslut per kvartal 2 2025</a:t>
            </a:r>
            <a:br>
              <a:rPr lang="sv-SE"/>
            </a:br>
            <a:endParaRPr lang="sv-SE"/>
          </a:p>
        </p:txBody>
      </p:sp>
      <p:sp>
        <p:nvSpPr>
          <p:cNvPr id="3" name="Platshållare för innehåll 2">
            <a:extLst>
              <a:ext uri="{FF2B5EF4-FFF2-40B4-BE49-F238E27FC236}">
                <a16:creationId xmlns:a16="http://schemas.microsoft.com/office/drawing/2014/main" id="{5A54455C-7BC9-148A-F0D9-59862CDC6710}"/>
              </a:ext>
            </a:extLst>
          </p:cNvPr>
          <p:cNvSpPr>
            <a:spLocks noGrp="1"/>
          </p:cNvSpPr>
          <p:nvPr>
            <p:ph sz="half" idx="1"/>
          </p:nvPr>
        </p:nvSpPr>
        <p:spPr/>
        <p:txBody>
          <a:bodyPr>
            <a:normAutofit/>
          </a:bodyPr>
          <a:lstStyle/>
          <a:p>
            <a:endParaRPr lang="sv-SE"/>
          </a:p>
          <a:p>
            <a:pPr marL="0" indent="0">
              <a:buNone/>
            </a:pPr>
            <a:endParaRPr lang="sv-SE"/>
          </a:p>
          <a:p>
            <a:pPr marL="0" indent="0">
              <a:buNone/>
            </a:pPr>
            <a:endParaRPr lang="sv-SE"/>
          </a:p>
          <a:p>
            <a:pPr marL="0" indent="0">
              <a:buNone/>
            </a:pPr>
            <a:endParaRPr lang="sv-SE"/>
          </a:p>
          <a:p>
            <a:pPr marL="0" indent="0">
              <a:buNone/>
            </a:pPr>
            <a:endParaRPr lang="sv-SE"/>
          </a:p>
        </p:txBody>
      </p:sp>
      <p:sp>
        <p:nvSpPr>
          <p:cNvPr id="4" name="Platshållare för innehåll 3">
            <a:extLst>
              <a:ext uri="{FF2B5EF4-FFF2-40B4-BE49-F238E27FC236}">
                <a16:creationId xmlns:a16="http://schemas.microsoft.com/office/drawing/2014/main" id="{F7E10D80-BE43-21A1-5C35-AEDFCA674494}"/>
              </a:ext>
            </a:extLst>
          </p:cNvPr>
          <p:cNvSpPr>
            <a:spLocks noGrp="1"/>
          </p:cNvSpPr>
          <p:nvPr>
            <p:ph sz="half" idx="2"/>
          </p:nvPr>
        </p:nvSpPr>
        <p:spPr>
          <a:xfrm>
            <a:off x="6770144" y="1828800"/>
            <a:ext cx="5013868" cy="4253501"/>
          </a:xfrm>
        </p:spPr>
        <p:txBody>
          <a:bodyPr vert="horz" lIns="0" tIns="0" rIns="0" bIns="0" rtlCol="0" anchor="t">
            <a:normAutofit/>
          </a:bodyPr>
          <a:lstStyle/>
          <a:p>
            <a:pPr marL="229870" indent="-229870"/>
            <a:r>
              <a:rPr lang="sv-SE"/>
              <a:t>Under kvartal 2 2025 är det 236 beslut med dröjsmål på minst tre månader innan verkställighet, en minskning med 18 jämfört med kvartal 1 2025.</a:t>
            </a:r>
            <a:endParaRPr lang="en-US"/>
          </a:p>
          <a:p>
            <a:pPr marL="229870" indent="-229870"/>
            <a:r>
              <a:rPr lang="sv-SE"/>
              <a:t>Av de 236 besluten har 67 beslut redan verkställts eller avslutats under rapporteringsperioden.</a:t>
            </a:r>
            <a:endParaRPr lang="sv-SE">
              <a:cs typeface="Arial" panose="020B0604020202020204"/>
            </a:endParaRPr>
          </a:p>
          <a:p>
            <a:pPr marL="0" indent="0">
              <a:buNone/>
            </a:pPr>
            <a:endParaRPr lang="sv-SE" i="1">
              <a:highlight>
                <a:srgbClr val="FFFF00"/>
              </a:highlight>
              <a:cs typeface="Arial"/>
            </a:endParaRPr>
          </a:p>
          <a:p>
            <a:pPr marL="0" indent="0">
              <a:buNone/>
            </a:pPr>
            <a:endParaRPr lang="sv-SE">
              <a:cs typeface="Arial" panose="020B0604020202020204"/>
            </a:endParaRPr>
          </a:p>
        </p:txBody>
      </p:sp>
      <p:graphicFrame>
        <p:nvGraphicFramePr>
          <p:cNvPr id="5" name="Platshållare för innehåll 5">
            <a:extLst>
              <a:ext uri="{FF2B5EF4-FFF2-40B4-BE49-F238E27FC236}">
                <a16:creationId xmlns:a16="http://schemas.microsoft.com/office/drawing/2014/main" id="{511E70EB-8361-5657-A1DC-C466BA56CD5E}"/>
              </a:ext>
            </a:extLst>
          </p:cNvPr>
          <p:cNvGraphicFramePr>
            <a:graphicFrameLocks/>
          </p:cNvGraphicFramePr>
          <p:nvPr/>
        </p:nvGraphicFramePr>
        <p:xfrm>
          <a:off x="728222" y="1193136"/>
          <a:ext cx="6013886" cy="4573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8549170"/>
      </p:ext>
    </p:extLst>
  </p:cSld>
  <p:clrMapOvr>
    <a:masterClrMapping/>
  </p:clrMapOvr>
</p:sld>
</file>

<file path=ppt/theme/theme1.xml><?xml version="1.0" encoding="utf-8"?>
<a:theme xmlns:a="http://schemas.openxmlformats.org/drawingml/2006/main" name="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265C060E-099B-415E-BA42-CFF4637A76E3}"/>
    </a:ext>
  </a:extLst>
</a:theme>
</file>

<file path=ppt/theme/theme2.xml><?xml version="1.0" encoding="utf-8"?>
<a:theme xmlns:a="http://schemas.openxmlformats.org/drawingml/2006/main" name="Göteborgs Stad – Mörk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PT-mall_standard 16_9.potx" id="{1F7B1C5F-26C5-4C93-BDE3-F46E8B24FB4E}" vid="{A9D2CBB0-5483-42A5-902F-0D70D54E3042}"/>
    </a:ext>
  </a:extLst>
</a:theme>
</file>

<file path=ppt/theme/theme3.xml><?xml version="1.0" encoding="utf-8"?>
<a:theme xmlns:a="http://schemas.openxmlformats.org/drawingml/2006/main" name="Göteborgs Stad – Lil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PT-mall_standard 16_9.potx" id="{1F7B1C5F-26C5-4C93-BDE3-F46E8B24FB4E}" vid="{3AE40A14-CD4E-4D76-9DDB-61813FBA9F5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2519</Words>
  <Application>Microsoft Office PowerPoint</Application>
  <PresentationFormat>Bredbild</PresentationFormat>
  <Paragraphs>291</Paragraphs>
  <Slides>42</Slides>
  <Notes>10</Notes>
  <HiddenSlides>0</HiddenSlides>
  <MMClips>0</MMClips>
  <ScaleCrop>false</ScaleCrop>
  <HeadingPairs>
    <vt:vector size="8" baseType="variant">
      <vt:variant>
        <vt:lpstr>Använt teckensnitt</vt:lpstr>
      </vt:variant>
      <vt:variant>
        <vt:i4>7</vt:i4>
      </vt:variant>
      <vt:variant>
        <vt:lpstr>Tema</vt:lpstr>
      </vt:variant>
      <vt:variant>
        <vt:i4>3</vt:i4>
      </vt:variant>
      <vt:variant>
        <vt:lpstr>Serverprogram för OLE-inbäddning</vt:lpstr>
      </vt:variant>
      <vt:variant>
        <vt:i4>1</vt:i4>
      </vt:variant>
      <vt:variant>
        <vt:lpstr>Bildrubriker</vt:lpstr>
      </vt:variant>
      <vt:variant>
        <vt:i4>42</vt:i4>
      </vt:variant>
    </vt:vector>
  </HeadingPairs>
  <TitlesOfParts>
    <vt:vector size="53" baseType="lpstr">
      <vt:lpstr>MS PGothic</vt:lpstr>
      <vt:lpstr>Aptos</vt:lpstr>
      <vt:lpstr>Arial</vt:lpstr>
      <vt:lpstr>Arial Black</vt:lpstr>
      <vt:lpstr>Calibri</vt:lpstr>
      <vt:lpstr>Courier New</vt:lpstr>
      <vt:lpstr>Wingdings</vt:lpstr>
      <vt:lpstr>Göteborgs Stad – Blå dekor</vt:lpstr>
      <vt:lpstr>Göteborgs Stad – Mörkblå dekor</vt:lpstr>
      <vt:lpstr>Göteborgs Stad – Lila dekor</vt:lpstr>
      <vt:lpstr>Acrobat Document</vt:lpstr>
      <vt:lpstr>Rådet för funktionsstödsfrågor</vt:lpstr>
      <vt:lpstr>4. Oklart från föregående möte</vt:lpstr>
      <vt:lpstr>5. Delårsrapport 2</vt:lpstr>
      <vt:lpstr>Delårsrapport per augusti </vt:lpstr>
      <vt:lpstr>Agenda </vt:lpstr>
      <vt:lpstr> Ekonomiskt utfall och prognos   </vt:lpstr>
      <vt:lpstr>Mål och uppdrag</vt:lpstr>
      <vt:lpstr>Väsentlig styrinformation till kommunstyrelsen </vt:lpstr>
      <vt:lpstr>Ej verkställda beslut per kvartal 2 2025 </vt:lpstr>
      <vt:lpstr>Ej verkställda beslut åtgärder</vt:lpstr>
      <vt:lpstr>Kontakt</vt:lpstr>
      <vt:lpstr>6. Ledsagning: timmar och statistik</vt:lpstr>
      <vt:lpstr>Ledsagning</vt:lpstr>
      <vt:lpstr>Vad är ledsagning</vt:lpstr>
      <vt:lpstr>Avgränsning</vt:lpstr>
      <vt:lpstr>Rättspraxis</vt:lpstr>
      <vt:lpstr>Fortsättning rättspraxis</vt:lpstr>
      <vt:lpstr>Statistik ledsagarservice</vt:lpstr>
      <vt:lpstr>Avgörande i förvaltningsrätten</vt:lpstr>
      <vt:lpstr>Verksamhetsområdet Personligt stöd</vt:lpstr>
      <vt:lpstr>Sammanställning ärenden </vt:lpstr>
      <vt:lpstr>Sammanställning Personligt stöd</vt:lpstr>
      <vt:lpstr>Ledsagning</vt:lpstr>
      <vt:lpstr>Verkställighet av ledsagning</vt:lpstr>
      <vt:lpstr>Ekonomi</vt:lpstr>
      <vt:lpstr>Kvalitetsarbete i ledsagning</vt:lpstr>
      <vt:lpstr>PowerPoint-presentation</vt:lpstr>
      <vt:lpstr> 7. Paus   </vt:lpstr>
      <vt:lpstr>8. Hur förvaltningen tillgodoser att all får det nödvändiga dagsljus och nödvändiga motionen</vt:lpstr>
      <vt:lpstr>Frågan angående dagsljus och motion</vt:lpstr>
      <vt:lpstr>Myndighet</vt:lpstr>
      <vt:lpstr>Hur förvaltningen tillgodoser att alla får det nödvändiga dagsljuset och den nödvändiga motionen? </vt:lpstr>
      <vt:lpstr>PowerPoint-presentation</vt:lpstr>
      <vt:lpstr> 9. Återkoppling på frågor från organisationerna    </vt:lpstr>
      <vt:lpstr>Återkoppling Cafédialog 2025-09-18</vt:lpstr>
      <vt:lpstr>Ämnen som diskuterades</vt:lpstr>
      <vt:lpstr>Reglementet</vt:lpstr>
      <vt:lpstr>Mötestider</vt:lpstr>
      <vt:lpstr>Cafédialoger</vt:lpstr>
      <vt:lpstr>Kontakt</vt:lpstr>
      <vt:lpstr> 10. Övrigt </vt:lpstr>
      <vt:lpstr>11. Mötet avslutas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Julia Andersson</dc:creator>
  <cp:lastModifiedBy>Katarina Arnoldsdotter</cp:lastModifiedBy>
  <cp:revision>26</cp:revision>
  <dcterms:created xsi:type="dcterms:W3CDTF">2025-05-07T13:14:06Z</dcterms:created>
  <dcterms:modified xsi:type="dcterms:W3CDTF">2025-10-28T11:35:52Z</dcterms:modified>
</cp:coreProperties>
</file>