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1"/>
    <p:sldMasterId id="2147484672" r:id="rId2"/>
    <p:sldMasterId id="2147484677" r:id="rId3"/>
  </p:sldMasterIdLst>
  <p:notesMasterIdLst>
    <p:notesMasterId r:id="rId42"/>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3" autoAdjust="0"/>
    <p:restoredTop sz="86467" autoAdjust="0"/>
  </p:normalViewPr>
  <p:slideViewPr>
    <p:cSldViewPr snapToGrid="0">
      <p:cViewPr varScale="1">
        <p:scale>
          <a:sx n="74" d="100"/>
          <a:sy n="74" d="100"/>
        </p:scale>
        <p:origin x="84" y="858"/>
      </p:cViewPr>
      <p:guideLst/>
    </p:cSldViewPr>
  </p:slideViewPr>
  <p:outlineViewPr>
    <p:cViewPr>
      <p:scale>
        <a:sx n="33" d="100"/>
        <a:sy n="33" d="100"/>
      </p:scale>
      <p:origin x="0" y="-811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A64CD5-985B-4BC8-90D4-F8BF5AAD4D03}" type="datetimeFigureOut">
              <a:rPr lang="sv-SE" smtClean="0"/>
              <a:t>2025-05-08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B902BB-CBCD-4CDE-9EA7-16C111CBCDC8}" type="slidenum">
              <a:rPr lang="sv-SE" smtClean="0"/>
              <a:t>‹#›</a:t>
            </a:fld>
            <a:endParaRPr lang="sv-SE"/>
          </a:p>
        </p:txBody>
      </p:sp>
    </p:spTree>
    <p:extLst>
      <p:ext uri="{BB962C8B-B14F-4D97-AF65-F5344CB8AC3E}">
        <p14:creationId xmlns:p14="http://schemas.microsoft.com/office/powerpoint/2010/main" val="165375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72532145-269E-4DEC-A5F5-E687CD17D124}" type="datetime1">
              <a:rPr lang="sv-SE" smtClean="0"/>
              <a:t>2025-05-08</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5</a:t>
            </a:fld>
            <a:endParaRPr lang="sv-SE"/>
          </a:p>
        </p:txBody>
      </p:sp>
    </p:spTree>
    <p:extLst>
      <p:ext uri="{BB962C8B-B14F-4D97-AF65-F5344CB8AC3E}">
        <p14:creationId xmlns:p14="http://schemas.microsoft.com/office/powerpoint/2010/main" val="954536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26</a:t>
            </a:fld>
            <a:endParaRPr lang="sv-SE"/>
          </a:p>
        </p:txBody>
      </p:sp>
    </p:spTree>
    <p:extLst>
      <p:ext uri="{BB962C8B-B14F-4D97-AF65-F5344CB8AC3E}">
        <p14:creationId xmlns:p14="http://schemas.microsoft.com/office/powerpoint/2010/main" val="212052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8 </a:t>
            </a:r>
            <a:r>
              <a:rPr lang="sv-SE" dirty="0" err="1"/>
              <a:t>ec</a:t>
            </a:r>
            <a:r>
              <a:rPr lang="sv-SE" dirty="0"/>
              <a:t>, 2 </a:t>
            </a:r>
            <a:r>
              <a:rPr lang="sv-SE" dirty="0" err="1"/>
              <a:t>kvalitetsutvecklare</a:t>
            </a:r>
            <a:r>
              <a:rPr lang="sv-SE"/>
              <a:t>, </a:t>
            </a:r>
            <a:r>
              <a:rPr lang="sv-SE" dirty="0"/>
              <a:t>125 </a:t>
            </a:r>
            <a:r>
              <a:rPr lang="sv-SE" dirty="0" err="1"/>
              <a:t>ssk</a:t>
            </a:r>
            <a:r>
              <a:rPr lang="sv-SE" dirty="0"/>
              <a:t>, at , </a:t>
            </a:r>
            <a:r>
              <a:rPr lang="sv-SE" dirty="0" err="1"/>
              <a:t>ft</a:t>
            </a:r>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27</a:t>
            </a:fld>
            <a:endParaRPr lang="sv-SE"/>
          </a:p>
        </p:txBody>
      </p:sp>
    </p:spTree>
    <p:extLst>
      <p:ext uri="{BB962C8B-B14F-4D97-AF65-F5344CB8AC3E}">
        <p14:creationId xmlns:p14="http://schemas.microsoft.com/office/powerpoint/2010/main" val="2067636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FBBFA50B-E819-411C-B95B-B3FD3A3FC2B7}" type="datetime1">
              <a:rPr lang="sv-SE" smtClean="0"/>
              <a:t>2025-05-08</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34</a:t>
            </a:fld>
            <a:endParaRPr lang="sv-SE"/>
          </a:p>
        </p:txBody>
      </p:sp>
    </p:spTree>
    <p:extLst>
      <p:ext uri="{BB962C8B-B14F-4D97-AF65-F5344CB8AC3E}">
        <p14:creationId xmlns:p14="http://schemas.microsoft.com/office/powerpoint/2010/main" val="812735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36</a:t>
            </a:fld>
            <a:endParaRPr lang="sv-SE"/>
          </a:p>
        </p:txBody>
      </p:sp>
    </p:spTree>
    <p:extLst>
      <p:ext uri="{BB962C8B-B14F-4D97-AF65-F5344CB8AC3E}">
        <p14:creationId xmlns:p14="http://schemas.microsoft.com/office/powerpoint/2010/main" val="579199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Flera parter har ett gemensamt ansvar för att ge föräldrastöd – regionen, socialförvaltningarna, skolförvaltningarna och vi.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Det finns bland annat samverkan kring familjecentrerat arbetssätt (FSA).</a:t>
            </a:r>
          </a:p>
          <a:p>
            <a:pPr marL="0" indent="0">
              <a:lnSpc>
                <a:spcPct val="107000"/>
              </a:lnSpc>
              <a:buFont typeface="Symbol" panose="05050102010706020507" pitchFamily="18" charset="2"/>
              <a:buNone/>
            </a:pPr>
            <a:endParaRPr lang="sv-SE" sz="1800" kern="100" dirty="0">
              <a:cs typeface="Times New Roman"/>
            </a:endParaRPr>
          </a:p>
          <a:p>
            <a:pPr marL="342900" indent="-342900">
              <a:lnSpc>
                <a:spcPct val="107000"/>
              </a:lnSpc>
              <a:buFont typeface="Symbol" panose="05050102010706020507" pitchFamily="18" charset="2"/>
              <a:buChar char=""/>
            </a:pPr>
            <a:r>
              <a:rPr lang="sv-SE" sz="1800" kern="100" dirty="0">
                <a:cs typeface="Times New Roman"/>
              </a:rPr>
              <a:t>2024 startade förvaltningen upp insatsen med Koordinatorer till familjer med barn som har funktionsnedsättning</a:t>
            </a:r>
            <a:br>
              <a:rPr lang="sv-SE" sz="1800" kern="100" dirty="0">
                <a:cs typeface="Times New Roman"/>
              </a:rPr>
            </a:br>
            <a:r>
              <a:rPr lang="sv-SE" sz="1800" kern="100" dirty="0">
                <a:cs typeface="Times New Roman"/>
              </a:rPr>
              <a:t>Här samverkar vi med socialförvaltningen i Sydväst</a:t>
            </a:r>
          </a:p>
          <a:p>
            <a:pPr marL="342900" indent="-342900">
              <a:lnSpc>
                <a:spcPct val="107000"/>
              </a:lnSpc>
              <a:buFont typeface="Symbol" panose="05050102010706020507" pitchFamily="18" charset="2"/>
              <a:buChar char=""/>
            </a:pPr>
            <a:r>
              <a:rPr lang="sv-SE" sz="1800" kern="100" dirty="0">
                <a:cs typeface="Times New Roman"/>
              </a:rPr>
              <a:t>Under februari - juni 2025 prövar vi att ge metodstöd till 10-15 familjer som en pilotverksamhet</a:t>
            </a:r>
            <a:endParaRPr lang="sv-SE" sz="1800" kern="100" dirty="0">
              <a:cs typeface="Times New Roman" panose="02020603050405020304" pitchFamily="18" charset="0"/>
            </a:endParaRPr>
          </a:p>
          <a:p>
            <a:pPr marL="0" indent="0">
              <a:lnSpc>
                <a:spcPct val="107000"/>
              </a:lnSpc>
              <a:buFont typeface="Symbol" panose="05050102010706020507" pitchFamily="18" charset="2"/>
              <a:buNone/>
            </a:pPr>
            <a:r>
              <a:rPr lang="sv-SE" sz="1800" kern="100" dirty="0">
                <a:cs typeface="Times New Roman"/>
              </a:rPr>
              <a:t>	Arbetet sker i samverkan med FCA-koordinatorer i Sydvästra Göteborg</a:t>
            </a:r>
            <a:endParaRPr lang="sv-SE" sz="1800" kern="100" dirty="0">
              <a:ea typeface="+mn-ea"/>
              <a:cs typeface="Times New Roman" panose="02020603050405020304" pitchFamily="18" charset="0"/>
            </a:endParaRPr>
          </a:p>
          <a:p>
            <a:pPr marL="0" indent="0">
              <a:lnSpc>
                <a:spcPct val="107000"/>
              </a:lnSpc>
              <a:buFont typeface="Symbol" panose="05050102010706020507" pitchFamily="18" charset="2"/>
              <a:buNone/>
            </a:pPr>
            <a:r>
              <a:rPr lang="sv-SE" sz="1800" kern="100" dirty="0">
                <a:ea typeface="Times New Roman" panose="02020603050405020304" pitchFamily="18" charset="0"/>
                <a:cs typeface="Times New Roman"/>
              </a:rPr>
              <a:t>	Undersöka om vi når rätt målgrupp</a:t>
            </a:r>
            <a:endParaRPr lang="sv-SE" sz="1800" kern="1200" dirty="0">
              <a:ea typeface="Times New Roman" panose="02020603050405020304" pitchFamily="18" charset="0"/>
              <a:cs typeface="Arial"/>
            </a:endParaRPr>
          </a:p>
          <a:p>
            <a:pPr marL="0" indent="0">
              <a:lnSpc>
                <a:spcPct val="107000"/>
              </a:lnSpc>
              <a:buFont typeface="Symbol" panose="05050102010706020507" pitchFamily="18" charset="2"/>
              <a:buNone/>
            </a:pPr>
            <a:r>
              <a:rPr lang="sv-SE" sz="1800" kern="100" dirty="0">
                <a:ea typeface="Times New Roman" panose="02020603050405020304" pitchFamily="18" charset="0"/>
                <a:cs typeface="Times New Roman"/>
              </a:rPr>
              <a:t>	Undersöka</a:t>
            </a:r>
            <a:r>
              <a:rPr lang="sv-SE" sz="1800" kern="100" dirty="0">
                <a:cs typeface="Times New Roman"/>
              </a:rPr>
              <a:t> vilka samverkansparterna är och hur samverkan ska byggas</a:t>
            </a:r>
            <a:endParaRPr lang="sv-SE" sz="1800" kern="100" dirty="0">
              <a:cs typeface="Arial"/>
            </a:endParaRPr>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37</a:t>
            </a:fld>
            <a:endParaRPr lang="sv-SE"/>
          </a:p>
        </p:txBody>
      </p:sp>
    </p:spTree>
    <p:extLst>
      <p:ext uri="{BB962C8B-B14F-4D97-AF65-F5344CB8AC3E}">
        <p14:creationId xmlns:p14="http://schemas.microsoft.com/office/powerpoint/2010/main" val="27611367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dirty="0">
                <a:effectLst/>
                <a:latin typeface="Aptos" panose="020B0004020202020204" pitchFamily="34" charset="0"/>
                <a:ea typeface="Aptos" panose="020B0004020202020204" pitchFamily="34" charset="0"/>
                <a:cs typeface="Aptos" panose="020B0004020202020204" pitchFamily="34" charset="0"/>
              </a:rPr>
              <a:t>Det finns två alternativ: för Rådet att vara delaktiga i detta arbete:</a:t>
            </a:r>
          </a:p>
          <a:p>
            <a:r>
              <a:rPr lang="sv-SE" sz="1200" dirty="0">
                <a:effectLst/>
                <a:latin typeface="Aptos" panose="020B0004020202020204" pitchFamily="34" charset="0"/>
                <a:ea typeface="Aptos" panose="020B0004020202020204" pitchFamily="34" charset="0"/>
                <a:cs typeface="Aptos" panose="020B0004020202020204" pitchFamily="34" charset="0"/>
              </a:rPr>
              <a:t> </a:t>
            </a:r>
          </a:p>
          <a:p>
            <a:pPr marL="0" lvl="0" indent="0">
              <a:buFont typeface="+mj-lt"/>
              <a:buNone/>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Alternativ 1: </a:t>
            </a:r>
          </a:p>
          <a:p>
            <a:pPr marL="0" lvl="0" indent="0">
              <a:buFont typeface="+mj-lt"/>
              <a:buNone/>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Rådet utser representanter innan sommaren som ihop med personal bildar en arbetsgrupp</a:t>
            </a:r>
          </a:p>
          <a:p>
            <a:pPr marL="0" lvl="0" indent="0">
              <a:buFont typeface="+mj-lt"/>
              <a:buNone/>
              <a:tabLst>
                <a:tab pos="457200" algn="l"/>
              </a:tabLst>
            </a:pPr>
            <a:r>
              <a:rPr lang="sv-SE" sz="1200" dirty="0">
                <a:effectLst/>
                <a:latin typeface="Aptos" panose="020B0004020202020204" pitchFamily="34" charset="0"/>
                <a:ea typeface="Aptos" panose="020B0004020202020204" pitchFamily="34" charset="0"/>
                <a:cs typeface="Aptos" panose="020B0004020202020204" pitchFamily="34" charset="0"/>
              </a:rPr>
              <a:t>Representanterna deltar med oss vid de 5 tillfällen som utgör innovationsspeeden (se nedan). </a:t>
            </a:r>
          </a:p>
          <a:p>
            <a:pPr marL="0" lvl="0" indent="0">
              <a:buFont typeface="+mj-lt"/>
              <a:buNone/>
              <a:tabLst>
                <a:tab pos="457200" algn="l"/>
              </a:tabLst>
            </a:pPr>
            <a:r>
              <a:rPr lang="sv-SE" sz="1200" dirty="0">
                <a:effectLst/>
                <a:latin typeface="Aptos" panose="020B0004020202020204" pitchFamily="34" charset="0"/>
                <a:ea typeface="Aptos" panose="020B0004020202020204" pitchFamily="34" charset="0"/>
                <a:cs typeface="Aptos" panose="020B0004020202020204" pitchFamily="34" charset="0"/>
              </a:rPr>
              <a:t>Vi som är personal arbetar vidare med frågeställningen mellan de 5 tillfällena.</a:t>
            </a:r>
          </a:p>
          <a:p>
            <a:pPr marL="457200"/>
            <a:r>
              <a:rPr lang="sv-SE" sz="1200" dirty="0">
                <a:effectLst/>
                <a:latin typeface="Aptos" panose="020B0004020202020204" pitchFamily="34" charset="0"/>
                <a:ea typeface="Aptos" panose="020B0004020202020204" pitchFamily="34" charset="0"/>
                <a:cs typeface="Aptos" panose="020B0004020202020204" pitchFamily="34" charset="0"/>
              </a:rPr>
              <a:t> </a:t>
            </a:r>
          </a:p>
          <a:p>
            <a:pPr marL="0" lvl="0" indent="0">
              <a:buFont typeface="+mj-lt"/>
              <a:buNone/>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Alternativ 2: </a:t>
            </a:r>
          </a:p>
          <a:p>
            <a:pPr marL="0" lvl="0" indent="0">
              <a:buFont typeface="+mj-lt"/>
              <a:buNone/>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Rådet utser representanter (som ovan) men deltar INTE i innovationsspeeden utan ”bara” i det arbete som varje arbetsgrupp/team ska göra mellan de 5 tillfällena. </a:t>
            </a:r>
            <a:r>
              <a:rPr lang="sv-SE" sz="1200" dirty="0">
                <a:effectLst/>
                <a:latin typeface="Aptos" panose="020B0004020202020204" pitchFamily="34" charset="0"/>
                <a:ea typeface="Aptos" panose="020B0004020202020204" pitchFamily="34" charset="0"/>
                <a:cs typeface="Aptos" panose="020B0004020202020204" pitchFamily="34" charset="0"/>
              </a:rPr>
              <a:t>Personalen gör då innovationsspeeden själva och för tillbaka det arbetet in i arbetsgruppen efter varje tillfälle.</a:t>
            </a:r>
          </a:p>
          <a:p>
            <a:endParaRPr lang="sv-SE" sz="1200" dirty="0">
              <a:effectLst/>
              <a:latin typeface="Aptos" panose="020B0004020202020204" pitchFamily="34" charset="0"/>
              <a:ea typeface="Aptos" panose="020B0004020202020204" pitchFamily="34" charset="0"/>
              <a:cs typeface="Aptos" panose="020B0004020202020204" pitchFamily="34" charset="0"/>
            </a:endParaRPr>
          </a:p>
          <a:p>
            <a:r>
              <a:rPr lang="sv-SE" sz="1200" dirty="0">
                <a:effectLst/>
                <a:latin typeface="Aptos" panose="020B0004020202020204" pitchFamily="34" charset="0"/>
                <a:ea typeface="Aptos" panose="020B0004020202020204" pitchFamily="34" charset="0"/>
                <a:cs typeface="Aptos" panose="020B0004020202020204" pitchFamily="34" charset="0"/>
              </a:rPr>
              <a:t>Det finns fördelar och nackdelar med båda varianter.</a:t>
            </a:r>
          </a:p>
          <a:p>
            <a:r>
              <a:rPr lang="sv-SE" sz="1200" dirty="0">
                <a:effectLst/>
                <a:latin typeface="Aptos" panose="020B0004020202020204" pitchFamily="34" charset="0"/>
                <a:ea typeface="Aptos" panose="020B0004020202020204" pitchFamily="34" charset="0"/>
                <a:cs typeface="Aptos" panose="020B0004020202020204" pitchFamily="34" charset="0"/>
              </a:rPr>
              <a:t>Rent tidsmässigt blir det mycket färre timmar med förslag 2, men det kommer ändå bli hög grad av delaktighet i frågan.</a:t>
            </a:r>
          </a:p>
          <a:p>
            <a:endParaRPr lang="sv-SE" sz="1200" dirty="0">
              <a:effectLst/>
              <a:latin typeface="Aptos" panose="020B0004020202020204" pitchFamily="34" charset="0"/>
              <a:ea typeface="Aptos" panose="020B0004020202020204" pitchFamily="34" charset="0"/>
              <a:cs typeface="Aptos" panose="020B0004020202020204" pitchFamily="34" charset="0"/>
            </a:endParaRPr>
          </a:p>
          <a:p>
            <a:r>
              <a:rPr lang="sv-SE" sz="1200" dirty="0">
                <a:effectLst/>
                <a:latin typeface="Aptos" panose="020B0004020202020204" pitchFamily="34" charset="0"/>
                <a:ea typeface="Aptos" panose="020B0004020202020204" pitchFamily="34" charset="0"/>
                <a:cs typeface="Aptos" panose="020B0004020202020204" pitchFamily="34" charset="0"/>
              </a:rPr>
              <a:t>De 5 dagar som man arbetar ihop i arbetsgruppen/teamet, med stöd av Demokrati och medborgaservice, är dessa:</a:t>
            </a:r>
          </a:p>
          <a:p>
            <a:pPr marL="342900" lvl="0" indent="-342900">
              <a:buSzPts val="1000"/>
              <a:buFont typeface="Symbol" panose="05050102010706020507" pitchFamily="18" charset="2"/>
              <a:buChar char=""/>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16/9 (heldag)</a:t>
            </a:r>
            <a:endParaRPr lang="sv-SE" sz="12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8/10 (halvdag)</a:t>
            </a:r>
            <a:endParaRPr lang="sv-SE" sz="12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19/11 (heldag) </a:t>
            </a:r>
            <a:endParaRPr lang="sv-SE" sz="12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9/12 (halvdag)</a:t>
            </a:r>
            <a:endParaRPr lang="sv-SE" sz="12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sv-SE" sz="1200" dirty="0">
                <a:effectLst/>
                <a:latin typeface="Aptos" panose="020B0004020202020204" pitchFamily="34" charset="0"/>
                <a:ea typeface="Times New Roman" panose="02020603050405020304" pitchFamily="18" charset="0"/>
                <a:cs typeface="Aptos" panose="020B0004020202020204" pitchFamily="34" charset="0"/>
              </a:rPr>
              <a:t>21/1 (heldag)</a:t>
            </a:r>
            <a:endParaRPr lang="sv-SE" sz="1200" dirty="0">
              <a:effectLst/>
              <a:latin typeface="Aptos" panose="020B0004020202020204" pitchFamily="34" charset="0"/>
              <a:ea typeface="Aptos" panose="020B0004020202020204" pitchFamily="34" charset="0"/>
              <a:cs typeface="Aptos" panose="020B0004020202020204" pitchFamily="34" charset="0"/>
            </a:endParaRPr>
          </a:p>
          <a:p>
            <a:r>
              <a:rPr lang="sv-SE" sz="1200" dirty="0">
                <a:effectLst/>
                <a:latin typeface="Aptos" panose="020B0004020202020204" pitchFamily="34" charset="0"/>
                <a:ea typeface="Aptos" panose="020B0004020202020204" pitchFamily="34" charset="0"/>
                <a:cs typeface="Aptos" panose="020B0004020202020204" pitchFamily="34" charset="0"/>
              </a:rPr>
              <a:t> </a:t>
            </a:r>
          </a:p>
          <a:p>
            <a:r>
              <a:rPr lang="sv-SE" sz="1200" dirty="0">
                <a:effectLst/>
                <a:latin typeface="Aptos" panose="020B0004020202020204" pitchFamily="34" charset="0"/>
                <a:ea typeface="Aptos" panose="020B0004020202020204" pitchFamily="34" charset="0"/>
                <a:cs typeface="Aptos" panose="020B0004020202020204" pitchFamily="34" charset="0"/>
              </a:rPr>
              <a:t>Arbetet i gruppen rör sig från att ringa in och undersöka frågan till att fokusera och ta fram idéer och eventuellt testa idéer.</a:t>
            </a:r>
          </a:p>
          <a:p>
            <a:r>
              <a:rPr lang="sv-SE" sz="1200" dirty="0">
                <a:effectLst/>
                <a:latin typeface="Aptos" panose="020B0004020202020204" pitchFamily="34" charset="0"/>
                <a:ea typeface="Aptos" panose="020B0004020202020204" pitchFamily="34" charset="0"/>
                <a:cs typeface="Aptos" panose="020B0004020202020204" pitchFamily="34" charset="0"/>
              </a:rPr>
              <a:t>Om det är något stöd som vi kommer fram som vi sedan vill gå vidare med så behöver en annan process vidta och där är ju inte rådet med. </a:t>
            </a:r>
          </a:p>
          <a:p>
            <a:r>
              <a:rPr lang="sv-SE" sz="1200" dirty="0">
                <a:effectLst/>
                <a:latin typeface="Aptos" panose="020B0004020202020204" pitchFamily="34" charset="0"/>
                <a:ea typeface="Aptos" panose="020B0004020202020204" pitchFamily="34" charset="0"/>
                <a:cs typeface="Aptos" panose="020B0004020202020204" pitchFamily="34" charset="0"/>
              </a:rPr>
              <a:t> </a:t>
            </a:r>
          </a:p>
          <a:p>
            <a:r>
              <a:rPr lang="sv-SE" sz="1200" dirty="0">
                <a:effectLst/>
                <a:latin typeface="Aptos" panose="020B0004020202020204" pitchFamily="34" charset="0"/>
                <a:ea typeface="Aptos" panose="020B0004020202020204" pitchFamily="34" charset="0"/>
                <a:cs typeface="Aptos" panose="020B0004020202020204" pitchFamily="34" charset="0"/>
              </a:rPr>
              <a:t>Flera bra idéer och insatser har sprungit ur arbetet med innovationsspeed. Tex. digitala tolkar, som Senior Göteborg arbetade fram.</a:t>
            </a:r>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38</a:t>
            </a:fld>
            <a:endParaRPr lang="sv-SE"/>
          </a:p>
        </p:txBody>
      </p:sp>
    </p:spTree>
    <p:extLst>
      <p:ext uri="{BB962C8B-B14F-4D97-AF65-F5344CB8AC3E}">
        <p14:creationId xmlns:p14="http://schemas.microsoft.com/office/powerpoint/2010/main" val="1553217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En grundläggande princip i LSS är frivillighet och självbestämmande. Det innebär att brukaren själv ska ha inflytande över vilka insatser som ges och hur de utformas. </a:t>
            </a:r>
          </a:p>
          <a:p>
            <a:r>
              <a:rPr lang="sv-SE" dirty="0"/>
              <a:t>Stödet ska alltid ges utifrån individens behov, önskemål och förutsättningar, med målet att stärka dennes självständighet och delaktighet i samhället.</a:t>
            </a:r>
          </a:p>
          <a:p>
            <a:pPr>
              <a:buFont typeface="Arial" panose="020B0604020202020204" pitchFamily="34" charset="0"/>
              <a:buNone/>
            </a:pPr>
            <a:r>
              <a:rPr lang="sv-SE" dirty="0"/>
              <a:t>Vi kan aldrig tvinga eller begränsa en brukare.</a:t>
            </a:r>
          </a:p>
          <a:p>
            <a:pPr>
              <a:buFont typeface="Arial" panose="020B0604020202020204" pitchFamily="34" charset="0"/>
              <a:buNone/>
            </a:pPr>
            <a:endParaRPr lang="sv-SE" dirty="0"/>
          </a:p>
          <a:p>
            <a:r>
              <a:rPr lang="sv-SE" dirty="0"/>
              <a:t>Uttrycket </a:t>
            </a:r>
            <a:r>
              <a:rPr lang="sv-SE" b="1" dirty="0"/>
              <a:t>"aldrig tvinga, aldrig överge"</a:t>
            </a:r>
            <a:r>
              <a:rPr lang="sv-SE" dirty="0"/>
              <a:t> sammanfattar en central etisk hållning inom LSS och det pedagogiska arbetet. </a:t>
            </a:r>
          </a:p>
          <a:p>
            <a:r>
              <a:rPr lang="sv-SE" dirty="0"/>
              <a:t>Det innebär: Att vi som arbetar inom LSS aldrig får använda tvång, hot eller press för att få en brukare att göra något. Självbestämmande, frivillighet och respekt för individens vilja är grundläggande i både lagen och den etiska vägledningen. </a:t>
            </a:r>
          </a:p>
          <a:p>
            <a:r>
              <a:rPr lang="sv-SE" dirty="0"/>
              <a:t>Det innebär att även om vi tror att något är "det bästa" för brukaren, kan vi inte köra över deras vilja.</a:t>
            </a:r>
          </a:p>
          <a:p>
            <a:r>
              <a:rPr lang="sv-SE" dirty="0"/>
              <a:t>Samtidigt får vi inte ge upp, backa undan eller lämna brukaren när hen inte vill eller kan ta emot vårt stöd. Det innebär att vi ska finnas kvar, fortsätta erbjuda hjälp, bygga relation och försöka hitta andra vägar – även när det är svårt</a:t>
            </a:r>
          </a:p>
          <a:p>
            <a:pPr>
              <a:buFont typeface="Arial" panose="020B0604020202020204" pitchFamily="34" charset="0"/>
              <a:buNone/>
            </a:pPr>
            <a:r>
              <a:rPr lang="sv-SE" dirty="0"/>
              <a:t>Tillsammans uttrycker frasen en </a:t>
            </a:r>
            <a:r>
              <a:rPr lang="sv-SE" b="1" dirty="0"/>
              <a:t>hållning av tålamod, respekt och uthållighet</a:t>
            </a:r>
            <a:r>
              <a:rPr lang="sv-SE" dirty="0"/>
              <a:t>: vi respekterar brukarens vilja, men vi slutar aldrig försöka stötta, motivera och finnas där. </a:t>
            </a:r>
          </a:p>
          <a:p>
            <a:pPr>
              <a:buFont typeface="Arial" panose="020B0604020202020204" pitchFamily="34" charset="0"/>
              <a:buNone/>
            </a:pPr>
            <a:endParaRPr lang="sv-SE" dirty="0"/>
          </a:p>
          <a:p>
            <a:endParaRPr lang="sv-SE" dirty="0"/>
          </a:p>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11</a:t>
            </a:fld>
            <a:endParaRPr lang="sv-SE"/>
          </a:p>
        </p:txBody>
      </p:sp>
    </p:spTree>
    <p:extLst>
      <p:ext uri="{BB962C8B-B14F-4D97-AF65-F5344CB8AC3E}">
        <p14:creationId xmlns:p14="http://schemas.microsoft.com/office/powerpoint/2010/main" val="788095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sv-SE" b="1" dirty="0"/>
              <a:t>"Omar”</a:t>
            </a:r>
          </a:p>
          <a:p>
            <a:pPr marL="0" marR="0" lvl="0" indent="0" algn="l" defTabSz="914400" rtl="0" eaLnBrk="1" fontAlgn="auto" latinLnBrk="0" hangingPunct="1">
              <a:lnSpc>
                <a:spcPct val="115000"/>
              </a:lnSpc>
              <a:spcBef>
                <a:spcPts val="0"/>
              </a:spcBef>
              <a:spcAft>
                <a:spcPts val="800"/>
              </a:spcAft>
              <a:buClrTx/>
              <a:buSzTx/>
              <a:buFontTx/>
              <a:buNone/>
              <a:tabLst/>
              <a:defRPr/>
            </a:pPr>
            <a:r>
              <a:rPr lang="sv-SE" dirty="0"/>
              <a:t>Det här är Omar, han är 22 år gammal och bor på en servicebostad. Omar har en funktionsnedsättning som gör att han har svårt att hitta hem när han är ute men det har aldrig hindrat honom från att vilja vara självständig.</a:t>
            </a:r>
          </a:p>
          <a:p>
            <a:r>
              <a:rPr lang="sv-SE" dirty="0"/>
              <a:t>Han har länge uttryckt en stark önskan om att få gå ut på egen hand, utan personal vid sin sida. Han vill känna sig fri, han vill vara vuxen och självständig som alla andra i hans ålder.</a:t>
            </a:r>
          </a:p>
          <a:p>
            <a:endParaRPr lang="sv-SE" dirty="0"/>
          </a:p>
          <a:p>
            <a:r>
              <a:rPr lang="sv-SE" dirty="0"/>
              <a:t>Omar och personal har funderat på olika alternativ för att göra detta möjligt. De har testat verbala instruktioner över telefon, tydliga kartor och upprepade promenader längs samma rutt. Men ofta blev Omar osäker och stressad, särskilt när han inte kunnat beskriva var han befinner sig. Det blev tydligt att det behövdes ett annat stöd för att han skulle kunna känna sig trygg.</a:t>
            </a:r>
          </a:p>
          <a:p>
            <a:r>
              <a:rPr lang="sv-SE" dirty="0"/>
              <a:t>Omar tillsammans med personal kom efter en noggrann kartläggning av behov fram till att en GPS-klocka med </a:t>
            </a:r>
            <a:r>
              <a:rPr lang="sv-SE" dirty="0" err="1"/>
              <a:t>ringfunktion</a:t>
            </a:r>
            <a:r>
              <a:rPr lang="sv-SE" dirty="0"/>
              <a:t> var den bästa lösningen. Omar har förmågan att förstå vad GPS-klockan innebär och hur den fungerar och har också själv efterfrågat klockan (uttryckligt samtycke). Klockan ger Omar frihet att gå ut på egen hand, men med en trygghet i att personal kan finnas till hands om något händer.</a:t>
            </a:r>
          </a:p>
          <a:p>
            <a:r>
              <a:rPr lang="sv-SE" dirty="0"/>
              <a:t>För Omar har det här inneburit en stor förändring. Han går ut oftare, tar egna initiativ och visar en ny självsäkerhet. Det som tidigare orsakade oro har nu blivit något positivt – både för honom och för personalen. Han vet att han klarar sig själv, men också att hjälp finns om det skulle behövas. GPS-klockan har öppnat upp möjligheter för Omar, det har gett honom en större frihet på hans villkor. </a:t>
            </a:r>
          </a:p>
          <a:p>
            <a:endParaRPr lang="sv-SE" dirty="0"/>
          </a:p>
          <a:p>
            <a:endParaRPr lang="sv-SE" dirty="0"/>
          </a:p>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12</a:t>
            </a:fld>
            <a:endParaRPr lang="sv-SE"/>
          </a:p>
        </p:txBody>
      </p:sp>
    </p:spTree>
    <p:extLst>
      <p:ext uri="{BB962C8B-B14F-4D97-AF65-F5344CB8AC3E}">
        <p14:creationId xmlns:p14="http://schemas.microsoft.com/office/powerpoint/2010/main" val="2067600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a:t>"Lilly”</a:t>
            </a:r>
          </a:p>
          <a:p>
            <a:r>
              <a:rPr lang="sv-SE" dirty="0"/>
              <a:t>Det här är Lilly. Hon är 68 år och bor i en gruppbostad. Lilly tycker om mat – det är en stor del av hennes vardag och något hon verkligen njuter av. Men Lilly har också svårt att själv reglera sitt matintag. Vid flera tillfällen har hon ätit väldigt mycket på kort tid, även rå eller fryst mat, vilket har gjort att hon mått dåligt, både fysiskt och psykiskt.</a:t>
            </a:r>
          </a:p>
          <a:p>
            <a:r>
              <a:rPr lang="sv-SE" dirty="0"/>
              <a:t>Tillsammans med personalen har Lilly provat flera olika sätt att få stöd med detta. De har använt bilder och </a:t>
            </a:r>
            <a:r>
              <a:rPr lang="sv-SE" dirty="0" err="1"/>
              <a:t>ritpratat</a:t>
            </a:r>
            <a:r>
              <a:rPr lang="sv-SE" dirty="0"/>
              <a:t> för att försöka tydliggöra konsekvenserna. Men trots det har det ändå varit svårt för Lily att själv hantera situationen.</a:t>
            </a:r>
          </a:p>
          <a:p>
            <a:r>
              <a:rPr lang="sv-SE" dirty="0"/>
              <a:t>Efter en individuell bedömning kom man fram till att Lilly behövde mer konkret stöd. Lösningen blev att delar av maten förvaras utanför hennes lägenhet och att hon får en viss del mat i sitt kylskåp, utspritt över dagen. Det finns alltid något tillgängligt för henne – frukt, en smörgås, något att dricka – medan frukost, lunch och middag serveras av personal vid måltid. Lily är delaktig i planerandet av hennes måltider, hon väljer själv vad hon vill äta. </a:t>
            </a:r>
          </a:p>
          <a:p>
            <a:r>
              <a:rPr lang="sv-SE" dirty="0"/>
              <a:t>Lily har inte visat på något sätt att hon inte är nöjd med upplägget, tvärtom verkar hon trygg med rutinen. Det här sättet att samverka tolkas som ett </a:t>
            </a:r>
            <a:r>
              <a:rPr lang="sv-SE" dirty="0" err="1"/>
              <a:t>konkludent</a:t>
            </a:r>
            <a:r>
              <a:rPr lang="sv-SE" dirty="0"/>
              <a:t> samtycke, alltså att Lilly genom sitt agerande visar att hon accepterar och mår bra av stödet.</a:t>
            </a:r>
          </a:p>
          <a:p>
            <a:r>
              <a:rPr lang="sv-SE" dirty="0"/>
              <a:t>Och effekterna har varit tydliga. Lilly mår bättre. Hon slipper det obehag som tidigare kunde komma efter att ha ätit för mycket. Hon är piggare, gladare – och fortfarande delaktig i sina matval.</a:t>
            </a:r>
          </a:p>
          <a:p>
            <a:r>
              <a:rPr lang="sv-SE" dirty="0"/>
              <a:t>Det här är ett exempel på hur vi inom LSS ibland behöver hitta kreativa lösningar för att skydda. En skyddsåtgärd kan, om den är rätt utformad och följs upp noggrant, i stället bli ett verktyg för att stärka välbefinnande, självbestämmande och trygghet – precis som det blivit för Lilly.</a:t>
            </a:r>
          </a:p>
          <a:p>
            <a:r>
              <a:rPr lang="sv-SE" dirty="0"/>
              <a:t>Det som alltid är väldigt viktigt är dokumentationen!</a:t>
            </a:r>
          </a:p>
          <a:p>
            <a:pPr>
              <a:lnSpc>
                <a:spcPct val="107000"/>
              </a:lnSpc>
              <a:spcAft>
                <a:spcPts val="800"/>
              </a:spcAft>
            </a:pPr>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13</a:t>
            </a:fld>
            <a:endParaRPr lang="sv-SE"/>
          </a:p>
        </p:txBody>
      </p:sp>
    </p:spTree>
    <p:extLst>
      <p:ext uri="{BB962C8B-B14F-4D97-AF65-F5344CB8AC3E}">
        <p14:creationId xmlns:p14="http://schemas.microsoft.com/office/powerpoint/2010/main" val="2436592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buFont typeface="Arial" panose="020B0604020202020204" pitchFamily="34" charset="0"/>
              <a:buNone/>
            </a:pPr>
            <a:r>
              <a:rPr lang="sv-SE" b="1" dirty="0"/>
              <a:t>Lagar: LSS, HSL, sekretesslagen mm</a:t>
            </a:r>
          </a:p>
          <a:p>
            <a:pPr>
              <a:buFont typeface="Arial" panose="020B0604020202020204" pitchFamily="34" charset="0"/>
              <a:buNone/>
            </a:pPr>
            <a:endParaRPr lang="sv-SE" b="1" dirty="0"/>
          </a:p>
          <a:p>
            <a:pPr>
              <a:buFont typeface="Arial" panose="020B0604020202020204" pitchFamily="34" charset="0"/>
              <a:buNone/>
            </a:pPr>
            <a:r>
              <a:rPr lang="sv-SE" b="1" dirty="0"/>
              <a:t>Godhetsprincipen</a:t>
            </a:r>
            <a:r>
              <a:rPr lang="sv-SE" dirty="0"/>
              <a:t> – Att sträva efter att göra gott och främja brukarens välbefinnande genom stödjande och utvecklande insatser.</a:t>
            </a:r>
          </a:p>
          <a:p>
            <a:pPr>
              <a:buFont typeface="Arial" panose="020B0604020202020204" pitchFamily="34" charset="0"/>
              <a:buNone/>
            </a:pPr>
            <a:r>
              <a:rPr lang="sv-SE" b="1" dirty="0"/>
              <a:t>Människovärdesprincipen</a:t>
            </a:r>
            <a:r>
              <a:rPr lang="sv-SE" dirty="0"/>
              <a:t> – Alla människor har lika värde och rätt till ett värdigt liv, oavsett funktionsnedsättning.</a:t>
            </a:r>
          </a:p>
          <a:p>
            <a:pPr>
              <a:buFont typeface="Arial" panose="020B0604020202020204" pitchFamily="34" charset="0"/>
              <a:buNone/>
            </a:pPr>
            <a:r>
              <a:rPr lang="sv-SE" b="1" dirty="0"/>
              <a:t>Autonomiprincipen</a:t>
            </a:r>
            <a:r>
              <a:rPr lang="sv-SE" dirty="0"/>
              <a:t> – Brukaren har rätt att fatta egna beslut om sitt liv och insatser, och personalen ska respektera dennes val och självbestämmande.</a:t>
            </a:r>
          </a:p>
          <a:p>
            <a:pPr>
              <a:buFont typeface="Arial" panose="020B0604020202020204" pitchFamily="34" charset="0"/>
              <a:buNone/>
            </a:pPr>
            <a:r>
              <a:rPr lang="sv-SE" b="1" dirty="0"/>
              <a:t>Rättviseprincipen</a:t>
            </a:r>
            <a:r>
              <a:rPr lang="sv-SE" dirty="0"/>
              <a:t> – Alla ska ha likvärdig tillgång till stöd utifrån sina behov, utan diskriminering.</a:t>
            </a:r>
          </a:p>
          <a:p>
            <a:pPr>
              <a:buFont typeface="Arial" panose="020B0604020202020204" pitchFamily="34" charset="0"/>
              <a:buNone/>
            </a:pPr>
            <a:endParaRPr lang="sv-SE" dirty="0"/>
          </a:p>
          <a:p>
            <a:pPr>
              <a:buFont typeface="Arial" panose="020B0604020202020204" pitchFamily="34" charset="0"/>
              <a:buNone/>
            </a:pPr>
            <a:r>
              <a:rPr lang="sv-SE" b="1" dirty="0"/>
              <a:t>Metod:</a:t>
            </a:r>
          </a:p>
          <a:p>
            <a:pPr marL="171450" indent="-171450">
              <a:buFontTx/>
              <a:buChar char="-"/>
            </a:pPr>
            <a:r>
              <a:rPr lang="sv-SE" dirty="0"/>
              <a:t>Kommunikation såklart!</a:t>
            </a:r>
          </a:p>
          <a:p>
            <a:pPr>
              <a:buFont typeface="Arial" panose="020B0604020202020204" pitchFamily="34" charset="0"/>
              <a:buNone/>
            </a:pPr>
            <a:endParaRPr lang="sv-SE" dirty="0"/>
          </a:p>
          <a:p>
            <a:pPr>
              <a:buFont typeface="Arial" panose="020B0604020202020204" pitchFamily="34" charset="0"/>
              <a:buNone/>
            </a:pPr>
            <a:r>
              <a:rPr lang="sv-SE" b="1" dirty="0"/>
              <a:t>Motivationsarbete: </a:t>
            </a:r>
          </a:p>
          <a:p>
            <a:pPr marL="171450" indent="-171450">
              <a:buFont typeface="Arial" panose="020B0604020202020204" pitchFamily="34" charset="0"/>
              <a:buChar char="•"/>
            </a:pPr>
            <a:r>
              <a:rPr lang="sv-SE" dirty="0"/>
              <a:t>Att stärka brukarens egen vilja till förändring eller aktivitet</a:t>
            </a:r>
          </a:p>
          <a:p>
            <a:pPr marL="171450" indent="-171450">
              <a:buFont typeface="Arial" panose="020B0604020202020204" pitchFamily="34" charset="0"/>
              <a:buChar char="•"/>
            </a:pPr>
            <a:r>
              <a:rPr lang="sv-SE" dirty="0"/>
              <a:t>Att skapa förutsättningar för delaktighet och självbestämmande</a:t>
            </a:r>
          </a:p>
          <a:p>
            <a:pPr>
              <a:buFont typeface="Arial" panose="020B0604020202020204" pitchFamily="34" charset="0"/>
              <a:buChar char="•"/>
            </a:pPr>
            <a:endParaRPr lang="sv-SE" dirty="0"/>
          </a:p>
          <a:p>
            <a:pPr algn="l">
              <a:buFont typeface="Arial" panose="020B0604020202020204" pitchFamily="34" charset="0"/>
              <a:buChar char="•"/>
            </a:pPr>
            <a:endParaRPr lang="sv-SE" b="0" i="0" dirty="0">
              <a:solidFill>
                <a:srgbClr val="171611"/>
              </a:solidFill>
              <a:effectLst/>
              <a:latin typeface="Arial" panose="020B0604020202020204" pitchFamily="34" charset="0"/>
            </a:endParaRPr>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14</a:t>
            </a:fld>
            <a:endParaRPr lang="sv-SE"/>
          </a:p>
        </p:txBody>
      </p:sp>
    </p:spTree>
    <p:extLst>
      <p:ext uri="{BB962C8B-B14F-4D97-AF65-F5344CB8AC3E}">
        <p14:creationId xmlns:p14="http://schemas.microsoft.com/office/powerpoint/2010/main" val="1679190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buFont typeface="+mj-lt"/>
              <a:buAutoNum type="arabicPeriod"/>
            </a:pPr>
            <a:r>
              <a:rPr lang="sv-SE" b="1" dirty="0"/>
              <a:t>Respektera brukarens nej och förstå orsaken</a:t>
            </a:r>
            <a:r>
              <a:rPr lang="sv-SE" dirty="0"/>
              <a:t> – Det är viktigt att lyssna och försöka förstå varför brukaren säger nej. Kanske handlar det om oro, osäkerhet, förståelse eller brist på motivation. Anpassa kommunikation. Kartlägg! </a:t>
            </a:r>
          </a:p>
          <a:p>
            <a:pPr>
              <a:buFont typeface="+mj-lt"/>
              <a:buAutoNum type="arabicPeriod"/>
            </a:pPr>
            <a:r>
              <a:rPr lang="sv-SE" b="1" dirty="0"/>
              <a:t>Bygga förtroende</a:t>
            </a:r>
            <a:r>
              <a:rPr lang="sv-SE" dirty="0"/>
              <a:t> – Genom att skapa en trygg och förtroendefull relation kan personalen gradvis uppmuntra brukaren att våga prova nya saker.</a:t>
            </a:r>
          </a:p>
          <a:p>
            <a:pPr>
              <a:buFont typeface="+mj-lt"/>
              <a:buAutoNum type="arabicPeriod"/>
            </a:pPr>
            <a:r>
              <a:rPr lang="sv-SE" b="1" dirty="0"/>
              <a:t>Använda små steg och delmål</a:t>
            </a:r>
            <a:r>
              <a:rPr lang="sv-SE" dirty="0"/>
              <a:t> – Istället för att föreslå en stor förändring direkt, kan man bryta ner målet i mindre, mer hanterbara delar. (</a:t>
            </a:r>
            <a:r>
              <a:rPr lang="sv-SE" dirty="0" err="1"/>
              <a:t>gfp</a:t>
            </a:r>
            <a:r>
              <a:rPr lang="sv-SE" dirty="0"/>
              <a:t>- tydliggörande, koppling handling-konsekvens. Jobba med metod tex MI och ESL. Ge exempel: Tex bestiga berg, gå och handla!</a:t>
            </a:r>
          </a:p>
          <a:p>
            <a:pPr>
              <a:buFont typeface="+mj-lt"/>
              <a:buAutoNum type="arabicPeriod"/>
            </a:pPr>
            <a:r>
              <a:rPr lang="sv-SE" b="1" dirty="0"/>
              <a:t>Gör aktiviteten mer attraktiv</a:t>
            </a:r>
            <a:r>
              <a:rPr lang="sv-SE" dirty="0"/>
              <a:t> – Kanske kan aktiviteten anpassas så att den bättre motsvarar brukarens intressen och behov. Skapa valmöjligheter- vill du duscha före eller efter middagen?</a:t>
            </a:r>
          </a:p>
          <a:p>
            <a:pPr>
              <a:buFont typeface="+mj-lt"/>
              <a:buAutoNum type="arabicPeriod"/>
            </a:pPr>
            <a:r>
              <a:rPr lang="sv-SE" b="1" dirty="0"/>
              <a:t>Låt brukaren ha kontroll</a:t>
            </a:r>
            <a:r>
              <a:rPr lang="sv-SE" dirty="0"/>
              <a:t> – Om brukaren känner att hen har inflytande över processen kan motivationen öka. Att få välja tidpunkt, plats eller sätt att genomföra en aktivitet kan göra stor skillnad.</a:t>
            </a:r>
          </a:p>
          <a:p>
            <a:pPr>
              <a:buFont typeface="+mj-lt"/>
              <a:buAutoNum type="arabicPeriod"/>
            </a:pPr>
            <a:r>
              <a:rPr lang="sv-SE" b="1" dirty="0"/>
              <a:t>Ge positiv förstärkning</a:t>
            </a:r>
            <a:r>
              <a:rPr lang="sv-SE" dirty="0"/>
              <a:t> – Uppmuntran och positiv feedback kan hjälpa brukaren att känna sig trygg och stolt över sina framsteg.</a:t>
            </a:r>
          </a:p>
          <a:p>
            <a:pPr>
              <a:buFont typeface="+mj-lt"/>
              <a:buNone/>
            </a:pPr>
            <a:r>
              <a:rPr lang="sv-SE" b="1" dirty="0"/>
              <a:t>7.Ge tid, ha tålamod</a:t>
            </a:r>
            <a:r>
              <a:rPr lang="sv-SE" dirty="0"/>
              <a:t> – Förändring sker inte över en natt. Att låta brukaren ta den tid som behövs utan att pressa kan öka chansen för ett positivt resultat. (Förståelse för funktionsnedsättning).</a:t>
            </a:r>
          </a:p>
          <a:p>
            <a:pPr>
              <a:buFont typeface="+mj-lt"/>
              <a:buNone/>
            </a:pPr>
            <a:endParaRPr lang="sv-SE" dirty="0"/>
          </a:p>
          <a:p>
            <a:pPr>
              <a:buFont typeface="+mj-lt"/>
              <a:buNone/>
            </a:pPr>
            <a:r>
              <a:rPr lang="sv-SE" b="1" dirty="0"/>
              <a:t>Samverka med andra! Socialtjänst, HSV, psykiatri osv </a:t>
            </a:r>
          </a:p>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15</a:t>
            </a:fld>
            <a:endParaRPr lang="sv-SE"/>
          </a:p>
        </p:txBody>
      </p:sp>
    </p:spTree>
    <p:extLst>
      <p:ext uri="{BB962C8B-B14F-4D97-AF65-F5344CB8AC3E}">
        <p14:creationId xmlns:p14="http://schemas.microsoft.com/office/powerpoint/2010/main" val="311766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FBBFA50B-E819-411C-B95B-B3FD3A3FC2B7}" type="datetime1">
              <a:rPr lang="sv-SE" smtClean="0"/>
              <a:t>2025-05-08</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16</a:t>
            </a:fld>
            <a:endParaRPr lang="sv-SE"/>
          </a:p>
        </p:txBody>
      </p:sp>
    </p:spTree>
    <p:extLst>
      <p:ext uri="{BB962C8B-B14F-4D97-AF65-F5344CB8AC3E}">
        <p14:creationId xmlns:p14="http://schemas.microsoft.com/office/powerpoint/2010/main" val="812735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72532145-269E-4DEC-A5F5-E687CD17D124}" type="datetime1">
              <a:rPr lang="sv-SE" smtClean="0"/>
              <a:t>2025-05-08</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21</a:t>
            </a:fld>
            <a:endParaRPr lang="sv-SE"/>
          </a:p>
        </p:txBody>
      </p:sp>
    </p:spTree>
    <p:extLst>
      <p:ext uri="{BB962C8B-B14F-4D97-AF65-F5344CB8AC3E}">
        <p14:creationId xmlns:p14="http://schemas.microsoft.com/office/powerpoint/2010/main" val="954536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2025-05-08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25</a:t>
            </a:fld>
            <a:endParaRPr lang="sv-SE"/>
          </a:p>
        </p:txBody>
      </p:sp>
    </p:spTree>
    <p:extLst>
      <p:ext uri="{BB962C8B-B14F-4D97-AF65-F5344CB8AC3E}">
        <p14:creationId xmlns:p14="http://schemas.microsoft.com/office/powerpoint/2010/main" val="1951343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47050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r>
              <a:rPr lang="sv-SE" dirty="0"/>
              <a:t>för att lägga till en bild</a:t>
            </a:r>
            <a:endParaRPr lang="en-US" dirty="0"/>
          </a:p>
        </p:txBody>
      </p:sp>
    </p:spTree>
    <p:extLst>
      <p:ext uri="{BB962C8B-B14F-4D97-AF65-F5344CB8AC3E}">
        <p14:creationId xmlns:p14="http://schemas.microsoft.com/office/powerpoint/2010/main" val="745473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1"/>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dirty="0"/>
              <a:t>Rubrik på</a:t>
            </a:r>
            <a:br>
              <a:rPr lang="sv-SE" dirty="0"/>
            </a:br>
            <a:r>
              <a:rPr lang="sv-SE" dirty="0"/>
              <a:t>två rader</a:t>
            </a:r>
            <a:endParaRPr lang="en-US" dirty="0"/>
          </a:p>
        </p:txBody>
      </p:sp>
    </p:spTree>
    <p:extLst>
      <p:ext uri="{BB962C8B-B14F-4D97-AF65-F5344CB8AC3E}">
        <p14:creationId xmlns:p14="http://schemas.microsoft.com/office/powerpoint/2010/main" val="1152016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42362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96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78827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a:t>
            </a:r>
            <a:br>
              <a:rPr lang="sv-SE" dirty="0"/>
            </a:br>
            <a:r>
              <a:rPr lang="sv-SE" dirty="0"/>
              <a:t>för att lägga till en bild</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629303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Tree>
    <p:extLst>
      <p:ext uri="{BB962C8B-B14F-4D97-AF65-F5344CB8AC3E}">
        <p14:creationId xmlns:p14="http://schemas.microsoft.com/office/powerpoint/2010/main" val="11104959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88429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dirty="0"/>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193478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06457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10;&#10;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2C9C189C-4F50-4B1D-9EA5-30AB73E59C08}"/>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8700239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81ADCA10-B0AD-4D27-A94A-34783BF31DB3}"/>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508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0509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23382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79842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slideLayout" Target="../slideLayouts/slideLayout40.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24" Type="http://schemas.openxmlformats.org/officeDocument/2006/relationships/image" Target="../media/image1.png"/><Relationship Id="rId5" Type="http://schemas.openxmlformats.org/officeDocument/2006/relationships/slideLayout" Target="../slideLayouts/slideLayout24.xml"/><Relationship Id="rId15" Type="http://schemas.openxmlformats.org/officeDocument/2006/relationships/slideLayout" Target="../slideLayouts/slideLayout34.xml"/><Relationship Id="rId23" Type="http://schemas.openxmlformats.org/officeDocument/2006/relationships/theme" Target="../theme/theme2.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18" Type="http://schemas.openxmlformats.org/officeDocument/2006/relationships/image" Target="../media/image1.png"/><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17" Type="http://schemas.openxmlformats.org/officeDocument/2006/relationships/theme" Target="../theme/theme3.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529" r:id="rId2"/>
    <p:sldLayoutId id="2147484530" r:id="rId3"/>
    <p:sldLayoutId id="2147484531" r:id="rId4"/>
    <p:sldLayoutId id="2147484532" r:id="rId5"/>
    <p:sldLayoutId id="2147484533" r:id="rId6"/>
    <p:sldLayoutId id="2147484534" r:id="rId7"/>
    <p:sldLayoutId id="2147484535" r:id="rId8"/>
    <p:sldLayoutId id="2147484627" r:id="rId9"/>
    <p:sldLayoutId id="2147484625" r:id="rId10"/>
    <p:sldLayoutId id="2147484536" r:id="rId11"/>
    <p:sldLayoutId id="2147484537" r:id="rId12"/>
    <p:sldLayoutId id="2147484538" r:id="rId13"/>
    <p:sldLayoutId id="2147484539" r:id="rId14"/>
    <p:sldLayoutId id="2147484626" r:id="rId15"/>
    <p:sldLayoutId id="2147484540" r:id="rId16"/>
    <p:sldLayoutId id="2147484408" r:id="rId17"/>
    <p:sldLayoutId id="2147484409" r:id="rId18"/>
    <p:sldLayoutId id="2147484043"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4"/>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673" r:id="rId1"/>
    <p:sldLayoutId id="2147484682" r:id="rId2"/>
    <p:sldLayoutId id="2147484683" r:id="rId3"/>
    <p:sldLayoutId id="2147484684" r:id="rId4"/>
    <p:sldLayoutId id="2147484412" r:id="rId5"/>
    <p:sldLayoutId id="2147484413" r:id="rId6"/>
    <p:sldLayoutId id="2147484414" r:id="rId7"/>
    <p:sldLayoutId id="2147484415" r:id="rId8"/>
    <p:sldLayoutId id="2147484685" r:id="rId9"/>
    <p:sldLayoutId id="2147484686" r:id="rId10"/>
    <p:sldLayoutId id="2147484687" r:id="rId11"/>
    <p:sldLayoutId id="2147484416" r:id="rId12"/>
    <p:sldLayoutId id="2147484417" r:id="rId13"/>
    <p:sldLayoutId id="2147484418" r:id="rId14"/>
    <p:sldLayoutId id="2147484419" r:id="rId15"/>
    <p:sldLayoutId id="2147484420" r:id="rId16"/>
    <p:sldLayoutId id="2147484421" r:id="rId17"/>
    <p:sldLayoutId id="2147484422" r:id="rId18"/>
    <p:sldLayoutId id="2147484423" r:id="rId19"/>
    <p:sldLayoutId id="2147484674" r:id="rId20"/>
    <p:sldLayoutId id="2147484675" r:id="rId21"/>
    <p:sldLayoutId id="2147484676" r:id="rId22"/>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678"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679" r:id="rId14"/>
    <p:sldLayoutId id="2147484680" r:id="rId15"/>
    <p:sldLayoutId id="214748468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1.xml"/><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72D007D-A4F8-1B31-B830-EB76BCAD71D2}"/>
              </a:ext>
            </a:extLst>
          </p:cNvPr>
          <p:cNvSpPr>
            <a:spLocks noGrp="1"/>
          </p:cNvSpPr>
          <p:nvPr>
            <p:ph type="ctrTitle"/>
          </p:nvPr>
        </p:nvSpPr>
        <p:spPr/>
        <p:txBody>
          <a:bodyPr/>
          <a:lstStyle/>
          <a:p>
            <a:r>
              <a:rPr lang="sv-SE" dirty="0"/>
              <a:t>Rådet för funktionsstödsfrågor</a:t>
            </a:r>
          </a:p>
        </p:txBody>
      </p:sp>
      <p:sp>
        <p:nvSpPr>
          <p:cNvPr id="8" name="Platshållare för text 7">
            <a:extLst>
              <a:ext uri="{FF2B5EF4-FFF2-40B4-BE49-F238E27FC236}">
                <a16:creationId xmlns:a16="http://schemas.microsoft.com/office/drawing/2014/main" id="{1552AC1A-B8D7-776A-79BF-562744137213}"/>
              </a:ext>
            </a:extLst>
          </p:cNvPr>
          <p:cNvSpPr>
            <a:spLocks noGrp="1"/>
          </p:cNvSpPr>
          <p:nvPr>
            <p:ph type="body" sz="quarter" idx="10"/>
          </p:nvPr>
        </p:nvSpPr>
        <p:spPr/>
        <p:txBody>
          <a:bodyPr/>
          <a:lstStyle/>
          <a:p>
            <a:r>
              <a:rPr lang="sv-SE" dirty="0"/>
              <a:t>2025-05-08</a:t>
            </a:r>
          </a:p>
        </p:txBody>
      </p:sp>
      <p:sp>
        <p:nvSpPr>
          <p:cNvPr id="10" name="Platshållare för text 9">
            <a:extLst>
              <a:ext uri="{FF2B5EF4-FFF2-40B4-BE49-F238E27FC236}">
                <a16:creationId xmlns:a16="http://schemas.microsoft.com/office/drawing/2014/main" id="{90CFECE5-0D4F-9635-2F22-F52CEB08B7D4}"/>
              </a:ext>
            </a:extLst>
          </p:cNvPr>
          <p:cNvSpPr>
            <a:spLocks noGrp="1"/>
          </p:cNvSpPr>
          <p:nvPr>
            <p:ph type="body" sz="quarter" idx="11"/>
          </p:nvPr>
        </p:nvSpPr>
        <p:spPr/>
        <p:txBody>
          <a:bodyPr/>
          <a:lstStyle/>
          <a:p>
            <a:endParaRPr lang="sv-SE" dirty="0"/>
          </a:p>
        </p:txBody>
      </p:sp>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a:xfrm>
            <a:off x="1731696" y="2941480"/>
            <a:ext cx="8728608" cy="1349829"/>
          </a:xfrm>
        </p:spPr>
        <p:txBody>
          <a:bodyPr/>
          <a:lstStyle/>
          <a:p>
            <a:r>
              <a:rPr lang="sv-SE" dirty="0"/>
              <a:t>”Aldrig tvinga, aldrig överge”</a:t>
            </a:r>
          </a:p>
        </p:txBody>
      </p:sp>
      <p:sp>
        <p:nvSpPr>
          <p:cNvPr id="3" name="Platshållare för text 2">
            <a:extLst>
              <a:ext uri="{FF2B5EF4-FFF2-40B4-BE49-F238E27FC236}">
                <a16:creationId xmlns:a16="http://schemas.microsoft.com/office/drawing/2014/main" id="{13EBEA75-8704-4064-9863-FC2BBB4FEB7E}"/>
              </a:ext>
            </a:extLst>
          </p:cNvPr>
          <p:cNvSpPr>
            <a:spLocks noGrp="1"/>
          </p:cNvSpPr>
          <p:nvPr>
            <p:ph type="body" sz="quarter" idx="10"/>
          </p:nvPr>
        </p:nvSpPr>
        <p:spPr>
          <a:xfrm>
            <a:off x="1731696" y="4197555"/>
            <a:ext cx="8728608" cy="251417"/>
          </a:xfrm>
        </p:spPr>
        <p:txBody>
          <a:bodyPr/>
          <a:lstStyle/>
          <a:p>
            <a:r>
              <a:rPr lang="sv-SE" dirty="0"/>
              <a:t>Rådet för funktionsstödsfrågor</a:t>
            </a:r>
          </a:p>
        </p:txBody>
      </p:sp>
      <p:sp>
        <p:nvSpPr>
          <p:cNvPr id="4" name="Platshållare för text 3">
            <a:extLst>
              <a:ext uri="{FF2B5EF4-FFF2-40B4-BE49-F238E27FC236}">
                <a16:creationId xmlns:a16="http://schemas.microsoft.com/office/drawing/2014/main" id="{E75A478C-35D4-6DA6-2A8A-66E3050C768C}"/>
              </a:ext>
            </a:extLst>
          </p:cNvPr>
          <p:cNvSpPr>
            <a:spLocks noGrp="1"/>
          </p:cNvSpPr>
          <p:nvPr>
            <p:ph type="body" sz="quarter" idx="11"/>
          </p:nvPr>
        </p:nvSpPr>
        <p:spPr/>
        <p:txBody>
          <a:bodyPr/>
          <a:lstStyle/>
          <a:p>
            <a:r>
              <a:rPr lang="sv-SE" dirty="0"/>
              <a:t>8 maj 2025</a:t>
            </a:r>
          </a:p>
        </p:txBody>
      </p:sp>
    </p:spTree>
    <p:extLst>
      <p:ext uri="{BB962C8B-B14F-4D97-AF65-F5344CB8AC3E}">
        <p14:creationId xmlns:p14="http://schemas.microsoft.com/office/powerpoint/2010/main" val="3378666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0840DA-2A40-FAD4-CCC2-FFCB2BA6C364}"/>
              </a:ext>
            </a:extLst>
          </p:cNvPr>
          <p:cNvSpPr>
            <a:spLocks noGrp="1"/>
          </p:cNvSpPr>
          <p:nvPr>
            <p:ph type="title"/>
          </p:nvPr>
        </p:nvSpPr>
        <p:spPr>
          <a:xfrm>
            <a:off x="676776" y="3089985"/>
            <a:ext cx="3552825" cy="1024062"/>
          </a:xfrm>
        </p:spPr>
        <p:txBody>
          <a:bodyPr>
            <a:normAutofit fontScale="90000"/>
          </a:bodyPr>
          <a:lstStyle/>
          <a:p>
            <a:r>
              <a:rPr lang="sv-SE" sz="4400" dirty="0"/>
              <a:t>Aldrig tvinga</a:t>
            </a:r>
            <a:br>
              <a:rPr lang="sv-SE" dirty="0"/>
            </a:br>
            <a:br>
              <a:rPr lang="sv-SE" dirty="0"/>
            </a:br>
            <a:endParaRPr lang="sv-SE" dirty="0"/>
          </a:p>
        </p:txBody>
      </p:sp>
      <p:pic>
        <p:nvPicPr>
          <p:cNvPr id="2050" name="Picture 2">
            <a:extLst>
              <a:ext uri="{FF2B5EF4-FFF2-40B4-BE49-F238E27FC236}">
                <a16:creationId xmlns:a16="http://schemas.microsoft.com/office/drawing/2014/main" id="{D213BE6B-DFC1-1506-92B5-B25409CF14DC}"/>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9590" y="1324709"/>
            <a:ext cx="3598984" cy="3598984"/>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780853D4-30D1-BD5F-EC92-DF5B7F8D777F}"/>
              </a:ext>
            </a:extLst>
          </p:cNvPr>
          <p:cNvSpPr txBox="1"/>
          <p:nvPr/>
        </p:nvSpPr>
        <p:spPr>
          <a:xfrm>
            <a:off x="7838575" y="2878310"/>
            <a:ext cx="4086225" cy="723706"/>
          </a:xfrm>
          <a:prstGeom prst="rect">
            <a:avLst/>
          </a:prstGeom>
          <a:noFill/>
        </p:spPr>
        <p:txBody>
          <a:bodyPr wrap="square">
            <a:spAutoFit/>
          </a:bodyPr>
          <a:lstStyle/>
          <a:p>
            <a:r>
              <a:rPr lang="sv-SE" sz="4000" dirty="0">
                <a:latin typeface="+mj-lt"/>
              </a:rPr>
              <a:t>Aldrig överge</a:t>
            </a:r>
          </a:p>
        </p:txBody>
      </p:sp>
    </p:spTree>
    <p:extLst>
      <p:ext uri="{BB962C8B-B14F-4D97-AF65-F5344CB8AC3E}">
        <p14:creationId xmlns:p14="http://schemas.microsoft.com/office/powerpoint/2010/main" val="974015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8110B50D-CF33-37C7-F252-09FC0231FEC5}"/>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8788" y="0"/>
            <a:ext cx="619283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5603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2CBE3ED2-9DF7-54FB-5E00-6C397997A535}"/>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5125" y="95250"/>
            <a:ext cx="6381750" cy="666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511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kbent triangel 1">
            <a:extLst>
              <a:ext uri="{FF2B5EF4-FFF2-40B4-BE49-F238E27FC236}">
                <a16:creationId xmlns:a16="http://schemas.microsoft.com/office/drawing/2014/main" id="{A45BFE9F-A330-11C9-98B8-284A9FFD3DCF}"/>
              </a:ext>
            </a:extLst>
          </p:cNvPr>
          <p:cNvSpPr/>
          <p:nvPr/>
        </p:nvSpPr>
        <p:spPr>
          <a:xfrm>
            <a:off x="3200063" y="790237"/>
            <a:ext cx="6286502" cy="5441230"/>
          </a:xfrm>
          <a:prstGeom prst="triangle">
            <a:avLst/>
          </a:prstGeom>
          <a:solidFill>
            <a:schemeClr val="accent6"/>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sv-SE">
                <a:latin typeface="+mj-lt"/>
              </a:rPr>
              <a:t> </a:t>
            </a:r>
          </a:p>
        </p:txBody>
      </p:sp>
      <p:sp>
        <p:nvSpPr>
          <p:cNvPr id="4" name="Parallelltrapets 3">
            <a:extLst>
              <a:ext uri="{FF2B5EF4-FFF2-40B4-BE49-F238E27FC236}">
                <a16:creationId xmlns:a16="http://schemas.microsoft.com/office/drawing/2014/main" id="{B357C128-EB20-A5B9-41AD-900E9967B219}"/>
              </a:ext>
            </a:extLst>
          </p:cNvPr>
          <p:cNvSpPr/>
          <p:nvPr/>
        </p:nvSpPr>
        <p:spPr>
          <a:xfrm>
            <a:off x="3875228" y="3833341"/>
            <a:ext cx="4936172" cy="1239681"/>
          </a:xfrm>
          <a:prstGeom prst="trapezoid">
            <a:avLst>
              <a:gd name="adj" fmla="val 54381"/>
            </a:avLst>
          </a:prstGeom>
          <a:solidFill>
            <a:srgbClr val="F8D7C6"/>
          </a:solidFill>
          <a:ln>
            <a:solidFill>
              <a:srgbClr val="F8D7C6"/>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3" name="Likbent triangel 2">
            <a:extLst>
              <a:ext uri="{FF2B5EF4-FFF2-40B4-BE49-F238E27FC236}">
                <a16:creationId xmlns:a16="http://schemas.microsoft.com/office/drawing/2014/main" id="{88D100E9-6D63-5A6B-E8ED-1C93F784D33F}"/>
              </a:ext>
            </a:extLst>
          </p:cNvPr>
          <p:cNvSpPr/>
          <p:nvPr/>
        </p:nvSpPr>
        <p:spPr>
          <a:xfrm>
            <a:off x="5452528" y="743484"/>
            <a:ext cx="1760095" cy="1558386"/>
          </a:xfrm>
          <a:prstGeom prst="triangle">
            <a:avLst/>
          </a:prstGeom>
          <a:solidFill>
            <a:srgbClr val="F8D7C6"/>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sv-SE" sz="1400" dirty="0">
                <a:solidFill>
                  <a:schemeClr val="tx1"/>
                </a:solidFill>
                <a:latin typeface="+mj-lt"/>
              </a:rPr>
              <a:t>Individ</a:t>
            </a:r>
          </a:p>
        </p:txBody>
      </p:sp>
      <p:sp>
        <p:nvSpPr>
          <p:cNvPr id="5" name="textruta 4">
            <a:extLst>
              <a:ext uri="{FF2B5EF4-FFF2-40B4-BE49-F238E27FC236}">
                <a16:creationId xmlns:a16="http://schemas.microsoft.com/office/drawing/2014/main" id="{174EAF4A-B458-430A-F523-74E3F9BF9950}"/>
              </a:ext>
            </a:extLst>
          </p:cNvPr>
          <p:cNvSpPr txBox="1"/>
          <p:nvPr/>
        </p:nvSpPr>
        <p:spPr>
          <a:xfrm>
            <a:off x="4994739" y="527363"/>
            <a:ext cx="1018462" cy="276999"/>
          </a:xfrm>
          <a:prstGeom prst="rect">
            <a:avLst/>
          </a:prstGeom>
          <a:solidFill>
            <a:schemeClr val="bg2">
              <a:lumMod val="20000"/>
              <a:lumOff val="80000"/>
            </a:schemeClr>
          </a:solidFill>
        </p:spPr>
        <p:txBody>
          <a:bodyPr wrap="square">
            <a:spAutoFit/>
          </a:bodyPr>
          <a:lstStyle/>
          <a:p>
            <a:pPr algn="ctr"/>
            <a:r>
              <a:rPr lang="sv-SE" sz="1200" b="0" i="0" dirty="0">
                <a:solidFill>
                  <a:srgbClr val="171611"/>
                </a:solidFill>
                <a:effectLst/>
                <a:latin typeface="Arial" panose="020B0604020202020204" pitchFamily="34" charset="0"/>
              </a:rPr>
              <a:t>Delaktighet</a:t>
            </a:r>
            <a:endParaRPr lang="sv-SE" sz="1200" dirty="0"/>
          </a:p>
        </p:txBody>
      </p:sp>
      <p:sp>
        <p:nvSpPr>
          <p:cNvPr id="7" name="textruta 6">
            <a:extLst>
              <a:ext uri="{FF2B5EF4-FFF2-40B4-BE49-F238E27FC236}">
                <a16:creationId xmlns:a16="http://schemas.microsoft.com/office/drawing/2014/main" id="{EAC87E5F-3644-5D1C-172F-D60C4CEB89D1}"/>
              </a:ext>
            </a:extLst>
          </p:cNvPr>
          <p:cNvSpPr txBox="1"/>
          <p:nvPr/>
        </p:nvSpPr>
        <p:spPr>
          <a:xfrm>
            <a:off x="4449365" y="961938"/>
            <a:ext cx="1090748" cy="276999"/>
          </a:xfrm>
          <a:prstGeom prst="rect">
            <a:avLst/>
          </a:prstGeom>
          <a:solidFill>
            <a:schemeClr val="bg2">
              <a:lumMod val="20000"/>
              <a:lumOff val="80000"/>
            </a:schemeClr>
          </a:solidFill>
        </p:spPr>
        <p:txBody>
          <a:bodyPr wrap="square">
            <a:spAutoFit/>
          </a:bodyPr>
          <a:lstStyle/>
          <a:p>
            <a:pPr algn="ctr"/>
            <a:r>
              <a:rPr lang="sv-SE" sz="1200" dirty="0">
                <a:solidFill>
                  <a:srgbClr val="171611"/>
                </a:solidFill>
                <a:latin typeface="Arial" panose="020B0604020202020204" pitchFamily="34" charset="0"/>
              </a:rPr>
              <a:t>T</a:t>
            </a:r>
            <a:r>
              <a:rPr lang="sv-SE" sz="1200" b="0" i="0" dirty="0">
                <a:solidFill>
                  <a:srgbClr val="171611"/>
                </a:solidFill>
                <a:effectLst/>
                <a:latin typeface="Arial" panose="020B0604020202020204" pitchFamily="34" charset="0"/>
              </a:rPr>
              <a:t>illgänglighet</a:t>
            </a:r>
            <a:endParaRPr lang="sv-SE" sz="1200" dirty="0"/>
          </a:p>
        </p:txBody>
      </p:sp>
      <p:sp>
        <p:nvSpPr>
          <p:cNvPr id="9" name="textruta 8">
            <a:extLst>
              <a:ext uri="{FF2B5EF4-FFF2-40B4-BE49-F238E27FC236}">
                <a16:creationId xmlns:a16="http://schemas.microsoft.com/office/drawing/2014/main" id="{7A366458-CF53-EA7F-A1EC-577A8C356DAA}"/>
              </a:ext>
            </a:extLst>
          </p:cNvPr>
          <p:cNvSpPr txBox="1"/>
          <p:nvPr/>
        </p:nvSpPr>
        <p:spPr>
          <a:xfrm>
            <a:off x="6584157" y="513238"/>
            <a:ext cx="858590" cy="276999"/>
          </a:xfrm>
          <a:prstGeom prst="rect">
            <a:avLst/>
          </a:prstGeom>
          <a:solidFill>
            <a:schemeClr val="bg2">
              <a:lumMod val="20000"/>
              <a:lumOff val="80000"/>
            </a:schemeClr>
          </a:solidFill>
        </p:spPr>
        <p:txBody>
          <a:bodyPr wrap="square">
            <a:spAutoFit/>
          </a:bodyPr>
          <a:lstStyle/>
          <a:p>
            <a:r>
              <a:rPr lang="sv-SE" sz="1200" dirty="0">
                <a:solidFill>
                  <a:srgbClr val="171611"/>
                </a:solidFill>
                <a:latin typeface="Arial" panose="020B0604020202020204" pitchFamily="34" charset="0"/>
              </a:rPr>
              <a:t>I</a:t>
            </a:r>
            <a:r>
              <a:rPr lang="sv-SE" sz="1200" b="0" i="0" dirty="0">
                <a:solidFill>
                  <a:srgbClr val="171611"/>
                </a:solidFill>
                <a:effectLst/>
                <a:latin typeface="Arial" panose="020B0604020202020204" pitchFamily="34" charset="0"/>
              </a:rPr>
              <a:t>nflytande</a:t>
            </a:r>
            <a:endParaRPr lang="sv-SE" sz="1200" dirty="0"/>
          </a:p>
        </p:txBody>
      </p:sp>
      <p:sp>
        <p:nvSpPr>
          <p:cNvPr id="11" name="textruta 10">
            <a:extLst>
              <a:ext uri="{FF2B5EF4-FFF2-40B4-BE49-F238E27FC236}">
                <a16:creationId xmlns:a16="http://schemas.microsoft.com/office/drawing/2014/main" id="{D28043F4-21FA-C933-03A9-2724B4ED509A}"/>
              </a:ext>
            </a:extLst>
          </p:cNvPr>
          <p:cNvSpPr txBox="1"/>
          <p:nvPr/>
        </p:nvSpPr>
        <p:spPr>
          <a:xfrm>
            <a:off x="5581811" y="96945"/>
            <a:ext cx="1523007" cy="276999"/>
          </a:xfrm>
          <a:prstGeom prst="rect">
            <a:avLst/>
          </a:prstGeom>
          <a:solidFill>
            <a:schemeClr val="bg2">
              <a:lumMod val="20000"/>
              <a:lumOff val="80000"/>
            </a:schemeClr>
          </a:solidFill>
        </p:spPr>
        <p:txBody>
          <a:bodyPr wrap="square">
            <a:spAutoFit/>
          </a:bodyPr>
          <a:lstStyle/>
          <a:p>
            <a:pPr algn="ctr"/>
            <a:r>
              <a:rPr lang="sv-SE" sz="1200" dirty="0">
                <a:solidFill>
                  <a:srgbClr val="171611"/>
                </a:solidFill>
                <a:latin typeface="Arial" panose="020B0604020202020204" pitchFamily="34" charset="0"/>
              </a:rPr>
              <a:t>S</a:t>
            </a:r>
            <a:r>
              <a:rPr lang="sv-SE" sz="1200" b="0" i="0" dirty="0">
                <a:solidFill>
                  <a:srgbClr val="171611"/>
                </a:solidFill>
                <a:effectLst/>
                <a:latin typeface="Arial" panose="020B0604020202020204" pitchFamily="34" charset="0"/>
              </a:rPr>
              <a:t>jälvbestämmande</a:t>
            </a:r>
            <a:endParaRPr lang="sv-SE" sz="1200" dirty="0"/>
          </a:p>
        </p:txBody>
      </p:sp>
      <p:sp>
        <p:nvSpPr>
          <p:cNvPr id="13" name="textruta 12">
            <a:extLst>
              <a:ext uri="{FF2B5EF4-FFF2-40B4-BE49-F238E27FC236}">
                <a16:creationId xmlns:a16="http://schemas.microsoft.com/office/drawing/2014/main" id="{82D9626E-54A3-FD07-9C12-CB54426CAAEF}"/>
              </a:ext>
            </a:extLst>
          </p:cNvPr>
          <p:cNvSpPr txBox="1"/>
          <p:nvPr/>
        </p:nvSpPr>
        <p:spPr>
          <a:xfrm>
            <a:off x="7012284" y="929003"/>
            <a:ext cx="1523007" cy="276999"/>
          </a:xfrm>
          <a:prstGeom prst="rect">
            <a:avLst/>
          </a:prstGeom>
          <a:solidFill>
            <a:schemeClr val="bg2">
              <a:lumMod val="20000"/>
              <a:lumOff val="80000"/>
            </a:schemeClr>
          </a:solidFill>
        </p:spPr>
        <p:txBody>
          <a:bodyPr wrap="square">
            <a:spAutoFit/>
          </a:bodyPr>
          <a:lstStyle/>
          <a:p>
            <a:pPr algn="ctr"/>
            <a:r>
              <a:rPr lang="sv-SE" sz="1200" dirty="0">
                <a:solidFill>
                  <a:srgbClr val="171611"/>
                </a:solidFill>
                <a:latin typeface="Arial" panose="020B0604020202020204" pitchFamily="34" charset="0"/>
              </a:rPr>
              <a:t>A</a:t>
            </a:r>
            <a:r>
              <a:rPr lang="sv-SE" sz="1200" b="0" i="0" dirty="0">
                <a:solidFill>
                  <a:srgbClr val="171611"/>
                </a:solidFill>
                <a:effectLst/>
                <a:latin typeface="Arial" panose="020B0604020202020204" pitchFamily="34" charset="0"/>
              </a:rPr>
              <a:t>tt leva som andra</a:t>
            </a:r>
            <a:endParaRPr lang="sv-SE" sz="1200" dirty="0"/>
          </a:p>
        </p:txBody>
      </p:sp>
      <p:pic>
        <p:nvPicPr>
          <p:cNvPr id="17" name="Bild 16" descr="Pyramid med nivåer kontur">
            <a:extLst>
              <a:ext uri="{FF2B5EF4-FFF2-40B4-BE49-F238E27FC236}">
                <a16:creationId xmlns:a16="http://schemas.microsoft.com/office/drawing/2014/main" id="{6F4E2396-07CE-C58A-E2F7-DBD92E318DD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38936" y="-646612"/>
            <a:ext cx="8151223" cy="8151223"/>
          </a:xfrm>
          <a:prstGeom prst="rect">
            <a:avLst/>
          </a:prstGeom>
          <a:effectLst>
            <a:outerShdw blurRad="50800" dist="50800" dir="5400000" sx="101000" sy="101000" algn="ctr" rotWithShape="0">
              <a:srgbClr val="000000">
                <a:alpha val="97000"/>
              </a:srgbClr>
            </a:outerShdw>
          </a:effectLst>
        </p:spPr>
      </p:pic>
      <p:sp>
        <p:nvSpPr>
          <p:cNvPr id="20" name="textruta 19">
            <a:extLst>
              <a:ext uri="{FF2B5EF4-FFF2-40B4-BE49-F238E27FC236}">
                <a16:creationId xmlns:a16="http://schemas.microsoft.com/office/drawing/2014/main" id="{FB86D0AF-377C-BECB-594A-195CDCC80751}"/>
              </a:ext>
            </a:extLst>
          </p:cNvPr>
          <p:cNvSpPr txBox="1"/>
          <p:nvPr/>
        </p:nvSpPr>
        <p:spPr>
          <a:xfrm>
            <a:off x="4579762" y="3857593"/>
            <a:ext cx="3510813" cy="292388"/>
          </a:xfrm>
          <a:prstGeom prst="rect">
            <a:avLst/>
          </a:prstGeom>
          <a:noFill/>
        </p:spPr>
        <p:txBody>
          <a:bodyPr wrap="square" rtlCol="0">
            <a:spAutoFit/>
          </a:bodyPr>
          <a:lstStyle/>
          <a:p>
            <a:pPr algn="ctr"/>
            <a:r>
              <a:rPr lang="sv-SE" sz="1300" dirty="0">
                <a:latin typeface="+mj-lt"/>
              </a:rPr>
              <a:t>Etiska förhållningssätt och principer</a:t>
            </a:r>
          </a:p>
        </p:txBody>
      </p:sp>
      <p:sp>
        <p:nvSpPr>
          <p:cNvPr id="21" name="textruta 20">
            <a:extLst>
              <a:ext uri="{FF2B5EF4-FFF2-40B4-BE49-F238E27FC236}">
                <a16:creationId xmlns:a16="http://schemas.microsoft.com/office/drawing/2014/main" id="{3CD98F8E-A8DB-350A-6838-B46A36073E5E}"/>
              </a:ext>
            </a:extLst>
          </p:cNvPr>
          <p:cNvSpPr txBox="1"/>
          <p:nvPr/>
        </p:nvSpPr>
        <p:spPr>
          <a:xfrm>
            <a:off x="5387341" y="2445776"/>
            <a:ext cx="1914510" cy="338554"/>
          </a:xfrm>
          <a:prstGeom prst="rect">
            <a:avLst/>
          </a:prstGeom>
          <a:noFill/>
        </p:spPr>
        <p:txBody>
          <a:bodyPr wrap="square" rtlCol="0">
            <a:spAutoFit/>
          </a:bodyPr>
          <a:lstStyle/>
          <a:p>
            <a:pPr algn="ctr"/>
            <a:r>
              <a:rPr lang="sv-SE" sz="1600" dirty="0">
                <a:solidFill>
                  <a:schemeClr val="bg2">
                    <a:lumMod val="20000"/>
                    <a:lumOff val="80000"/>
                  </a:schemeClr>
                </a:solidFill>
                <a:latin typeface="+mj-lt"/>
              </a:rPr>
              <a:t>Metod</a:t>
            </a:r>
          </a:p>
        </p:txBody>
      </p:sp>
      <p:sp>
        <p:nvSpPr>
          <p:cNvPr id="22" name="textruta 21">
            <a:extLst>
              <a:ext uri="{FF2B5EF4-FFF2-40B4-BE49-F238E27FC236}">
                <a16:creationId xmlns:a16="http://schemas.microsoft.com/office/drawing/2014/main" id="{F2DC8279-F58A-9D48-0639-FC3F078CFB97}"/>
              </a:ext>
            </a:extLst>
          </p:cNvPr>
          <p:cNvSpPr txBox="1"/>
          <p:nvPr/>
        </p:nvSpPr>
        <p:spPr>
          <a:xfrm>
            <a:off x="5113222" y="2835160"/>
            <a:ext cx="1107996" cy="261610"/>
          </a:xfrm>
          <a:prstGeom prst="rect">
            <a:avLst/>
          </a:prstGeom>
          <a:noFill/>
        </p:spPr>
        <p:txBody>
          <a:bodyPr wrap="none" rtlCol="0">
            <a:spAutoFit/>
          </a:bodyPr>
          <a:lstStyle/>
          <a:p>
            <a:r>
              <a:rPr lang="sv-SE" sz="1100" dirty="0">
                <a:solidFill>
                  <a:schemeClr val="bg2">
                    <a:lumMod val="20000"/>
                    <a:lumOff val="80000"/>
                  </a:schemeClr>
                </a:solidFill>
              </a:rPr>
              <a:t>Hur vi bemöter</a:t>
            </a:r>
          </a:p>
        </p:txBody>
      </p:sp>
      <p:sp>
        <p:nvSpPr>
          <p:cNvPr id="23" name="textruta 22">
            <a:extLst>
              <a:ext uri="{FF2B5EF4-FFF2-40B4-BE49-F238E27FC236}">
                <a16:creationId xmlns:a16="http://schemas.microsoft.com/office/drawing/2014/main" id="{0B6D8C2F-FCEA-A294-9FFB-FD3F8157CB6D}"/>
              </a:ext>
            </a:extLst>
          </p:cNvPr>
          <p:cNvSpPr txBox="1"/>
          <p:nvPr/>
        </p:nvSpPr>
        <p:spPr>
          <a:xfrm>
            <a:off x="6464812" y="2842833"/>
            <a:ext cx="1097280" cy="261610"/>
          </a:xfrm>
          <a:prstGeom prst="rect">
            <a:avLst/>
          </a:prstGeom>
          <a:noFill/>
        </p:spPr>
        <p:txBody>
          <a:bodyPr wrap="square" rtlCol="0">
            <a:spAutoFit/>
          </a:bodyPr>
          <a:lstStyle/>
          <a:p>
            <a:r>
              <a:rPr lang="sv-SE" sz="1100" dirty="0">
                <a:solidFill>
                  <a:schemeClr val="bg2">
                    <a:lumMod val="20000"/>
                    <a:lumOff val="80000"/>
                  </a:schemeClr>
                </a:solidFill>
              </a:rPr>
              <a:t>Hur vi talar om</a:t>
            </a:r>
          </a:p>
        </p:txBody>
      </p:sp>
      <p:sp>
        <p:nvSpPr>
          <p:cNvPr id="24" name="textruta 23">
            <a:extLst>
              <a:ext uri="{FF2B5EF4-FFF2-40B4-BE49-F238E27FC236}">
                <a16:creationId xmlns:a16="http://schemas.microsoft.com/office/drawing/2014/main" id="{A2AB7759-763E-7741-57D9-A3973F9A720B}"/>
              </a:ext>
            </a:extLst>
          </p:cNvPr>
          <p:cNvSpPr txBox="1"/>
          <p:nvPr/>
        </p:nvSpPr>
        <p:spPr>
          <a:xfrm>
            <a:off x="5155836" y="3096770"/>
            <a:ext cx="2617952" cy="261610"/>
          </a:xfrm>
          <a:prstGeom prst="rect">
            <a:avLst/>
          </a:prstGeom>
          <a:noFill/>
        </p:spPr>
        <p:txBody>
          <a:bodyPr wrap="square" rtlCol="0">
            <a:spAutoFit/>
          </a:bodyPr>
          <a:lstStyle/>
          <a:p>
            <a:r>
              <a:rPr lang="sv-SE" sz="1100" dirty="0">
                <a:solidFill>
                  <a:schemeClr val="bg2">
                    <a:lumMod val="20000"/>
                    <a:lumOff val="80000"/>
                  </a:schemeClr>
                </a:solidFill>
              </a:rPr>
              <a:t>Hur vi förhåller oss till etiska begrepp</a:t>
            </a:r>
          </a:p>
        </p:txBody>
      </p:sp>
      <p:sp>
        <p:nvSpPr>
          <p:cNvPr id="25" name="textruta 24">
            <a:extLst>
              <a:ext uri="{FF2B5EF4-FFF2-40B4-BE49-F238E27FC236}">
                <a16:creationId xmlns:a16="http://schemas.microsoft.com/office/drawing/2014/main" id="{2F4A4EC5-B49B-969D-66A9-591EED8F3E3D}"/>
              </a:ext>
            </a:extLst>
          </p:cNvPr>
          <p:cNvSpPr txBox="1"/>
          <p:nvPr/>
        </p:nvSpPr>
        <p:spPr>
          <a:xfrm>
            <a:off x="5735377" y="3342612"/>
            <a:ext cx="1367245" cy="261610"/>
          </a:xfrm>
          <a:prstGeom prst="rect">
            <a:avLst/>
          </a:prstGeom>
          <a:noFill/>
        </p:spPr>
        <p:txBody>
          <a:bodyPr wrap="square" rtlCol="0">
            <a:spAutoFit/>
          </a:bodyPr>
          <a:lstStyle/>
          <a:p>
            <a:r>
              <a:rPr lang="sv-SE" sz="1100" dirty="0">
                <a:solidFill>
                  <a:schemeClr val="bg2">
                    <a:lumMod val="20000"/>
                    <a:lumOff val="80000"/>
                  </a:schemeClr>
                </a:solidFill>
              </a:rPr>
              <a:t>Hur vi väljer metod</a:t>
            </a:r>
          </a:p>
        </p:txBody>
      </p:sp>
      <p:sp>
        <p:nvSpPr>
          <p:cNvPr id="26" name="textruta 25">
            <a:extLst>
              <a:ext uri="{FF2B5EF4-FFF2-40B4-BE49-F238E27FC236}">
                <a16:creationId xmlns:a16="http://schemas.microsoft.com/office/drawing/2014/main" id="{F6AA4056-A601-4260-6512-60FAD06BA4FD}"/>
              </a:ext>
            </a:extLst>
          </p:cNvPr>
          <p:cNvSpPr txBox="1"/>
          <p:nvPr/>
        </p:nvSpPr>
        <p:spPr>
          <a:xfrm>
            <a:off x="4833161" y="4216489"/>
            <a:ext cx="1689463" cy="261610"/>
          </a:xfrm>
          <a:prstGeom prst="rect">
            <a:avLst/>
          </a:prstGeom>
          <a:noFill/>
        </p:spPr>
        <p:txBody>
          <a:bodyPr wrap="square" rtlCol="0">
            <a:spAutoFit/>
          </a:bodyPr>
          <a:lstStyle/>
          <a:p>
            <a:r>
              <a:rPr lang="sv-SE" sz="1100" dirty="0"/>
              <a:t>Godhetsprincipen</a:t>
            </a:r>
          </a:p>
        </p:txBody>
      </p:sp>
      <p:sp>
        <p:nvSpPr>
          <p:cNvPr id="27" name="textruta 26">
            <a:extLst>
              <a:ext uri="{FF2B5EF4-FFF2-40B4-BE49-F238E27FC236}">
                <a16:creationId xmlns:a16="http://schemas.microsoft.com/office/drawing/2014/main" id="{57069789-20A2-6BE1-DD6C-B36824B30CF5}"/>
              </a:ext>
            </a:extLst>
          </p:cNvPr>
          <p:cNvSpPr txBox="1"/>
          <p:nvPr/>
        </p:nvSpPr>
        <p:spPr>
          <a:xfrm>
            <a:off x="4322093" y="4631518"/>
            <a:ext cx="1776548" cy="261610"/>
          </a:xfrm>
          <a:prstGeom prst="rect">
            <a:avLst/>
          </a:prstGeom>
          <a:noFill/>
        </p:spPr>
        <p:txBody>
          <a:bodyPr wrap="square" rtlCol="0">
            <a:spAutoFit/>
          </a:bodyPr>
          <a:lstStyle/>
          <a:p>
            <a:r>
              <a:rPr lang="sv-SE" sz="1100" dirty="0"/>
              <a:t>Människovärdesprincipen</a:t>
            </a:r>
          </a:p>
        </p:txBody>
      </p:sp>
      <p:sp>
        <p:nvSpPr>
          <p:cNvPr id="28" name="textruta 27">
            <a:extLst>
              <a:ext uri="{FF2B5EF4-FFF2-40B4-BE49-F238E27FC236}">
                <a16:creationId xmlns:a16="http://schemas.microsoft.com/office/drawing/2014/main" id="{A48B89F4-F7B7-342F-336A-33B641ACEE9F}"/>
              </a:ext>
            </a:extLst>
          </p:cNvPr>
          <p:cNvSpPr txBox="1"/>
          <p:nvPr/>
        </p:nvSpPr>
        <p:spPr>
          <a:xfrm>
            <a:off x="6332576" y="4217908"/>
            <a:ext cx="2464526" cy="261610"/>
          </a:xfrm>
          <a:prstGeom prst="rect">
            <a:avLst/>
          </a:prstGeom>
          <a:noFill/>
        </p:spPr>
        <p:txBody>
          <a:bodyPr wrap="square" rtlCol="0">
            <a:spAutoFit/>
          </a:bodyPr>
          <a:lstStyle/>
          <a:p>
            <a:r>
              <a:rPr lang="sv-SE" sz="1100" dirty="0"/>
              <a:t>Autonomiprincipen</a:t>
            </a:r>
          </a:p>
        </p:txBody>
      </p:sp>
      <p:sp>
        <p:nvSpPr>
          <p:cNvPr id="29" name="textruta 28">
            <a:extLst>
              <a:ext uri="{FF2B5EF4-FFF2-40B4-BE49-F238E27FC236}">
                <a16:creationId xmlns:a16="http://schemas.microsoft.com/office/drawing/2014/main" id="{D3BA27E7-9972-B124-EACD-8A5553C621E1}"/>
              </a:ext>
            </a:extLst>
          </p:cNvPr>
          <p:cNvSpPr txBox="1"/>
          <p:nvPr/>
        </p:nvSpPr>
        <p:spPr>
          <a:xfrm>
            <a:off x="6749455" y="4623424"/>
            <a:ext cx="1341120" cy="261610"/>
          </a:xfrm>
          <a:prstGeom prst="rect">
            <a:avLst/>
          </a:prstGeom>
          <a:noFill/>
        </p:spPr>
        <p:txBody>
          <a:bodyPr wrap="square" rtlCol="0">
            <a:spAutoFit/>
          </a:bodyPr>
          <a:lstStyle/>
          <a:p>
            <a:r>
              <a:rPr lang="sv-SE" sz="1100" dirty="0"/>
              <a:t>Rättviseprincipen</a:t>
            </a:r>
          </a:p>
        </p:txBody>
      </p:sp>
      <p:sp>
        <p:nvSpPr>
          <p:cNvPr id="6" name="textruta 5">
            <a:extLst>
              <a:ext uri="{FF2B5EF4-FFF2-40B4-BE49-F238E27FC236}">
                <a16:creationId xmlns:a16="http://schemas.microsoft.com/office/drawing/2014/main" id="{EEF07AC1-B0FE-9688-A153-3FC364D59F46}"/>
              </a:ext>
            </a:extLst>
          </p:cNvPr>
          <p:cNvSpPr txBox="1"/>
          <p:nvPr/>
        </p:nvSpPr>
        <p:spPr>
          <a:xfrm>
            <a:off x="1997630" y="3103067"/>
            <a:ext cx="2167812" cy="276999"/>
          </a:xfrm>
          <a:prstGeom prst="rect">
            <a:avLst/>
          </a:prstGeom>
          <a:solidFill>
            <a:schemeClr val="accent6">
              <a:lumMod val="20000"/>
              <a:lumOff val="80000"/>
            </a:schemeClr>
          </a:solidFill>
          <a:ln>
            <a:noFill/>
          </a:ln>
        </p:spPr>
        <p:txBody>
          <a:bodyPr wrap="square">
            <a:spAutoFit/>
          </a:bodyPr>
          <a:lstStyle/>
          <a:p>
            <a:pPr algn="ctr"/>
            <a:r>
              <a:rPr lang="sv-SE" sz="1200" dirty="0"/>
              <a:t>Individanpassat bemötande </a:t>
            </a:r>
          </a:p>
        </p:txBody>
      </p:sp>
      <p:sp>
        <p:nvSpPr>
          <p:cNvPr id="10" name="textruta 9">
            <a:extLst>
              <a:ext uri="{FF2B5EF4-FFF2-40B4-BE49-F238E27FC236}">
                <a16:creationId xmlns:a16="http://schemas.microsoft.com/office/drawing/2014/main" id="{F6F85313-2F37-1D1C-2A12-FC2F5BA019BC}"/>
              </a:ext>
            </a:extLst>
          </p:cNvPr>
          <p:cNvSpPr txBox="1"/>
          <p:nvPr/>
        </p:nvSpPr>
        <p:spPr>
          <a:xfrm>
            <a:off x="8188656" y="2696639"/>
            <a:ext cx="2161600" cy="276999"/>
          </a:xfrm>
          <a:prstGeom prst="rect">
            <a:avLst/>
          </a:prstGeom>
          <a:solidFill>
            <a:schemeClr val="accent6">
              <a:lumMod val="20000"/>
              <a:lumOff val="80000"/>
            </a:schemeClr>
          </a:solidFill>
        </p:spPr>
        <p:txBody>
          <a:bodyPr wrap="square">
            <a:spAutoFit/>
          </a:bodyPr>
          <a:lstStyle/>
          <a:p>
            <a:pPr algn="ctr"/>
            <a:r>
              <a:rPr lang="sv-SE" sz="1200" dirty="0"/>
              <a:t>LAB- Lågaffektivt bemötande </a:t>
            </a:r>
          </a:p>
        </p:txBody>
      </p:sp>
      <p:sp>
        <p:nvSpPr>
          <p:cNvPr id="14" name="textruta 13">
            <a:extLst>
              <a:ext uri="{FF2B5EF4-FFF2-40B4-BE49-F238E27FC236}">
                <a16:creationId xmlns:a16="http://schemas.microsoft.com/office/drawing/2014/main" id="{1C81577A-FE92-940C-ED01-8CD3E333F756}"/>
              </a:ext>
            </a:extLst>
          </p:cNvPr>
          <p:cNvSpPr txBox="1"/>
          <p:nvPr/>
        </p:nvSpPr>
        <p:spPr>
          <a:xfrm>
            <a:off x="8764182" y="3076408"/>
            <a:ext cx="1847774" cy="276999"/>
          </a:xfrm>
          <a:prstGeom prst="rect">
            <a:avLst/>
          </a:prstGeom>
          <a:solidFill>
            <a:schemeClr val="accent6">
              <a:lumMod val="20000"/>
              <a:lumOff val="80000"/>
            </a:schemeClr>
          </a:solidFill>
        </p:spPr>
        <p:txBody>
          <a:bodyPr wrap="square">
            <a:spAutoFit/>
          </a:bodyPr>
          <a:lstStyle/>
          <a:p>
            <a:pPr algn="ctr"/>
            <a:r>
              <a:rPr lang="sv-SE" sz="1200" dirty="0"/>
              <a:t>MI- Motiverande samtal </a:t>
            </a:r>
          </a:p>
        </p:txBody>
      </p:sp>
      <p:sp>
        <p:nvSpPr>
          <p:cNvPr id="16" name="textruta 15">
            <a:extLst>
              <a:ext uri="{FF2B5EF4-FFF2-40B4-BE49-F238E27FC236}">
                <a16:creationId xmlns:a16="http://schemas.microsoft.com/office/drawing/2014/main" id="{620B0FF8-1346-3F72-CB30-332DA2FC5BCC}"/>
              </a:ext>
            </a:extLst>
          </p:cNvPr>
          <p:cNvSpPr txBox="1"/>
          <p:nvPr/>
        </p:nvSpPr>
        <p:spPr>
          <a:xfrm>
            <a:off x="7773788" y="2320558"/>
            <a:ext cx="1847774" cy="276999"/>
          </a:xfrm>
          <a:prstGeom prst="rect">
            <a:avLst/>
          </a:prstGeom>
          <a:solidFill>
            <a:schemeClr val="accent6">
              <a:lumMod val="20000"/>
              <a:lumOff val="80000"/>
            </a:schemeClr>
          </a:solidFill>
        </p:spPr>
        <p:txBody>
          <a:bodyPr wrap="square">
            <a:spAutoFit/>
          </a:bodyPr>
          <a:lstStyle/>
          <a:p>
            <a:pPr algn="ctr"/>
            <a:r>
              <a:rPr lang="sv-SE" sz="1200" dirty="0"/>
              <a:t>ESL- Ett självständigt liv</a:t>
            </a:r>
          </a:p>
        </p:txBody>
      </p:sp>
      <p:sp>
        <p:nvSpPr>
          <p:cNvPr id="30" name="textruta 29">
            <a:extLst>
              <a:ext uri="{FF2B5EF4-FFF2-40B4-BE49-F238E27FC236}">
                <a16:creationId xmlns:a16="http://schemas.microsoft.com/office/drawing/2014/main" id="{670A331C-F1DA-49A1-0AF6-E85C37027027}"/>
              </a:ext>
            </a:extLst>
          </p:cNvPr>
          <p:cNvSpPr txBox="1"/>
          <p:nvPr/>
        </p:nvSpPr>
        <p:spPr>
          <a:xfrm>
            <a:off x="4259199" y="2319777"/>
            <a:ext cx="573962" cy="276999"/>
          </a:xfrm>
          <a:prstGeom prst="rect">
            <a:avLst/>
          </a:prstGeom>
          <a:solidFill>
            <a:schemeClr val="accent6">
              <a:lumMod val="20000"/>
              <a:lumOff val="80000"/>
            </a:schemeClr>
          </a:solidFill>
        </p:spPr>
        <p:txBody>
          <a:bodyPr wrap="square">
            <a:spAutoFit/>
          </a:bodyPr>
          <a:lstStyle/>
          <a:p>
            <a:pPr algn="ctr"/>
            <a:r>
              <a:rPr lang="sv-SE" sz="1200" dirty="0"/>
              <a:t>IBIC</a:t>
            </a:r>
          </a:p>
        </p:txBody>
      </p:sp>
      <p:sp>
        <p:nvSpPr>
          <p:cNvPr id="32" name="textruta 31">
            <a:extLst>
              <a:ext uri="{FF2B5EF4-FFF2-40B4-BE49-F238E27FC236}">
                <a16:creationId xmlns:a16="http://schemas.microsoft.com/office/drawing/2014/main" id="{CA50200E-3D41-ED29-F4B1-B6476DF8B0D3}"/>
              </a:ext>
            </a:extLst>
          </p:cNvPr>
          <p:cNvSpPr txBox="1"/>
          <p:nvPr/>
        </p:nvSpPr>
        <p:spPr>
          <a:xfrm>
            <a:off x="3080576" y="2675314"/>
            <a:ext cx="1560709" cy="276999"/>
          </a:xfrm>
          <a:prstGeom prst="rect">
            <a:avLst/>
          </a:prstGeom>
          <a:solidFill>
            <a:schemeClr val="accent6">
              <a:lumMod val="20000"/>
              <a:lumOff val="80000"/>
            </a:schemeClr>
          </a:solidFill>
        </p:spPr>
        <p:txBody>
          <a:bodyPr wrap="square">
            <a:spAutoFit/>
          </a:bodyPr>
          <a:lstStyle/>
          <a:p>
            <a:pPr algn="ctr"/>
            <a:r>
              <a:rPr lang="sv-SE" sz="1200" dirty="0"/>
              <a:t>Genomförandeplan</a:t>
            </a:r>
          </a:p>
        </p:txBody>
      </p:sp>
      <p:sp>
        <p:nvSpPr>
          <p:cNvPr id="34" name="textruta 33">
            <a:extLst>
              <a:ext uri="{FF2B5EF4-FFF2-40B4-BE49-F238E27FC236}">
                <a16:creationId xmlns:a16="http://schemas.microsoft.com/office/drawing/2014/main" id="{4F9D4056-4BDD-E974-6F2B-58041F2655E3}"/>
              </a:ext>
            </a:extLst>
          </p:cNvPr>
          <p:cNvSpPr txBox="1"/>
          <p:nvPr/>
        </p:nvSpPr>
        <p:spPr>
          <a:xfrm>
            <a:off x="3688598" y="5444313"/>
            <a:ext cx="5309434" cy="338554"/>
          </a:xfrm>
          <a:prstGeom prst="rect">
            <a:avLst/>
          </a:prstGeom>
          <a:noFill/>
        </p:spPr>
        <p:txBody>
          <a:bodyPr wrap="square">
            <a:spAutoFit/>
          </a:bodyPr>
          <a:lstStyle/>
          <a:p>
            <a:pPr algn="ctr"/>
            <a:r>
              <a:rPr lang="sv-SE" sz="1600" b="0" i="0" dirty="0">
                <a:solidFill>
                  <a:schemeClr val="bg2">
                    <a:lumMod val="20000"/>
                    <a:lumOff val="80000"/>
                  </a:schemeClr>
                </a:solidFill>
                <a:effectLst/>
                <a:latin typeface="+mj-lt"/>
              </a:rPr>
              <a:t> Lagar, förordningar och föreskrifter</a:t>
            </a:r>
            <a:endParaRPr lang="sv-SE" sz="1600" dirty="0">
              <a:solidFill>
                <a:schemeClr val="bg2">
                  <a:lumMod val="20000"/>
                  <a:lumOff val="80000"/>
                </a:schemeClr>
              </a:solidFill>
              <a:latin typeface="+mj-lt"/>
            </a:endParaRPr>
          </a:p>
        </p:txBody>
      </p:sp>
      <p:sp>
        <p:nvSpPr>
          <p:cNvPr id="38" name="Rektangel: rundade hörn 37">
            <a:extLst>
              <a:ext uri="{FF2B5EF4-FFF2-40B4-BE49-F238E27FC236}">
                <a16:creationId xmlns:a16="http://schemas.microsoft.com/office/drawing/2014/main" id="{DD75FECC-14D2-805D-3B26-243FF67ACEB3}"/>
              </a:ext>
            </a:extLst>
          </p:cNvPr>
          <p:cNvSpPr/>
          <p:nvPr/>
        </p:nvSpPr>
        <p:spPr>
          <a:xfrm>
            <a:off x="404434" y="840632"/>
            <a:ext cx="2676142" cy="775192"/>
          </a:xfrm>
          <a:prstGeom prst="roundRect">
            <a:avLst/>
          </a:prstGeom>
          <a:solidFill>
            <a:schemeClr val="accent6">
              <a:lumMod val="60000"/>
              <a:lumOff val="40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r>
              <a:rPr lang="sv-SE" b="1" dirty="0"/>
              <a:t>Motivationsarbete!</a:t>
            </a:r>
          </a:p>
        </p:txBody>
      </p:sp>
    </p:spTree>
    <p:extLst>
      <p:ext uri="{BB962C8B-B14F-4D97-AF65-F5344CB8AC3E}">
        <p14:creationId xmlns:p14="http://schemas.microsoft.com/office/powerpoint/2010/main" val="1729226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6A2D6D-540D-A58A-4A99-7BEFBE43410D}"/>
              </a:ext>
            </a:extLst>
          </p:cNvPr>
          <p:cNvSpPr>
            <a:spLocks noGrp="1"/>
          </p:cNvSpPr>
          <p:nvPr>
            <p:ph type="title"/>
          </p:nvPr>
        </p:nvSpPr>
        <p:spPr>
          <a:xfrm>
            <a:off x="407988" y="716844"/>
            <a:ext cx="9170279" cy="736959"/>
          </a:xfrm>
        </p:spPr>
        <p:txBody>
          <a:bodyPr>
            <a:noAutofit/>
          </a:bodyPr>
          <a:lstStyle/>
          <a:p>
            <a:r>
              <a:rPr lang="sv-SE" sz="3200" b="1" dirty="0"/>
              <a:t>Att arbeta med motivation när brukaren säger nej</a:t>
            </a:r>
            <a:br>
              <a:rPr lang="sv-SE" sz="3200" b="1" dirty="0"/>
            </a:br>
            <a:endParaRPr lang="sv-SE" sz="3200" dirty="0"/>
          </a:p>
        </p:txBody>
      </p:sp>
      <p:sp>
        <p:nvSpPr>
          <p:cNvPr id="3" name="Platshållare för innehåll 2">
            <a:extLst>
              <a:ext uri="{FF2B5EF4-FFF2-40B4-BE49-F238E27FC236}">
                <a16:creationId xmlns:a16="http://schemas.microsoft.com/office/drawing/2014/main" id="{ED531F1A-2C3A-A8B3-DAE4-C46E8F70278E}"/>
              </a:ext>
            </a:extLst>
          </p:cNvPr>
          <p:cNvSpPr>
            <a:spLocks noGrp="1"/>
          </p:cNvSpPr>
          <p:nvPr>
            <p:ph idx="11"/>
          </p:nvPr>
        </p:nvSpPr>
        <p:spPr>
          <a:xfrm>
            <a:off x="407988" y="1848766"/>
            <a:ext cx="4750866" cy="4381436"/>
          </a:xfrm>
        </p:spPr>
        <p:txBody>
          <a:bodyPr>
            <a:normAutofit/>
          </a:bodyPr>
          <a:lstStyle/>
          <a:p>
            <a:r>
              <a:rPr lang="sv-SE" dirty="0"/>
              <a:t>Respektera brukarens nej och försök förstå orsaken</a:t>
            </a:r>
          </a:p>
          <a:p>
            <a:r>
              <a:rPr lang="sv-SE" dirty="0"/>
              <a:t>Bygg förtroende via relation</a:t>
            </a:r>
          </a:p>
          <a:p>
            <a:r>
              <a:rPr lang="sv-SE" dirty="0"/>
              <a:t>Små steg, använd delmål</a:t>
            </a:r>
          </a:p>
          <a:p>
            <a:r>
              <a:rPr lang="sv-SE" dirty="0"/>
              <a:t>Gör aktiviteten mer attraktiv</a:t>
            </a:r>
          </a:p>
          <a:p>
            <a:r>
              <a:rPr lang="sv-SE" dirty="0"/>
              <a:t>Låt brukaren ha kontroll</a:t>
            </a:r>
          </a:p>
          <a:p>
            <a:r>
              <a:rPr lang="sv-SE" dirty="0"/>
              <a:t>Ge positiv förstärkning</a:t>
            </a:r>
          </a:p>
          <a:p>
            <a:r>
              <a:rPr lang="sv-SE" dirty="0"/>
              <a:t>Ge tid, ha tålamod</a:t>
            </a:r>
          </a:p>
        </p:txBody>
      </p:sp>
      <p:pic>
        <p:nvPicPr>
          <p:cNvPr id="3074" name="Picture 2">
            <a:extLst>
              <a:ext uri="{FF2B5EF4-FFF2-40B4-BE49-F238E27FC236}">
                <a16:creationId xmlns:a16="http://schemas.microsoft.com/office/drawing/2014/main" id="{C7F79DE5-2650-CC3B-BA91-6AD9EB8B178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8039" y="1848766"/>
            <a:ext cx="6433961" cy="4552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1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DAD27-E3F8-408B-A998-F2688550736A}"/>
              </a:ext>
            </a:extLst>
          </p:cNvPr>
          <p:cNvSpPr>
            <a:spLocks noGrp="1"/>
          </p:cNvSpPr>
          <p:nvPr>
            <p:ph type="title"/>
          </p:nvPr>
        </p:nvSpPr>
        <p:spPr/>
        <p:txBody>
          <a:bodyPr>
            <a:normAutofit fontScale="90000"/>
          </a:bodyPr>
          <a:lstStyle/>
          <a:p>
            <a:r>
              <a:rPr lang="sv-SE" dirty="0"/>
              <a:t>Kontakt</a:t>
            </a:r>
          </a:p>
        </p:txBody>
      </p:sp>
      <p:sp>
        <p:nvSpPr>
          <p:cNvPr id="3" name="Platshållare för text 2">
            <a:extLst>
              <a:ext uri="{FF2B5EF4-FFF2-40B4-BE49-F238E27FC236}">
                <a16:creationId xmlns:a16="http://schemas.microsoft.com/office/drawing/2014/main" id="{8E4FCA14-D569-4621-9ECA-81A823936203}"/>
              </a:ext>
            </a:extLst>
          </p:cNvPr>
          <p:cNvSpPr>
            <a:spLocks noGrp="1"/>
          </p:cNvSpPr>
          <p:nvPr>
            <p:ph type="body" sz="quarter" idx="11"/>
          </p:nvPr>
        </p:nvSpPr>
        <p:spPr/>
        <p:txBody>
          <a:bodyPr/>
          <a:lstStyle/>
          <a:p>
            <a:r>
              <a:rPr lang="sv-SE" dirty="0"/>
              <a:t>Annie Nyman Ewards</a:t>
            </a:r>
          </a:p>
          <a:p>
            <a:r>
              <a:rPr lang="sv-SE" dirty="0"/>
              <a:t>annie.nyman@funktionsstod.goteborg.se</a:t>
            </a:r>
          </a:p>
          <a:p>
            <a:r>
              <a:rPr lang="sv-SE" dirty="0"/>
              <a:t>Förvaltningen för funktionsstöd, Göteborgs Stad</a:t>
            </a:r>
          </a:p>
        </p:txBody>
      </p:sp>
    </p:spTree>
    <p:extLst>
      <p:ext uri="{BB962C8B-B14F-4D97-AF65-F5344CB8AC3E}">
        <p14:creationId xmlns:p14="http://schemas.microsoft.com/office/powerpoint/2010/main" val="2441568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8</a:t>
            </a:r>
            <a:r>
              <a:rPr lang="sv-SE" sz="3000" b="1" dirty="0">
                <a:effectLst/>
                <a:ea typeface="MS PGothic" panose="020B0600070205080204" pitchFamily="34" charset="-128"/>
                <a:cs typeface="Arial" panose="020B0604020202020204" pitchFamily="34" charset="0"/>
              </a:rPr>
              <a:t>. Paus – diskutera gärna om motivationsarbete och skyddsåtgärder eller andra ämnen eller frågor ni vill ta upp i rådet </a:t>
            </a: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225649874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9</a:t>
            </a:r>
            <a:r>
              <a:rPr lang="sv-SE" sz="3000" b="1" dirty="0">
                <a:effectLst/>
                <a:ea typeface="MS PGothic" panose="020B0600070205080204" pitchFamily="34" charset="-128"/>
                <a:cs typeface="Arial" panose="020B0604020202020204" pitchFamily="34" charset="0"/>
              </a:rPr>
              <a:t>. Information och dialog om inbjudan från Myndigheten för delaktighet till Göteborgs Stad om dialog om FN-kommitténs granskning och rekommendationer om funktionsstödsområdet</a:t>
            </a: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176226363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10</a:t>
            </a:r>
            <a:r>
              <a:rPr lang="sv-SE" sz="3000" b="1" dirty="0">
                <a:effectLst/>
                <a:ea typeface="MS PGothic" panose="020B0600070205080204" pitchFamily="34" charset="-128"/>
                <a:cs typeface="Arial" panose="020B0604020202020204" pitchFamily="34" charset="0"/>
              </a:rPr>
              <a:t>. Information och dialog om kommunal hälso- och sjukvård</a:t>
            </a: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211243940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48D11D-BCAF-6AEB-B886-027FB4907759}"/>
              </a:ext>
            </a:extLst>
          </p:cNvPr>
          <p:cNvSpPr>
            <a:spLocks noGrp="1"/>
          </p:cNvSpPr>
          <p:nvPr>
            <p:ph type="ctrTitle"/>
          </p:nvPr>
        </p:nvSpPr>
        <p:spPr/>
        <p:txBody>
          <a:bodyPr/>
          <a:lstStyle/>
          <a:p>
            <a:pPr algn="l"/>
            <a:r>
              <a:rPr lang="sv-SE" sz="3200" dirty="0"/>
              <a:t>4. Oklart från föregående möte</a:t>
            </a:r>
          </a:p>
        </p:txBody>
      </p:sp>
    </p:spTree>
    <p:extLst>
      <p:ext uri="{BB962C8B-B14F-4D97-AF65-F5344CB8AC3E}">
        <p14:creationId xmlns:p14="http://schemas.microsoft.com/office/powerpoint/2010/main" val="3524496627"/>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a:xfrm>
            <a:off x="1539191" y="2046048"/>
            <a:ext cx="8728608" cy="1349829"/>
          </a:xfrm>
        </p:spPr>
        <p:txBody>
          <a:bodyPr/>
          <a:lstStyle/>
          <a:p>
            <a:r>
              <a:rPr lang="sv-SE" sz="4400" dirty="0">
                <a:ea typeface="MS PGothic" panose="020B0600070205080204" pitchFamily="34" charset="-128"/>
                <a:cs typeface="Arial" panose="020B0604020202020204" pitchFamily="34" charset="0"/>
              </a:rPr>
              <a:t>K</a:t>
            </a:r>
            <a:r>
              <a:rPr lang="sv-SE" sz="4400" b="1" dirty="0">
                <a:effectLst/>
                <a:ea typeface="MS PGothic" panose="020B0600070205080204" pitchFamily="34" charset="-128"/>
                <a:cs typeface="Arial" panose="020B0604020202020204" pitchFamily="34" charset="0"/>
              </a:rPr>
              <a:t>ommunal hälso- och sjukvård</a:t>
            </a:r>
            <a:endParaRPr lang="sv-SE" dirty="0"/>
          </a:p>
        </p:txBody>
      </p:sp>
      <p:sp>
        <p:nvSpPr>
          <p:cNvPr id="3" name="Platshållare för text 2">
            <a:extLst>
              <a:ext uri="{FF2B5EF4-FFF2-40B4-BE49-F238E27FC236}">
                <a16:creationId xmlns:a16="http://schemas.microsoft.com/office/drawing/2014/main" id="{27097D5D-E399-4255-9468-0116A1B0B0E1}"/>
              </a:ext>
            </a:extLst>
          </p:cNvPr>
          <p:cNvSpPr>
            <a:spLocks noGrp="1"/>
          </p:cNvSpPr>
          <p:nvPr>
            <p:ph type="body" sz="quarter" idx="10"/>
          </p:nvPr>
        </p:nvSpPr>
        <p:spPr/>
        <p:txBody>
          <a:bodyPr/>
          <a:lstStyle/>
          <a:p>
            <a:r>
              <a:rPr lang="sv-SE" dirty="0"/>
              <a:t> </a:t>
            </a:r>
          </a:p>
        </p:txBody>
      </p:sp>
      <p:sp>
        <p:nvSpPr>
          <p:cNvPr id="4" name="Platshållare för text 3">
            <a:extLst>
              <a:ext uri="{FF2B5EF4-FFF2-40B4-BE49-F238E27FC236}">
                <a16:creationId xmlns:a16="http://schemas.microsoft.com/office/drawing/2014/main" id="{67432880-EABA-4426-91B8-2D839C20B2ED}"/>
              </a:ext>
            </a:extLst>
          </p:cNvPr>
          <p:cNvSpPr>
            <a:spLocks noGrp="1"/>
          </p:cNvSpPr>
          <p:nvPr>
            <p:ph type="body" sz="quarter" idx="11"/>
          </p:nvPr>
        </p:nvSpPr>
        <p:spPr/>
        <p:txBody>
          <a:bodyPr/>
          <a:lstStyle/>
          <a:p>
            <a:r>
              <a:rPr lang="sv-SE" dirty="0"/>
              <a:t>Christina Sundesten</a:t>
            </a:r>
          </a:p>
        </p:txBody>
      </p:sp>
    </p:spTree>
    <p:extLst>
      <p:ext uri="{BB962C8B-B14F-4D97-AF65-F5344CB8AC3E}">
        <p14:creationId xmlns:p14="http://schemas.microsoft.com/office/powerpoint/2010/main" val="1851573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A7AE140-709B-4AE0-9073-DA6D4CF6BC40}"/>
              </a:ext>
            </a:extLst>
          </p:cNvPr>
          <p:cNvSpPr>
            <a:spLocks noGrp="1"/>
          </p:cNvSpPr>
          <p:nvPr>
            <p:ph type="title"/>
          </p:nvPr>
        </p:nvSpPr>
        <p:spPr/>
        <p:txBody>
          <a:bodyPr>
            <a:normAutofit/>
          </a:bodyPr>
          <a:lstStyle/>
          <a:p>
            <a:r>
              <a:rPr lang="sv-SE" dirty="0"/>
              <a:t>Regionens ansvar – Kommunens ansvar</a:t>
            </a:r>
          </a:p>
        </p:txBody>
      </p:sp>
      <p:sp>
        <p:nvSpPr>
          <p:cNvPr id="26" name="Rektangel: rundade hörn 25" descr="Regionens ansvar: Specialistmottagningar, regional primärvård.&#10;&#10;Kommunens ansvar: Kommunal primärvård">
            <a:extLst>
              <a:ext uri="{FF2B5EF4-FFF2-40B4-BE49-F238E27FC236}">
                <a16:creationId xmlns:a16="http://schemas.microsoft.com/office/drawing/2014/main" id="{0E1A25E6-1AC8-4E11-3EC1-8CF021A91DBB}"/>
              </a:ext>
            </a:extLst>
          </p:cNvPr>
          <p:cNvSpPr/>
          <p:nvPr/>
        </p:nvSpPr>
        <p:spPr>
          <a:xfrm>
            <a:off x="801519" y="1258358"/>
            <a:ext cx="4495801" cy="861876"/>
          </a:xfrm>
          <a:prstGeom prst="round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dirty="0"/>
              <a:t>Region</a:t>
            </a:r>
          </a:p>
        </p:txBody>
      </p:sp>
      <p:sp>
        <p:nvSpPr>
          <p:cNvPr id="17" name="Pil: nedåt 16">
            <a:extLst>
              <a:ext uri="{FF2B5EF4-FFF2-40B4-BE49-F238E27FC236}">
                <a16:creationId xmlns:a16="http://schemas.microsoft.com/office/drawing/2014/main" id="{89792130-3FA0-8104-DDA3-A8AF236434FD}"/>
              </a:ext>
            </a:extLst>
          </p:cNvPr>
          <p:cNvSpPr/>
          <p:nvPr/>
        </p:nvSpPr>
        <p:spPr>
          <a:xfrm>
            <a:off x="1345979" y="2218385"/>
            <a:ext cx="484632" cy="978408"/>
          </a:xfrm>
          <a:prstGeom prst="downArrow">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2" name="Ellips 21">
            <a:extLst>
              <a:ext uri="{FF2B5EF4-FFF2-40B4-BE49-F238E27FC236}">
                <a16:creationId xmlns:a16="http://schemas.microsoft.com/office/drawing/2014/main" id="{45B994ED-B655-7733-4B61-50AB2FDE7BD4}"/>
              </a:ext>
            </a:extLst>
          </p:cNvPr>
          <p:cNvSpPr/>
          <p:nvPr/>
        </p:nvSpPr>
        <p:spPr>
          <a:xfrm>
            <a:off x="407989" y="3429000"/>
            <a:ext cx="2360612" cy="158331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dirty="0"/>
              <a:t>Specialist</a:t>
            </a:r>
          </a:p>
          <a:p>
            <a:pPr algn="ctr"/>
            <a:r>
              <a:rPr lang="sv-SE" dirty="0"/>
              <a:t>mottagningar</a:t>
            </a:r>
          </a:p>
        </p:txBody>
      </p:sp>
      <p:sp>
        <p:nvSpPr>
          <p:cNvPr id="19" name="Pil: nedåt 18">
            <a:extLst>
              <a:ext uri="{FF2B5EF4-FFF2-40B4-BE49-F238E27FC236}">
                <a16:creationId xmlns:a16="http://schemas.microsoft.com/office/drawing/2014/main" id="{3D75A126-F8FF-C988-9F0E-08F150404869}"/>
              </a:ext>
            </a:extLst>
          </p:cNvPr>
          <p:cNvSpPr/>
          <p:nvPr/>
        </p:nvSpPr>
        <p:spPr>
          <a:xfrm>
            <a:off x="4354602" y="2283223"/>
            <a:ext cx="484632" cy="978408"/>
          </a:xfrm>
          <a:prstGeom prst="downArrow">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0" name="Ellips 19">
            <a:extLst>
              <a:ext uri="{FF2B5EF4-FFF2-40B4-BE49-F238E27FC236}">
                <a16:creationId xmlns:a16="http://schemas.microsoft.com/office/drawing/2014/main" id="{98667138-5024-4C9C-F605-FA974A298CB0}"/>
              </a:ext>
            </a:extLst>
          </p:cNvPr>
          <p:cNvSpPr/>
          <p:nvPr/>
        </p:nvSpPr>
        <p:spPr>
          <a:xfrm>
            <a:off x="3411382" y="3470064"/>
            <a:ext cx="2360612" cy="1512665"/>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dirty="0"/>
              <a:t>Regional</a:t>
            </a:r>
          </a:p>
          <a:p>
            <a:pPr algn="ctr"/>
            <a:r>
              <a:rPr lang="sv-SE" dirty="0"/>
              <a:t>primärvård</a:t>
            </a:r>
          </a:p>
        </p:txBody>
      </p:sp>
      <p:sp>
        <p:nvSpPr>
          <p:cNvPr id="23" name="Rektangel 22">
            <a:extLst>
              <a:ext uri="{FF2B5EF4-FFF2-40B4-BE49-F238E27FC236}">
                <a16:creationId xmlns:a16="http://schemas.microsoft.com/office/drawing/2014/main" id="{B24DA898-CE9D-14BC-3E00-B41A02F171E9}"/>
              </a:ext>
            </a:extLst>
          </p:cNvPr>
          <p:cNvSpPr/>
          <p:nvPr/>
        </p:nvSpPr>
        <p:spPr>
          <a:xfrm>
            <a:off x="6934200" y="1287579"/>
            <a:ext cx="3708400" cy="832655"/>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dirty="0"/>
              <a:t>Kommun</a:t>
            </a:r>
          </a:p>
        </p:txBody>
      </p:sp>
      <p:sp>
        <p:nvSpPr>
          <p:cNvPr id="24" name="Pil: nedåt 23">
            <a:extLst>
              <a:ext uri="{FF2B5EF4-FFF2-40B4-BE49-F238E27FC236}">
                <a16:creationId xmlns:a16="http://schemas.microsoft.com/office/drawing/2014/main" id="{28D9A6A2-99C1-E4DB-3B1E-7B94D5A27EF7}"/>
              </a:ext>
            </a:extLst>
          </p:cNvPr>
          <p:cNvSpPr/>
          <p:nvPr/>
        </p:nvSpPr>
        <p:spPr>
          <a:xfrm>
            <a:off x="8788400" y="2287379"/>
            <a:ext cx="484632" cy="978408"/>
          </a:xfrm>
          <a:prstGeom prst="downArrow">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5" name="Ellips 24">
            <a:extLst>
              <a:ext uri="{FF2B5EF4-FFF2-40B4-BE49-F238E27FC236}">
                <a16:creationId xmlns:a16="http://schemas.microsoft.com/office/drawing/2014/main" id="{2BE312E8-FEA2-8F3A-82E9-7577DFA4370F}"/>
              </a:ext>
            </a:extLst>
          </p:cNvPr>
          <p:cNvSpPr/>
          <p:nvPr/>
        </p:nvSpPr>
        <p:spPr>
          <a:xfrm>
            <a:off x="7884612" y="3470064"/>
            <a:ext cx="2470007" cy="1512666"/>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dirty="0"/>
              <a:t>Kommunal</a:t>
            </a:r>
          </a:p>
          <a:p>
            <a:pPr algn="ctr"/>
            <a:r>
              <a:rPr lang="sv-SE" dirty="0"/>
              <a:t>primärvård</a:t>
            </a:r>
          </a:p>
        </p:txBody>
      </p:sp>
      <p:sp>
        <p:nvSpPr>
          <p:cNvPr id="3" name="Platshållare för innehåll 2">
            <a:extLst>
              <a:ext uri="{FF2B5EF4-FFF2-40B4-BE49-F238E27FC236}">
                <a16:creationId xmlns:a16="http://schemas.microsoft.com/office/drawing/2014/main" id="{A7B38C4A-B3F1-1B80-05E1-43514E3ECC20}"/>
              </a:ext>
              <a:ext uri="{C183D7F6-B498-43B3-948B-1728B52AA6E4}">
                <adec:decorative xmlns:adec="http://schemas.microsoft.com/office/drawing/2017/decorative" val="1"/>
              </a:ext>
            </a:extLst>
          </p:cNvPr>
          <p:cNvSpPr>
            <a:spLocks noGrp="1"/>
          </p:cNvSpPr>
          <p:nvPr>
            <p:ph idx="11"/>
          </p:nvPr>
        </p:nvSpPr>
        <p:spPr>
          <a:xfrm>
            <a:off x="278296" y="1141772"/>
            <a:ext cx="10857704" cy="4771665"/>
          </a:xfrm>
        </p:spPr>
        <p:txBody>
          <a:bodyPr/>
          <a:lstStyle/>
          <a:p>
            <a:endParaRPr lang="sv-SE" dirty="0"/>
          </a:p>
        </p:txBody>
      </p:sp>
    </p:spTree>
    <p:extLst>
      <p:ext uri="{BB962C8B-B14F-4D97-AF65-F5344CB8AC3E}">
        <p14:creationId xmlns:p14="http://schemas.microsoft.com/office/powerpoint/2010/main" val="604855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E17947-E6D0-5B01-1205-1D944B083D3F}"/>
              </a:ext>
            </a:extLst>
          </p:cNvPr>
          <p:cNvSpPr>
            <a:spLocks noGrp="1"/>
          </p:cNvSpPr>
          <p:nvPr>
            <p:ph type="title"/>
          </p:nvPr>
        </p:nvSpPr>
        <p:spPr/>
        <p:txBody>
          <a:bodyPr>
            <a:normAutofit/>
          </a:bodyPr>
          <a:lstStyle/>
          <a:p>
            <a:r>
              <a:rPr lang="sv-SE" dirty="0"/>
              <a:t>Fortsättning</a:t>
            </a:r>
          </a:p>
        </p:txBody>
      </p:sp>
      <p:sp>
        <p:nvSpPr>
          <p:cNvPr id="3" name="Platshållare för innehåll 2">
            <a:extLst>
              <a:ext uri="{FF2B5EF4-FFF2-40B4-BE49-F238E27FC236}">
                <a16:creationId xmlns:a16="http://schemas.microsoft.com/office/drawing/2014/main" id="{D3B09AF0-8CA2-4B49-F803-8174F02D76D0}"/>
              </a:ext>
            </a:extLst>
          </p:cNvPr>
          <p:cNvSpPr>
            <a:spLocks noGrp="1"/>
          </p:cNvSpPr>
          <p:nvPr>
            <p:ph idx="11"/>
          </p:nvPr>
        </p:nvSpPr>
        <p:spPr/>
        <p:txBody>
          <a:bodyPr/>
          <a:lstStyle/>
          <a:p>
            <a:r>
              <a:rPr lang="sv-SE" b="1" dirty="0"/>
              <a:t>Regionen ansvar:				Kommunens ansvar:</a:t>
            </a:r>
          </a:p>
          <a:p>
            <a:r>
              <a:rPr lang="sv-SE" dirty="0"/>
              <a:t>Läkaransvaret				Ansvar på primärvårdsnivå upp tom 							sjuksköterskenivå, inne-</a:t>
            </a:r>
          </a:p>
          <a:p>
            <a:r>
              <a:rPr lang="sv-SE" dirty="0"/>
              <a:t>Specialistvård					fattar även fysioterapeut och 								arbetsterapeut.</a:t>
            </a:r>
          </a:p>
          <a:p>
            <a:r>
              <a:rPr lang="sv-SE" dirty="0"/>
              <a:t>Öppenvårdsmottagningar			Bostad med särskild service och 							dagligverksamhet</a:t>
            </a:r>
          </a:p>
          <a:p>
            <a:r>
              <a:rPr lang="sv-SE" dirty="0"/>
              <a:t>Primärvård 					Hemsjukvård – ordinärt boende</a:t>
            </a:r>
          </a:p>
        </p:txBody>
      </p:sp>
    </p:spTree>
    <p:extLst>
      <p:ext uri="{BB962C8B-B14F-4D97-AF65-F5344CB8AC3E}">
        <p14:creationId xmlns:p14="http://schemas.microsoft.com/office/powerpoint/2010/main" val="2747628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2D55AB-6F08-D4C5-632A-BDEC134762FB}"/>
              </a:ext>
            </a:extLst>
          </p:cNvPr>
          <p:cNvSpPr>
            <a:spLocks noGrp="1"/>
          </p:cNvSpPr>
          <p:nvPr>
            <p:ph type="title"/>
          </p:nvPr>
        </p:nvSpPr>
        <p:spPr/>
        <p:txBody>
          <a:bodyPr/>
          <a:lstStyle/>
          <a:p>
            <a:r>
              <a:rPr lang="sv-SE" dirty="0"/>
              <a:t>Vad är primärvård</a:t>
            </a:r>
          </a:p>
        </p:txBody>
      </p:sp>
      <p:sp>
        <p:nvSpPr>
          <p:cNvPr id="3" name="Platshållare för innehåll 2">
            <a:extLst>
              <a:ext uri="{FF2B5EF4-FFF2-40B4-BE49-F238E27FC236}">
                <a16:creationId xmlns:a16="http://schemas.microsoft.com/office/drawing/2014/main" id="{3FDF9A3D-2353-B46E-5F15-31ED80811F9F}"/>
              </a:ext>
            </a:extLst>
          </p:cNvPr>
          <p:cNvSpPr>
            <a:spLocks noGrp="1"/>
          </p:cNvSpPr>
          <p:nvPr>
            <p:ph idx="11"/>
          </p:nvPr>
        </p:nvSpPr>
        <p:spPr/>
        <p:txBody>
          <a:bodyPr/>
          <a:lstStyle/>
          <a:p>
            <a:pPr marL="0" indent="0" algn="l">
              <a:buNone/>
            </a:pPr>
            <a:r>
              <a:rPr lang="sv-SE" b="0" i="0" dirty="0">
                <a:solidFill>
                  <a:srgbClr val="171611"/>
                </a:solidFill>
                <a:effectLst/>
                <a:latin typeface="Arial" panose="020B0604020202020204" pitchFamily="34" charset="0"/>
              </a:rPr>
              <a:t>Regioner och kommuner ska inom ramen för verksamhet som utgör primärvård särskilt</a:t>
            </a:r>
          </a:p>
          <a:p>
            <a:pPr algn="l">
              <a:buFont typeface="+mj-lt"/>
              <a:buAutoNum type="arabicPeriod"/>
            </a:pPr>
            <a:r>
              <a:rPr lang="sv-SE" b="0" i="0" dirty="0">
                <a:solidFill>
                  <a:srgbClr val="171611"/>
                </a:solidFill>
                <a:effectLst/>
                <a:latin typeface="Arial" panose="020B0604020202020204" pitchFamily="34" charset="0"/>
              </a:rPr>
              <a:t> Tillhandahålla de hälso- och sjukvårdstjänster som krävs för att tillgodose vanligt förekommande vårdbehov,</a:t>
            </a:r>
          </a:p>
          <a:p>
            <a:pPr algn="l">
              <a:buFont typeface="+mj-lt"/>
              <a:buAutoNum type="arabicPeriod"/>
            </a:pPr>
            <a:r>
              <a:rPr lang="sv-SE" dirty="0">
                <a:solidFill>
                  <a:srgbClr val="171611"/>
                </a:solidFill>
                <a:latin typeface="Arial" panose="020B0604020202020204" pitchFamily="34" charset="0"/>
              </a:rPr>
              <a:t> S</a:t>
            </a:r>
            <a:r>
              <a:rPr lang="sv-SE" b="0" i="0" dirty="0">
                <a:solidFill>
                  <a:srgbClr val="171611"/>
                </a:solidFill>
                <a:effectLst/>
                <a:latin typeface="Arial" panose="020B0604020202020204" pitchFamily="34" charset="0"/>
              </a:rPr>
              <a:t>e till att vården är lätt tillgänglig,</a:t>
            </a:r>
          </a:p>
          <a:p>
            <a:pPr algn="l">
              <a:buFont typeface="+mj-lt"/>
              <a:buAutoNum type="arabicPeriod"/>
            </a:pPr>
            <a:r>
              <a:rPr lang="sv-SE" b="0" i="0" dirty="0">
                <a:solidFill>
                  <a:srgbClr val="171611"/>
                </a:solidFill>
                <a:effectLst/>
                <a:latin typeface="Arial" panose="020B0604020202020204" pitchFamily="34" charset="0"/>
              </a:rPr>
              <a:t>Tillhandahålla förebyggande insatser utifrån såväl befolkningens behov som patientens individuella behov och förutsättningar,</a:t>
            </a:r>
          </a:p>
          <a:p>
            <a:pPr algn="l">
              <a:buFont typeface="+mj-lt"/>
              <a:buAutoNum type="arabicPeriod"/>
            </a:pPr>
            <a:r>
              <a:rPr lang="sv-SE" dirty="0">
                <a:solidFill>
                  <a:srgbClr val="171611"/>
                </a:solidFill>
                <a:latin typeface="Arial" panose="020B0604020202020204" pitchFamily="34" charset="0"/>
              </a:rPr>
              <a:t> S</a:t>
            </a:r>
            <a:r>
              <a:rPr lang="sv-SE" b="0" i="0" dirty="0">
                <a:solidFill>
                  <a:srgbClr val="171611"/>
                </a:solidFill>
                <a:effectLst/>
                <a:latin typeface="Arial" panose="020B0604020202020204" pitchFamily="34" charset="0"/>
              </a:rPr>
              <a:t>amordna olika insatser för patienten i de fall det är mest ändamålsenligt att samordningen sker inom primärvården, och</a:t>
            </a:r>
          </a:p>
          <a:p>
            <a:pPr algn="l">
              <a:buFont typeface="+mj-lt"/>
              <a:buAutoNum type="arabicPeriod"/>
            </a:pPr>
            <a:r>
              <a:rPr lang="sv-SE" b="0" i="0" dirty="0">
                <a:solidFill>
                  <a:srgbClr val="171611"/>
                </a:solidFill>
                <a:effectLst/>
                <a:latin typeface="Arial" panose="020B0604020202020204" pitchFamily="34" charset="0"/>
              </a:rPr>
              <a:t> Möjliggöra medverkan vid genomförande av forskningsarbete.</a:t>
            </a:r>
          </a:p>
          <a:p>
            <a:endParaRPr lang="sv-SE" dirty="0"/>
          </a:p>
        </p:txBody>
      </p:sp>
    </p:spTree>
    <p:extLst>
      <p:ext uri="{BB962C8B-B14F-4D97-AF65-F5344CB8AC3E}">
        <p14:creationId xmlns:p14="http://schemas.microsoft.com/office/powerpoint/2010/main" val="1795532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8DA748-955A-4042-5C5C-EB1127065A48}"/>
              </a:ext>
            </a:extLst>
          </p:cNvPr>
          <p:cNvSpPr>
            <a:spLocks noGrp="1"/>
          </p:cNvSpPr>
          <p:nvPr>
            <p:ph type="title"/>
          </p:nvPr>
        </p:nvSpPr>
        <p:spPr/>
        <p:txBody>
          <a:bodyPr/>
          <a:lstStyle/>
          <a:p>
            <a:r>
              <a:rPr lang="sv-SE" dirty="0"/>
              <a:t>Organisering av hälso- och sjukvård</a:t>
            </a:r>
          </a:p>
        </p:txBody>
      </p:sp>
      <p:sp>
        <p:nvSpPr>
          <p:cNvPr id="3" name="Platshållare för innehåll 2">
            <a:extLst>
              <a:ext uri="{FF2B5EF4-FFF2-40B4-BE49-F238E27FC236}">
                <a16:creationId xmlns:a16="http://schemas.microsoft.com/office/drawing/2014/main" id="{A90F348B-A682-2FF0-97D5-36A4AD2B7FE2}"/>
              </a:ext>
            </a:extLst>
          </p:cNvPr>
          <p:cNvSpPr>
            <a:spLocks noGrp="1"/>
          </p:cNvSpPr>
          <p:nvPr>
            <p:ph idx="11"/>
          </p:nvPr>
        </p:nvSpPr>
        <p:spPr/>
        <p:txBody>
          <a:bodyPr/>
          <a:lstStyle/>
          <a:p>
            <a:r>
              <a:rPr lang="sv-SE" dirty="0">
                <a:effectLst/>
                <a:ea typeface="Times New Roman" panose="02020603050405020304" pitchFamily="18" charset="0"/>
                <a:cs typeface="Times New Roman" panose="02020603050405020304" pitchFamily="18" charset="0"/>
              </a:rPr>
              <a:t>En god och säker vård är en lagstadgad rättighet för patienter. Det gäller även för den hälso- och sjukvård som kommunen utför. För att kunna garantera patientsäkerheten enligt patientsäkerhetslagen är det nödvändigt med en ansvarsfördelning, där det är tydligt vem som gör vad så att inga uppgifter faller mellan stolarna. </a:t>
            </a:r>
          </a:p>
          <a:p>
            <a:pPr>
              <a:lnSpc>
                <a:spcPct val="100000"/>
              </a:lnSpc>
            </a:pPr>
            <a:r>
              <a:rPr lang="sv-SE" dirty="0">
                <a:effectLst/>
                <a:ea typeface="Times New Roman" panose="02020603050405020304" pitchFamily="18" charset="0"/>
                <a:cs typeface="Times New Roman" panose="02020603050405020304" pitchFamily="18" charset="0"/>
              </a:rPr>
              <a:t>Enligt Socialstyrelsens föreskrifter och allmänna råd om ledningssystem för systematiskt kvalitetsarbete (SOSFS 2011:9) har också en ansvarsfördelning tidigare fastställts i Göteborgs Stad.</a:t>
            </a:r>
            <a:r>
              <a:rPr lang="sv-SE" dirty="0"/>
              <a:t> Där det bedrivs hälso-och sjukvårdsverksamhet ska det finnas någon som svarar för verksamheten (verksamhetschef), 4 kapitlet 1-2 §§ hälso- och sjukvårdslagen (2017:30).</a:t>
            </a:r>
          </a:p>
          <a:p>
            <a:pPr>
              <a:lnSpc>
                <a:spcPct val="100000"/>
              </a:lnSpc>
            </a:pPr>
            <a:r>
              <a:rPr lang="sv-SE" dirty="0"/>
              <a:t>Nämnden för funktionsstöd har utsett tre verksamhetschefer med hälso- och sjukvårdsansvar.</a:t>
            </a:r>
            <a:endParaRPr lang="sv-SE" dirty="0">
              <a:cs typeface="Arial"/>
            </a:endParaRPr>
          </a:p>
          <a:p>
            <a:endParaRPr lang="sv-SE" dirty="0">
              <a:effectLst/>
              <a:ea typeface="Times New Roman" panose="02020603050405020304" pitchFamily="18" charset="0"/>
              <a:cs typeface="Times New Roman" panose="02020603050405020304" pitchFamily="18" charset="0"/>
            </a:endParaRPr>
          </a:p>
          <a:p>
            <a:endParaRPr lang="sv-SE" dirty="0">
              <a:effectLst/>
              <a:ea typeface="Times New Roman" panose="02020603050405020304" pitchFamily="18" charset="0"/>
              <a:cs typeface="Times New Roman" panose="02020603050405020304" pitchFamily="18" charset="0"/>
            </a:endParaRPr>
          </a:p>
          <a:p>
            <a:endParaRPr lang="sv-SE" dirty="0"/>
          </a:p>
          <a:p>
            <a:endParaRPr lang="sv-SE" dirty="0"/>
          </a:p>
          <a:p>
            <a:endParaRPr lang="sv-SE" dirty="0"/>
          </a:p>
        </p:txBody>
      </p:sp>
    </p:spTree>
    <p:extLst>
      <p:ext uri="{BB962C8B-B14F-4D97-AF65-F5344CB8AC3E}">
        <p14:creationId xmlns:p14="http://schemas.microsoft.com/office/powerpoint/2010/main" val="2430632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8A8126-8746-C4E9-1420-3CA13F12F3AB}"/>
              </a:ext>
            </a:extLst>
          </p:cNvPr>
          <p:cNvSpPr>
            <a:spLocks noGrp="1"/>
          </p:cNvSpPr>
          <p:nvPr>
            <p:ph type="title"/>
          </p:nvPr>
        </p:nvSpPr>
        <p:spPr/>
        <p:txBody>
          <a:bodyPr/>
          <a:lstStyle/>
          <a:p>
            <a:r>
              <a:rPr lang="sv-SE" dirty="0"/>
              <a:t>Verksamhetschef hälso- och sjukvård</a:t>
            </a:r>
          </a:p>
        </p:txBody>
      </p:sp>
      <p:sp>
        <p:nvSpPr>
          <p:cNvPr id="3" name="Platshållare för innehåll 2">
            <a:extLst>
              <a:ext uri="{FF2B5EF4-FFF2-40B4-BE49-F238E27FC236}">
                <a16:creationId xmlns:a16="http://schemas.microsoft.com/office/drawing/2014/main" id="{4F56A144-8003-F54E-ABC0-AB683CE458A0}"/>
              </a:ext>
            </a:extLst>
          </p:cNvPr>
          <p:cNvSpPr>
            <a:spLocks noGrp="1"/>
          </p:cNvSpPr>
          <p:nvPr>
            <p:ph idx="11"/>
          </p:nvPr>
        </p:nvSpPr>
        <p:spPr/>
        <p:txBody>
          <a:bodyPr>
            <a:normAutofit lnSpcReduction="10000"/>
          </a:bodyPr>
          <a:lstStyle/>
          <a:p>
            <a:pPr marL="342900" lvl="0" indent="-342900">
              <a:lnSpc>
                <a:spcPct val="115000"/>
              </a:lnSpc>
              <a:buFont typeface="Symbol" panose="05050102010706020507" pitchFamily="18" charset="2"/>
              <a:buChar char=""/>
            </a:pPr>
            <a:r>
              <a:rPr lang="sv-SE" dirty="0">
                <a:ea typeface="Times New Roman" panose="02020603050405020304" pitchFamily="18" charset="0"/>
              </a:rPr>
              <a:t>S</a:t>
            </a:r>
            <a:r>
              <a:rPr lang="sv-SE" dirty="0">
                <a:effectLst/>
                <a:ea typeface="Times New Roman" panose="02020603050405020304" pitchFamily="18" charset="0"/>
              </a:rPr>
              <a:t>amverka med medicinskt ansvariga gällande patientsäkerhetsarbetet</a:t>
            </a:r>
          </a:p>
          <a:p>
            <a:pPr marL="342900" lvl="0" indent="-342900">
              <a:lnSpc>
                <a:spcPct val="115000"/>
              </a:lnSpc>
              <a:buFont typeface="Symbol" panose="05050102010706020507" pitchFamily="18" charset="2"/>
              <a:buChar char=""/>
            </a:pPr>
            <a:r>
              <a:rPr lang="sv-SE" dirty="0">
                <a:effectLst/>
                <a:ea typeface="Times New Roman" panose="02020603050405020304" pitchFamily="18" charset="0"/>
              </a:rPr>
              <a:t>Att tillsammans med övriga verksamhetschefer för hälso- och sjukvård och medicinskt ansvariga (MA) upprätta förvaltningens förslag på patientsäkerhetsberättelse enligt patientsäkerhetslagen</a:t>
            </a:r>
            <a:endParaRPr lang="sv-SE" dirty="0">
              <a:highlight>
                <a:srgbClr val="FFFF00"/>
              </a:highlight>
              <a:ea typeface="Times New Roman" panose="02020603050405020304" pitchFamily="18" charset="0"/>
            </a:endParaRPr>
          </a:p>
          <a:p>
            <a:pPr marL="342900" lvl="0" indent="-342900">
              <a:lnSpc>
                <a:spcPct val="115000"/>
              </a:lnSpc>
              <a:buFont typeface="Symbol" panose="05050102010706020507" pitchFamily="18" charset="2"/>
              <a:buChar char=""/>
            </a:pPr>
            <a:r>
              <a:rPr lang="sv-SE" dirty="0">
                <a:effectLst/>
                <a:ea typeface="Times New Roman" panose="02020603050405020304" pitchFamily="18" charset="0"/>
              </a:rPr>
              <a:t>Följa upp och analysera kvalitetsarbete inom hälso- och sjukvårds- och patientsäkerhetsarbetet</a:t>
            </a:r>
          </a:p>
          <a:p>
            <a:pPr marL="342900" lvl="0" indent="-342900">
              <a:lnSpc>
                <a:spcPct val="115000"/>
              </a:lnSpc>
              <a:buFont typeface="Symbol" panose="05050102010706020507" pitchFamily="18" charset="2"/>
              <a:buChar char=""/>
            </a:pPr>
            <a:r>
              <a:rPr lang="sv-SE" dirty="0">
                <a:effectLst/>
                <a:ea typeface="Times New Roman" panose="02020603050405020304" pitchFamily="18" charset="0"/>
              </a:rPr>
              <a:t>Ansvara för att det fortlöpande och inför förändringar i verksamheten görs riskbedömningar som har betydelse för patientsäkerheten</a:t>
            </a:r>
          </a:p>
          <a:p>
            <a:pPr marL="342900" indent="-342900">
              <a:lnSpc>
                <a:spcPct val="115000"/>
              </a:lnSpc>
              <a:buFont typeface="Symbol" panose="05050102010706020507" pitchFamily="18" charset="2"/>
              <a:buChar char=""/>
            </a:pPr>
            <a:r>
              <a:rPr lang="sv-SE" dirty="0">
                <a:effectLst/>
                <a:ea typeface="Times New Roman" panose="02020603050405020304" pitchFamily="18" charset="0"/>
              </a:rPr>
              <a:t>Ta initiativ till och delta i utredning av avvikelser och risker i verksamheten</a:t>
            </a:r>
          </a:p>
          <a:p>
            <a:pPr marL="342900" indent="-342900">
              <a:lnSpc>
                <a:spcPct val="115000"/>
              </a:lnSpc>
              <a:buFont typeface="Symbol" panose="05050102010706020507" pitchFamily="18" charset="2"/>
              <a:buChar char=""/>
            </a:pPr>
            <a:r>
              <a:rPr lang="sv-SE" dirty="0">
                <a:ea typeface="Times New Roman" panose="02020603050405020304" pitchFamily="18" charset="0"/>
              </a:rPr>
              <a:t>I</a:t>
            </a:r>
            <a:r>
              <a:rPr lang="sv-SE" dirty="0">
                <a:effectLst/>
                <a:ea typeface="Times New Roman" panose="02020603050405020304" pitchFamily="18" charset="0"/>
              </a:rPr>
              <a:t>nformera chefer om fördelning av patientsäkerhetsansvar och instruktion om arbetsmetoder, utrustning, lagar och riktlinjer</a:t>
            </a:r>
          </a:p>
          <a:p>
            <a:endParaRPr lang="sv-SE" dirty="0"/>
          </a:p>
        </p:txBody>
      </p:sp>
    </p:spTree>
    <p:extLst>
      <p:ext uri="{BB962C8B-B14F-4D97-AF65-F5344CB8AC3E}">
        <p14:creationId xmlns:p14="http://schemas.microsoft.com/office/powerpoint/2010/main" val="2600885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B0ED1-877D-CDDF-7EF6-243606E07435}"/>
              </a:ext>
            </a:extLst>
          </p:cNvPr>
          <p:cNvSpPr>
            <a:spLocks noGrp="1"/>
          </p:cNvSpPr>
          <p:nvPr>
            <p:ph type="title"/>
          </p:nvPr>
        </p:nvSpPr>
        <p:spPr/>
        <p:txBody>
          <a:bodyPr/>
          <a:lstStyle/>
          <a:p>
            <a:r>
              <a:rPr lang="sv-SE" dirty="0"/>
              <a:t>MAS och MAR-organisation</a:t>
            </a:r>
          </a:p>
        </p:txBody>
      </p:sp>
      <p:sp>
        <p:nvSpPr>
          <p:cNvPr id="3" name="Platshållare för innehåll 2">
            <a:extLst>
              <a:ext uri="{FF2B5EF4-FFF2-40B4-BE49-F238E27FC236}">
                <a16:creationId xmlns:a16="http://schemas.microsoft.com/office/drawing/2014/main" id="{BD8EE3BC-78D9-95D8-AC64-69D2D1ED260E}"/>
              </a:ext>
            </a:extLst>
          </p:cNvPr>
          <p:cNvSpPr>
            <a:spLocks noGrp="1"/>
          </p:cNvSpPr>
          <p:nvPr>
            <p:ph idx="11"/>
          </p:nvPr>
        </p:nvSpPr>
        <p:spPr/>
        <p:txBody>
          <a:bodyPr>
            <a:normAutofit lnSpcReduction="10000"/>
          </a:bodyPr>
          <a:lstStyle/>
          <a:p>
            <a:pPr marL="0" indent="0">
              <a:buNone/>
            </a:pPr>
            <a:r>
              <a:rPr lang="sv-SE" b="1" dirty="0"/>
              <a:t>MAS – medicinskt ansvarig sjuksköterska</a:t>
            </a:r>
          </a:p>
          <a:p>
            <a:pPr marL="0" indent="0">
              <a:buNone/>
            </a:pPr>
            <a:r>
              <a:rPr lang="sv-SE" dirty="0"/>
              <a:t>Inom kommunal verksamhet ska det finnas en sjuksköterska som har ett särskilt medicinskt ansvar, medicinskt ansvarig sjuksköterska.</a:t>
            </a:r>
            <a:endParaRPr lang="sv-SE" dirty="0">
              <a:cs typeface="Arial"/>
            </a:endParaRPr>
          </a:p>
          <a:p>
            <a:pPr marL="0" indent="0">
              <a:buNone/>
            </a:pPr>
            <a:endParaRPr lang="sv-SE" dirty="0"/>
          </a:p>
          <a:p>
            <a:pPr marL="0" indent="0">
              <a:buNone/>
            </a:pPr>
            <a:r>
              <a:rPr lang="sv-SE" b="1" dirty="0"/>
              <a:t>MAR</a:t>
            </a:r>
            <a:r>
              <a:rPr lang="sv-SE" dirty="0"/>
              <a:t> – Medicinskt ansvarig för rehabilitering</a:t>
            </a:r>
          </a:p>
          <a:p>
            <a:pPr marL="0" indent="0">
              <a:buNone/>
            </a:pPr>
            <a:r>
              <a:rPr lang="sv-SE" dirty="0"/>
              <a:t>Inom rehabiliteringsområdet kan en arbetsterapeut eller fysioterapeut fullgöra motsvarande uppgifter, medicinskt ansvarig för rehabilitering.</a:t>
            </a:r>
            <a:endParaRPr lang="sv-SE" dirty="0">
              <a:cs typeface="Arial"/>
            </a:endParaRPr>
          </a:p>
          <a:p>
            <a:pPr marL="0" indent="0">
              <a:buNone/>
            </a:pPr>
            <a:r>
              <a:rPr lang="sv-SE" dirty="0"/>
              <a:t>Ansvaret utgår från kommunens skyldighet att bedriva hälso- och sjukvård så att den uppfyller kraven på god vård samt att kvaliteten i verksamheten systematiskt och fortlöpande utvecklas och säkras. Ansvaret är lagstadgat och beskrivs i hälso- och sjukvårdslagen och i hälso- och sjukvårdsförordningen. </a:t>
            </a:r>
            <a:endParaRPr lang="sv-SE" sz="2400" dirty="0">
              <a:cs typeface="Arial"/>
            </a:endParaRPr>
          </a:p>
          <a:p>
            <a:endParaRPr lang="sv-SE" dirty="0"/>
          </a:p>
        </p:txBody>
      </p:sp>
    </p:spTree>
    <p:extLst>
      <p:ext uri="{BB962C8B-B14F-4D97-AF65-F5344CB8AC3E}">
        <p14:creationId xmlns:p14="http://schemas.microsoft.com/office/powerpoint/2010/main" val="2458461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0CE1DA-DF40-83C0-7DF0-006CC54EFDD2}"/>
              </a:ext>
            </a:extLst>
          </p:cNvPr>
          <p:cNvSpPr>
            <a:spLocks noGrp="1"/>
          </p:cNvSpPr>
          <p:nvPr>
            <p:ph type="title"/>
          </p:nvPr>
        </p:nvSpPr>
        <p:spPr/>
        <p:txBody>
          <a:bodyPr/>
          <a:lstStyle/>
          <a:p>
            <a:r>
              <a:rPr lang="sv-SE" dirty="0"/>
              <a:t>Kommunal primärvård</a:t>
            </a:r>
          </a:p>
        </p:txBody>
      </p:sp>
      <p:sp>
        <p:nvSpPr>
          <p:cNvPr id="3" name="Platshållare för innehåll 2">
            <a:extLst>
              <a:ext uri="{FF2B5EF4-FFF2-40B4-BE49-F238E27FC236}">
                <a16:creationId xmlns:a16="http://schemas.microsoft.com/office/drawing/2014/main" id="{A3C253C2-6FA4-7BB9-1B82-46B64073C1A8}"/>
              </a:ext>
            </a:extLst>
          </p:cNvPr>
          <p:cNvSpPr>
            <a:spLocks noGrp="1"/>
          </p:cNvSpPr>
          <p:nvPr>
            <p:ph idx="11"/>
          </p:nvPr>
        </p:nvSpPr>
        <p:spPr/>
        <p:txBody>
          <a:bodyPr/>
          <a:lstStyle/>
          <a:p>
            <a:r>
              <a:rPr lang="sv-SE" dirty="0"/>
              <a:t>Den kommunala primärvården (hemsjukvård) utförs av äldre samt vård- och omsorgsförvaltningen</a:t>
            </a:r>
          </a:p>
          <a:p>
            <a:r>
              <a:rPr lang="sv-SE" dirty="0"/>
              <a:t>Organiserats med särskilda team av sjuksköterska, fysioterapeut och arbetsterapeut som arbetar mot bostad med särskild service och daglig verksamhet inom FFS.</a:t>
            </a:r>
          </a:p>
          <a:p>
            <a:r>
              <a:rPr lang="sv-SE" dirty="0"/>
              <a:t>Ordinärt boende har egna team.</a:t>
            </a:r>
          </a:p>
          <a:p>
            <a:r>
              <a:rPr lang="sv-SE" dirty="0"/>
              <a:t>Delegerar ansvar till stödassistenter exempelvis läkemedel, sondmatning etcetera. </a:t>
            </a:r>
          </a:p>
          <a:p>
            <a:r>
              <a:rPr lang="sv-SE" dirty="0"/>
              <a:t>Handleder och undervisar</a:t>
            </a:r>
          </a:p>
          <a:p>
            <a:r>
              <a:rPr lang="sv-SE" dirty="0"/>
              <a:t>Kontakt och planering med ansvarig läkare/vårdinstans</a:t>
            </a:r>
          </a:p>
          <a:p>
            <a:endParaRPr lang="sv-SE" dirty="0"/>
          </a:p>
          <a:p>
            <a:endParaRPr lang="sv-SE" dirty="0"/>
          </a:p>
        </p:txBody>
      </p:sp>
    </p:spTree>
    <p:extLst>
      <p:ext uri="{BB962C8B-B14F-4D97-AF65-F5344CB8AC3E}">
        <p14:creationId xmlns:p14="http://schemas.microsoft.com/office/powerpoint/2010/main" val="3179744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A84EF6-75BD-5F1F-FFB1-1DD708FEC823}"/>
              </a:ext>
            </a:extLst>
          </p:cNvPr>
          <p:cNvSpPr>
            <a:spLocks noGrp="1"/>
          </p:cNvSpPr>
          <p:nvPr>
            <p:ph type="title"/>
          </p:nvPr>
        </p:nvSpPr>
        <p:spPr/>
        <p:txBody>
          <a:bodyPr>
            <a:normAutofit fontScale="90000"/>
          </a:bodyPr>
          <a:lstStyle/>
          <a:p>
            <a:r>
              <a:rPr lang="sv-SE" dirty="0" err="1"/>
              <a:t>Ansvarsområdeny</a:t>
            </a:r>
            <a:r>
              <a:rPr lang="sv-SE" dirty="0"/>
              <a:t>, ett axplock</a:t>
            </a:r>
            <a:br>
              <a:rPr lang="sv-SE" dirty="0"/>
            </a:br>
            <a:endParaRPr lang="sv-SE" dirty="0"/>
          </a:p>
        </p:txBody>
      </p:sp>
      <p:sp>
        <p:nvSpPr>
          <p:cNvPr id="3" name="Platshållare för innehåll 2">
            <a:extLst>
              <a:ext uri="{FF2B5EF4-FFF2-40B4-BE49-F238E27FC236}">
                <a16:creationId xmlns:a16="http://schemas.microsoft.com/office/drawing/2014/main" id="{8826E2FD-008C-658F-82EC-3856883EC920}"/>
              </a:ext>
            </a:extLst>
          </p:cNvPr>
          <p:cNvSpPr>
            <a:spLocks noGrp="1"/>
          </p:cNvSpPr>
          <p:nvPr>
            <p:ph idx="11"/>
          </p:nvPr>
        </p:nvSpPr>
        <p:spPr/>
        <p:txBody>
          <a:bodyPr>
            <a:normAutofit fontScale="92500" lnSpcReduction="20000"/>
          </a:bodyPr>
          <a:lstStyle/>
          <a:p>
            <a:r>
              <a:rPr lang="sv-SE" dirty="0"/>
              <a:t>Nära vård					Psykiatri och skadligt bruk och beroende</a:t>
            </a:r>
          </a:p>
          <a:p>
            <a:pPr marL="229870" indent="-229870"/>
            <a:r>
              <a:rPr lang="sv-SE" dirty="0"/>
              <a:t>Nödvändig tandvård				Säker läkemedelshantering</a:t>
            </a:r>
            <a:endParaRPr lang="sv-SE" dirty="0">
              <a:cs typeface="Arial" panose="020B0604020202020204"/>
            </a:endParaRPr>
          </a:p>
          <a:p>
            <a:pPr marL="229870" indent="-229870"/>
            <a:r>
              <a:rPr lang="sv-SE" dirty="0"/>
              <a:t>Kost och nutrition</a:t>
            </a:r>
            <a:endParaRPr lang="sv-SE" dirty="0">
              <a:cs typeface="Arial" panose="020B0604020202020204"/>
            </a:endParaRPr>
          </a:p>
          <a:p>
            <a:pPr marL="229870" indent="-229870"/>
            <a:r>
              <a:rPr lang="sv-SE" dirty="0"/>
              <a:t>Grundutrustning och hjälpmedelshantering</a:t>
            </a:r>
            <a:endParaRPr lang="sv-SE" dirty="0">
              <a:cs typeface="Arial" panose="020B0604020202020204"/>
            </a:endParaRPr>
          </a:p>
          <a:p>
            <a:pPr marL="229870" indent="-229870"/>
            <a:r>
              <a:rPr lang="sv-SE" dirty="0">
                <a:cs typeface="Arial" panose="020B0604020202020204"/>
              </a:rPr>
              <a:t>Digital signering</a:t>
            </a:r>
          </a:p>
          <a:p>
            <a:pPr marL="229870" indent="-229870"/>
            <a:r>
              <a:rPr lang="sv-SE" dirty="0">
                <a:cs typeface="Arial" panose="020B0604020202020204"/>
              </a:rPr>
              <a:t>Delegeringar</a:t>
            </a:r>
          </a:p>
          <a:p>
            <a:pPr marL="229870" indent="-229870"/>
            <a:r>
              <a:rPr lang="sv-SE" dirty="0">
                <a:cs typeface="Arial" panose="020B0604020202020204"/>
              </a:rPr>
              <a:t>Palliativ vård</a:t>
            </a:r>
          </a:p>
          <a:p>
            <a:pPr marL="229870" indent="-229870"/>
            <a:r>
              <a:rPr lang="sv-SE" dirty="0">
                <a:cs typeface="Arial" panose="020B0604020202020204"/>
              </a:rPr>
              <a:t>Säkra  läkemedelsskåp</a:t>
            </a:r>
          </a:p>
          <a:p>
            <a:pPr marL="229870" indent="-229870"/>
            <a:r>
              <a:rPr lang="sv-SE" dirty="0">
                <a:cs typeface="Arial" panose="020B0604020202020204"/>
              </a:rPr>
              <a:t>Avvikelser</a:t>
            </a:r>
          </a:p>
          <a:p>
            <a:pPr marL="229870" indent="-229870"/>
            <a:r>
              <a:rPr lang="sv-SE" dirty="0">
                <a:cs typeface="Arial" panose="020B0604020202020204"/>
              </a:rPr>
              <a:t>Verksamhetsförändringar patientsäkerhet</a:t>
            </a:r>
          </a:p>
          <a:p>
            <a:pPr marL="229870" indent="-229870"/>
            <a:r>
              <a:rPr lang="sv-SE" dirty="0">
                <a:cs typeface="Arial" panose="020B0604020202020204"/>
              </a:rPr>
              <a:t>Vårdhygien </a:t>
            </a:r>
          </a:p>
          <a:p>
            <a:endParaRPr lang="sv-SE" dirty="0"/>
          </a:p>
        </p:txBody>
      </p:sp>
    </p:spTree>
    <p:extLst>
      <p:ext uri="{BB962C8B-B14F-4D97-AF65-F5344CB8AC3E}">
        <p14:creationId xmlns:p14="http://schemas.microsoft.com/office/powerpoint/2010/main" val="703353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9F93994-644C-085D-4C90-3B920352F199}"/>
              </a:ext>
            </a:extLst>
          </p:cNvPr>
          <p:cNvSpPr>
            <a:spLocks noGrp="1"/>
          </p:cNvSpPr>
          <p:nvPr>
            <p:ph type="title"/>
          </p:nvPr>
        </p:nvSpPr>
        <p:spPr/>
        <p:txBody>
          <a:bodyPr/>
          <a:lstStyle/>
          <a:p>
            <a:r>
              <a:rPr lang="sv-SE" dirty="0"/>
              <a:t>Samarbete</a:t>
            </a:r>
          </a:p>
        </p:txBody>
      </p:sp>
      <p:sp>
        <p:nvSpPr>
          <p:cNvPr id="3" name="Platshållare för innehåll 2">
            <a:extLst>
              <a:ext uri="{FF2B5EF4-FFF2-40B4-BE49-F238E27FC236}">
                <a16:creationId xmlns:a16="http://schemas.microsoft.com/office/drawing/2014/main" id="{FB745A07-9790-1D5C-5C43-BA78A41D638F}"/>
              </a:ext>
            </a:extLst>
          </p:cNvPr>
          <p:cNvSpPr>
            <a:spLocks noGrp="1"/>
          </p:cNvSpPr>
          <p:nvPr>
            <p:ph idx="11"/>
          </p:nvPr>
        </p:nvSpPr>
        <p:spPr>
          <a:xfrm>
            <a:off x="1056000" y="1640910"/>
            <a:ext cx="10080000" cy="4272527"/>
          </a:xfrm>
        </p:spPr>
        <p:txBody>
          <a:bodyPr/>
          <a:lstStyle/>
          <a:p>
            <a:r>
              <a:rPr lang="sv-SE" dirty="0"/>
              <a:t>Verksamhetschefer hälso- och sjukvård träffas varje vecka. Två gånger i månaden tillsammans med verksamhetschef hälso- och sjukvård i äldre samt vård- och omsorgsförvaltningen och MAS och MAR.</a:t>
            </a:r>
          </a:p>
          <a:p>
            <a:r>
              <a:rPr lang="sv-SE" dirty="0"/>
              <a:t>Rutiner och riskbedömningar</a:t>
            </a:r>
          </a:p>
          <a:p>
            <a:r>
              <a:rPr lang="sv-SE" dirty="0"/>
              <a:t>Information ut i utförarverksamheterna</a:t>
            </a:r>
          </a:p>
          <a:p>
            <a:r>
              <a:rPr lang="sv-SE" dirty="0"/>
              <a:t>Planering av insatser.</a:t>
            </a:r>
          </a:p>
          <a:p>
            <a:r>
              <a:rPr lang="sv-SE" dirty="0"/>
              <a:t>Utbildning av enhetschefer och verksamhetschefer i hälso- och sjukvårdsansvaret</a:t>
            </a:r>
          </a:p>
          <a:p>
            <a:endParaRPr lang="sv-SE" dirty="0"/>
          </a:p>
          <a:p>
            <a:endParaRPr lang="sv-SE" dirty="0"/>
          </a:p>
          <a:p>
            <a:endParaRPr lang="sv-SE" dirty="0"/>
          </a:p>
        </p:txBody>
      </p:sp>
    </p:spTree>
    <p:extLst>
      <p:ext uri="{BB962C8B-B14F-4D97-AF65-F5344CB8AC3E}">
        <p14:creationId xmlns:p14="http://schemas.microsoft.com/office/powerpoint/2010/main" val="301945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5</a:t>
            </a:r>
            <a:r>
              <a:rPr lang="sv-SE" sz="3000" b="1" dirty="0">
                <a:effectLst/>
                <a:ea typeface="MS PGothic" panose="020B0600070205080204" pitchFamily="34" charset="-128"/>
                <a:cs typeface="Arial" panose="020B0604020202020204" pitchFamily="34" charset="0"/>
              </a:rPr>
              <a:t>. Återkoppling på frågor från organisationerna </a:t>
            </a:r>
            <a:br>
              <a:rPr lang="sv-SE" sz="3200" b="1" dirty="0">
                <a:effectLst/>
                <a:ea typeface="MS PGothic" panose="020B0600070205080204" pitchFamily="34" charset="-128"/>
                <a:cs typeface="Arial" panose="020B0604020202020204" pitchFamily="34" charset="0"/>
              </a:rPr>
            </a:br>
            <a:br>
              <a:rPr lang="sv-SE" sz="3200" b="1" dirty="0">
                <a:effectLst/>
                <a:ea typeface="MS PGothic" panose="020B0600070205080204" pitchFamily="34" charset="-128"/>
                <a:cs typeface="Arial" panose="020B0604020202020204" pitchFamily="34" charset="0"/>
              </a:rPr>
            </a:b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4258831664"/>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F7A658-0F16-55B8-E12B-EE7EEAD314BA}"/>
              </a:ext>
            </a:extLst>
          </p:cNvPr>
          <p:cNvSpPr>
            <a:spLocks noGrp="1"/>
          </p:cNvSpPr>
          <p:nvPr>
            <p:ph type="title"/>
          </p:nvPr>
        </p:nvSpPr>
        <p:spPr/>
        <p:txBody>
          <a:bodyPr/>
          <a:lstStyle/>
          <a:p>
            <a:r>
              <a:rPr lang="sv-SE" dirty="0"/>
              <a:t>Nära vård</a:t>
            </a:r>
          </a:p>
        </p:txBody>
      </p:sp>
      <p:pic>
        <p:nvPicPr>
          <p:cNvPr id="4" name="Picture 2" descr="Nära vård. Från fokus på organisation till fokus på person och relation. Från isolerad vård och omsorgsinsatser till samordning utifrån personens fokus. Från reaktiv till proaktiv och hälsofrämjande. Från Invånare och patienter som passiva mottagare till aktiv medskapare. ">
            <a:extLst>
              <a:ext uri="{FF2B5EF4-FFF2-40B4-BE49-F238E27FC236}">
                <a16:creationId xmlns:a16="http://schemas.microsoft.com/office/drawing/2014/main" id="{ACDEF321-90A3-5018-27CD-0965D27B9E62}"/>
              </a:ext>
            </a:extLst>
          </p:cNvPr>
          <p:cNvPicPr>
            <a:picLocks noGrp="1" noChangeAspect="1" noChangeArrowheads="1"/>
          </p:cNvPicPr>
          <p:nvPr>
            <p:ph idx="11"/>
          </p:nvPr>
        </p:nvPicPr>
        <p:blipFill>
          <a:blip r:embed="rId2">
            <a:extLst>
              <a:ext uri="{28A0092B-C50C-407E-A947-70E740481C1C}">
                <a14:useLocalDpi xmlns:a14="http://schemas.microsoft.com/office/drawing/2010/main" val="0"/>
              </a:ext>
            </a:extLst>
          </a:blip>
          <a:stretch>
            <a:fillRect/>
          </a:stretch>
        </p:blipFill>
        <p:spPr bwMode="auto">
          <a:xfrm>
            <a:off x="2428875" y="1763713"/>
            <a:ext cx="7334250" cy="4124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4047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AD4896-9A70-D416-2938-63D745000C7C}"/>
              </a:ext>
            </a:extLst>
          </p:cNvPr>
          <p:cNvSpPr>
            <a:spLocks noGrp="1"/>
          </p:cNvSpPr>
          <p:nvPr>
            <p:ph type="title"/>
          </p:nvPr>
        </p:nvSpPr>
        <p:spPr/>
        <p:txBody>
          <a:bodyPr/>
          <a:lstStyle/>
          <a:p>
            <a:r>
              <a:rPr lang="sv-SE" dirty="0"/>
              <a:t>Vad innebär god och nära vård</a:t>
            </a:r>
          </a:p>
        </p:txBody>
      </p:sp>
      <p:sp>
        <p:nvSpPr>
          <p:cNvPr id="3" name="Platshållare för innehåll 2">
            <a:extLst>
              <a:ext uri="{FF2B5EF4-FFF2-40B4-BE49-F238E27FC236}">
                <a16:creationId xmlns:a16="http://schemas.microsoft.com/office/drawing/2014/main" id="{A30E0D99-05D8-507E-FCD9-A7A7461F9AC9}"/>
              </a:ext>
            </a:extLst>
          </p:cNvPr>
          <p:cNvSpPr>
            <a:spLocks noGrp="1"/>
          </p:cNvSpPr>
          <p:nvPr>
            <p:ph idx="11"/>
          </p:nvPr>
        </p:nvSpPr>
        <p:spPr/>
        <p:txBody>
          <a:bodyPr/>
          <a:lstStyle/>
          <a:p>
            <a:pPr algn="l"/>
            <a:r>
              <a:rPr lang="sv-SE" b="0" i="0" dirty="0">
                <a:solidFill>
                  <a:srgbClr val="262626"/>
                </a:solidFill>
                <a:effectLst/>
                <a:latin typeface="Arial" panose="020B0604020202020204" pitchFamily="34" charset="0"/>
              </a:rPr>
              <a:t>Målet med omställningen av hälso- och sjukvården är att patienten får en god, nära och samordnad vård som stärker hälsan. Målet är också att patienten är delaktig utifrån sina förutsättningar och preferenser och att en effektivare användning av hälso- och sjukvårdens resurser ska uppnås.</a:t>
            </a:r>
          </a:p>
          <a:p>
            <a:pPr algn="l"/>
            <a:r>
              <a:rPr lang="sv-SE" b="0" i="0" dirty="0">
                <a:solidFill>
                  <a:srgbClr val="262626"/>
                </a:solidFill>
                <a:effectLst/>
                <a:latin typeface="Arial" panose="020B0604020202020204" pitchFamily="34" charset="0"/>
              </a:rPr>
              <a:t>En primärvårdsreform är kopplad till omställningen.</a:t>
            </a:r>
          </a:p>
          <a:p>
            <a:pPr algn="l"/>
            <a:r>
              <a:rPr lang="sv-SE" b="0" i="0" dirty="0">
                <a:solidFill>
                  <a:srgbClr val="262626"/>
                </a:solidFill>
                <a:effectLst/>
                <a:latin typeface="Arial" panose="020B0604020202020204" pitchFamily="34" charset="0"/>
              </a:rPr>
              <a:t>Målen för primärvårdsreformen är följande:</a:t>
            </a:r>
          </a:p>
          <a:p>
            <a:pPr algn="l"/>
            <a:endParaRPr lang="sv-SE" b="0" i="0" dirty="0">
              <a:solidFill>
                <a:srgbClr val="262626"/>
              </a:solidFill>
              <a:effectLst/>
              <a:latin typeface="Arial" panose="020B0604020202020204" pitchFamily="34" charset="0"/>
            </a:endParaRPr>
          </a:p>
          <a:p>
            <a:pPr algn="l">
              <a:buFont typeface="+mj-lt"/>
              <a:buAutoNum type="arabicPeriod"/>
            </a:pPr>
            <a:r>
              <a:rPr lang="sv-SE" b="0" i="0" dirty="0">
                <a:solidFill>
                  <a:srgbClr val="262626"/>
                </a:solidFill>
                <a:effectLst/>
                <a:latin typeface="Arial" panose="020B0604020202020204" pitchFamily="34" charset="0"/>
              </a:rPr>
              <a:t>Tillgängligheten till primärvården ska öka.</a:t>
            </a:r>
          </a:p>
          <a:p>
            <a:pPr algn="l">
              <a:buFont typeface="+mj-lt"/>
              <a:buAutoNum type="arabicPeriod"/>
            </a:pPr>
            <a:r>
              <a:rPr lang="sv-SE" b="0" i="0" dirty="0">
                <a:solidFill>
                  <a:srgbClr val="262626"/>
                </a:solidFill>
                <a:effectLst/>
                <a:latin typeface="Arial" panose="020B0604020202020204" pitchFamily="34" charset="0"/>
              </a:rPr>
              <a:t>En mer delaktig patient och en personcentrerad vård.</a:t>
            </a:r>
          </a:p>
          <a:p>
            <a:pPr algn="l">
              <a:buFont typeface="+mj-lt"/>
              <a:buAutoNum type="arabicPeriod"/>
            </a:pPr>
            <a:r>
              <a:rPr lang="sv-SE" b="0" i="0" dirty="0">
                <a:solidFill>
                  <a:srgbClr val="262626"/>
                </a:solidFill>
                <a:effectLst/>
                <a:latin typeface="Arial" panose="020B0604020202020204" pitchFamily="34" charset="0"/>
              </a:rPr>
              <a:t>Kontinuiteten i primärvården ska öka.</a:t>
            </a:r>
          </a:p>
          <a:p>
            <a:endParaRPr lang="sv-SE" dirty="0"/>
          </a:p>
        </p:txBody>
      </p:sp>
    </p:spTree>
    <p:extLst>
      <p:ext uri="{BB962C8B-B14F-4D97-AF65-F5344CB8AC3E}">
        <p14:creationId xmlns:p14="http://schemas.microsoft.com/office/powerpoint/2010/main" val="9848216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F044A2-DFF2-4423-961F-375E811C5FEE}"/>
              </a:ext>
            </a:extLst>
          </p:cNvPr>
          <p:cNvSpPr>
            <a:spLocks noGrp="1"/>
          </p:cNvSpPr>
          <p:nvPr>
            <p:ph type="title"/>
          </p:nvPr>
        </p:nvSpPr>
        <p:spPr/>
        <p:txBody>
          <a:bodyPr/>
          <a:lstStyle/>
          <a:p>
            <a:r>
              <a:rPr lang="sv-SE" dirty="0"/>
              <a:t>Fortsättning nära vård</a:t>
            </a:r>
          </a:p>
        </p:txBody>
      </p:sp>
      <p:sp>
        <p:nvSpPr>
          <p:cNvPr id="3" name="Platshållare för innehåll 2">
            <a:extLst>
              <a:ext uri="{FF2B5EF4-FFF2-40B4-BE49-F238E27FC236}">
                <a16:creationId xmlns:a16="http://schemas.microsoft.com/office/drawing/2014/main" id="{E4ABDE82-F692-59DA-3704-A02071524855}"/>
              </a:ext>
            </a:extLst>
          </p:cNvPr>
          <p:cNvSpPr>
            <a:spLocks noGrp="1"/>
          </p:cNvSpPr>
          <p:nvPr>
            <p:ph idx="11"/>
          </p:nvPr>
        </p:nvSpPr>
        <p:spPr/>
        <p:txBody>
          <a:bodyPr/>
          <a:lstStyle/>
          <a:p>
            <a:r>
              <a:rPr lang="sv-SE" dirty="0"/>
              <a:t>Närmaste vården är den, den enskilde kan ge sig själv.</a:t>
            </a:r>
          </a:p>
          <a:p>
            <a:r>
              <a:rPr lang="sv-SE" dirty="0"/>
              <a:t>Den enskilde och dess närstående är medskapare av vården som har kommunal och regional primärvård som bas</a:t>
            </a:r>
          </a:p>
          <a:p>
            <a:endParaRPr lang="sv-SE" dirty="0"/>
          </a:p>
          <a:p>
            <a:pPr marL="0" indent="0">
              <a:buNone/>
            </a:pPr>
            <a:r>
              <a:rPr lang="sv-SE" b="1" dirty="0"/>
              <a:t>Målbild för Västra Götaland:</a:t>
            </a:r>
          </a:p>
          <a:p>
            <a:r>
              <a:rPr lang="sv-SE" dirty="0"/>
              <a:t>Utgår från individuella förutsättningar och behov</a:t>
            </a:r>
          </a:p>
          <a:p>
            <a:r>
              <a:rPr lang="sv-SE" dirty="0"/>
              <a:t>Bygger på relationer, är hälsofrämjande, förebyggande och proaktiv</a:t>
            </a:r>
          </a:p>
          <a:p>
            <a:r>
              <a:rPr lang="sv-SE" dirty="0"/>
              <a:t>Bidrar till jämlik hälsa, trygghet och självständighet och grundas i gemensamt ansvarstagande och tillit.</a:t>
            </a:r>
          </a:p>
        </p:txBody>
      </p:sp>
    </p:spTree>
    <p:extLst>
      <p:ext uri="{BB962C8B-B14F-4D97-AF65-F5344CB8AC3E}">
        <p14:creationId xmlns:p14="http://schemas.microsoft.com/office/powerpoint/2010/main" val="11225087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1EB476-633C-B59D-DA84-849D663317F9}"/>
              </a:ext>
            </a:extLst>
          </p:cNvPr>
          <p:cNvSpPr>
            <a:spLocks noGrp="1"/>
          </p:cNvSpPr>
          <p:nvPr>
            <p:ph type="title"/>
          </p:nvPr>
        </p:nvSpPr>
        <p:spPr>
          <a:xfrm>
            <a:off x="397828" y="435293"/>
            <a:ext cx="9170279" cy="736959"/>
          </a:xfrm>
        </p:spPr>
        <p:txBody>
          <a:bodyPr/>
          <a:lstStyle/>
          <a:p>
            <a:r>
              <a:rPr lang="sv-SE" dirty="0"/>
              <a:t>Fortsättning</a:t>
            </a:r>
          </a:p>
        </p:txBody>
      </p:sp>
      <p:sp>
        <p:nvSpPr>
          <p:cNvPr id="3" name="Platshållare för innehåll 2">
            <a:extLst>
              <a:ext uri="{FF2B5EF4-FFF2-40B4-BE49-F238E27FC236}">
                <a16:creationId xmlns:a16="http://schemas.microsoft.com/office/drawing/2014/main" id="{A3701F0B-5752-5523-0A97-964E81736AE4}"/>
              </a:ext>
            </a:extLst>
          </p:cNvPr>
          <p:cNvSpPr>
            <a:spLocks noGrp="1"/>
          </p:cNvSpPr>
          <p:nvPr>
            <p:ph idx="11"/>
          </p:nvPr>
        </p:nvSpPr>
        <p:spPr/>
        <p:txBody>
          <a:bodyPr/>
          <a:lstStyle/>
          <a:p>
            <a:r>
              <a:rPr lang="sv-SE" dirty="0"/>
              <a:t>Arbetsgrupp Nära vård, </a:t>
            </a:r>
            <a:r>
              <a:rPr lang="sv-SE" dirty="0" err="1"/>
              <a:t>stadengemensam</a:t>
            </a:r>
            <a:endParaRPr lang="sv-SE" dirty="0"/>
          </a:p>
          <a:p>
            <a:r>
              <a:rPr lang="sv-SE" dirty="0"/>
              <a:t>Handlingsplan för staden</a:t>
            </a:r>
          </a:p>
          <a:p>
            <a:r>
              <a:rPr lang="sv-SE" dirty="0"/>
              <a:t>Handlingsplan i förvaltningen för funktionsstöd</a:t>
            </a:r>
          </a:p>
          <a:p>
            <a:endParaRPr lang="sv-SE" dirty="0"/>
          </a:p>
          <a:p>
            <a:endParaRPr lang="sv-SE" dirty="0"/>
          </a:p>
          <a:p>
            <a:pPr marL="0" indent="0">
              <a:buNone/>
            </a:pPr>
            <a:endParaRPr lang="sv-SE" dirty="0"/>
          </a:p>
        </p:txBody>
      </p:sp>
    </p:spTree>
    <p:extLst>
      <p:ext uri="{BB962C8B-B14F-4D97-AF65-F5344CB8AC3E}">
        <p14:creationId xmlns:p14="http://schemas.microsoft.com/office/powerpoint/2010/main" val="1412951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DAD27-E3F8-408B-A998-F2688550736A}"/>
              </a:ext>
            </a:extLst>
          </p:cNvPr>
          <p:cNvSpPr>
            <a:spLocks noGrp="1"/>
          </p:cNvSpPr>
          <p:nvPr>
            <p:ph type="title"/>
          </p:nvPr>
        </p:nvSpPr>
        <p:spPr/>
        <p:txBody>
          <a:bodyPr>
            <a:normAutofit fontScale="90000"/>
          </a:bodyPr>
          <a:lstStyle/>
          <a:p>
            <a:r>
              <a:rPr lang="sv-SE" dirty="0"/>
              <a:t>Kontakt</a:t>
            </a:r>
          </a:p>
        </p:txBody>
      </p:sp>
      <p:sp>
        <p:nvSpPr>
          <p:cNvPr id="3" name="Platshållare för text 2">
            <a:extLst>
              <a:ext uri="{FF2B5EF4-FFF2-40B4-BE49-F238E27FC236}">
                <a16:creationId xmlns:a16="http://schemas.microsoft.com/office/drawing/2014/main" id="{8E4FCA14-D569-4621-9ECA-81A823936203}"/>
              </a:ext>
            </a:extLst>
          </p:cNvPr>
          <p:cNvSpPr>
            <a:spLocks noGrp="1"/>
          </p:cNvSpPr>
          <p:nvPr>
            <p:ph type="body" sz="quarter" idx="11"/>
          </p:nvPr>
        </p:nvSpPr>
        <p:spPr/>
        <p:txBody>
          <a:bodyPr/>
          <a:lstStyle/>
          <a:p>
            <a:r>
              <a:rPr lang="sv-SE" dirty="0"/>
              <a:t>Christina Sundesten</a:t>
            </a:r>
          </a:p>
          <a:p>
            <a:r>
              <a:rPr lang="sv-SE" dirty="0"/>
              <a:t>christina.sundesten@funktionsstod.goteborg.se</a:t>
            </a:r>
          </a:p>
          <a:p>
            <a:r>
              <a:rPr lang="sv-SE" dirty="0"/>
              <a:t>Förvaltningen för funktionsstöd, Göteborgs Stad</a:t>
            </a:r>
          </a:p>
        </p:txBody>
      </p:sp>
    </p:spTree>
    <p:extLst>
      <p:ext uri="{BB962C8B-B14F-4D97-AF65-F5344CB8AC3E}">
        <p14:creationId xmlns:p14="http://schemas.microsoft.com/office/powerpoint/2010/main" val="2425681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11</a:t>
            </a:r>
            <a:r>
              <a:rPr lang="sv-SE" sz="3000" b="1" dirty="0">
                <a:effectLst/>
                <a:ea typeface="MS PGothic" panose="020B0600070205080204" pitchFamily="34" charset="-128"/>
                <a:cs typeface="Arial" panose="020B0604020202020204" pitchFamily="34" charset="0"/>
              </a:rPr>
              <a:t>. Information om arbetsgrupper</a:t>
            </a: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4104620286"/>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667A441D-CEBE-ADBB-1682-AF4CE03D04A5}"/>
              </a:ext>
            </a:extLst>
          </p:cNvPr>
          <p:cNvSpPr>
            <a:spLocks noGrp="1"/>
          </p:cNvSpPr>
          <p:nvPr>
            <p:ph type="ctrTitle"/>
          </p:nvPr>
        </p:nvSpPr>
        <p:spPr/>
        <p:txBody>
          <a:bodyPr/>
          <a:lstStyle/>
          <a:p>
            <a:r>
              <a:rPr lang="sv-SE" sz="3200" dirty="0"/>
              <a:t>Arbetsgrupp kring stöd till familjer och unga vuxna med funktionsnedsättning</a:t>
            </a:r>
            <a:br>
              <a:rPr lang="sv-SE" sz="3200" dirty="0"/>
            </a:br>
            <a:r>
              <a:rPr lang="sv-SE" sz="3200" dirty="0"/>
              <a:t>– Vad är verksamt?</a:t>
            </a:r>
            <a:endParaRPr lang="sv-SE" dirty="0"/>
          </a:p>
        </p:txBody>
      </p:sp>
      <p:sp>
        <p:nvSpPr>
          <p:cNvPr id="2" name="Platshållare för text 1">
            <a:extLst>
              <a:ext uri="{FF2B5EF4-FFF2-40B4-BE49-F238E27FC236}">
                <a16:creationId xmlns:a16="http://schemas.microsoft.com/office/drawing/2014/main" id="{6F322B27-6E45-A672-3236-B5634220BC94}"/>
              </a:ext>
            </a:extLst>
          </p:cNvPr>
          <p:cNvSpPr>
            <a:spLocks noGrp="1"/>
          </p:cNvSpPr>
          <p:nvPr>
            <p:ph type="body" sz="quarter" idx="10"/>
          </p:nvPr>
        </p:nvSpPr>
        <p:spPr/>
        <p:txBody>
          <a:bodyPr/>
          <a:lstStyle/>
          <a:p>
            <a:r>
              <a:rPr lang="sv-SE" dirty="0"/>
              <a:t>Rådet för funktionsstödsfrågor 250508</a:t>
            </a:r>
          </a:p>
        </p:txBody>
      </p:sp>
      <p:sp>
        <p:nvSpPr>
          <p:cNvPr id="3" name="Platshållare för text 2">
            <a:extLst>
              <a:ext uri="{FF2B5EF4-FFF2-40B4-BE49-F238E27FC236}">
                <a16:creationId xmlns:a16="http://schemas.microsoft.com/office/drawing/2014/main" id="{0C526D87-9252-46D0-575D-47548AD50A89}"/>
              </a:ext>
            </a:extLst>
          </p:cNvPr>
          <p:cNvSpPr>
            <a:spLocks noGrp="1"/>
          </p:cNvSpPr>
          <p:nvPr>
            <p:ph type="body" sz="quarter" idx="11"/>
          </p:nvPr>
        </p:nvSpPr>
        <p:spPr/>
        <p:txBody>
          <a:bodyPr/>
          <a:lstStyle/>
          <a:p>
            <a:endParaRPr lang="sv-SE" dirty="0"/>
          </a:p>
        </p:txBody>
      </p:sp>
    </p:spTree>
    <p:extLst>
      <p:ext uri="{BB962C8B-B14F-4D97-AF65-F5344CB8AC3E}">
        <p14:creationId xmlns:p14="http://schemas.microsoft.com/office/powerpoint/2010/main" val="570068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C45F02-1E05-B83F-28B3-DE9384739265}"/>
              </a:ext>
            </a:extLst>
          </p:cNvPr>
          <p:cNvSpPr>
            <a:spLocks noGrp="1"/>
          </p:cNvSpPr>
          <p:nvPr>
            <p:ph type="title"/>
          </p:nvPr>
        </p:nvSpPr>
        <p:spPr>
          <a:xfrm>
            <a:off x="628704" y="604509"/>
            <a:ext cx="9170279" cy="736959"/>
          </a:xfrm>
        </p:spPr>
        <p:txBody>
          <a:bodyPr>
            <a:noAutofit/>
          </a:bodyPr>
          <a:lstStyle/>
          <a:p>
            <a:r>
              <a:rPr lang="sv-SE" dirty="0"/>
              <a:t>Stöd till familjer och unga vuxna med funktionsnedsättning</a:t>
            </a:r>
          </a:p>
        </p:txBody>
      </p:sp>
      <p:sp>
        <p:nvSpPr>
          <p:cNvPr id="3" name="Platshållare för innehåll 2">
            <a:extLst>
              <a:ext uri="{FF2B5EF4-FFF2-40B4-BE49-F238E27FC236}">
                <a16:creationId xmlns:a16="http://schemas.microsoft.com/office/drawing/2014/main" id="{05A82EC6-C962-7045-1221-FDD7BBE11601}"/>
              </a:ext>
            </a:extLst>
          </p:cNvPr>
          <p:cNvSpPr>
            <a:spLocks noGrp="1"/>
          </p:cNvSpPr>
          <p:nvPr>
            <p:ph sz="half" idx="1"/>
          </p:nvPr>
        </p:nvSpPr>
        <p:spPr>
          <a:xfrm>
            <a:off x="823041" y="1727077"/>
            <a:ext cx="10265372" cy="4176710"/>
          </a:xfrm>
        </p:spPr>
        <p:txBody>
          <a:bodyPr vert="horz" lIns="0" tIns="0" rIns="0" bIns="0" rtlCol="0" anchor="t">
            <a:normAutofit/>
          </a:bodyPr>
          <a:lstStyle/>
          <a:p>
            <a:pPr marL="0" lvl="0" indent="0">
              <a:lnSpc>
                <a:spcPct val="107000"/>
              </a:lnSpc>
              <a:buNone/>
            </a:pPr>
            <a:r>
              <a:rPr lang="sv-SE" b="1" dirty="0"/>
              <a:t>Exempel på förebyggande stöd idag</a:t>
            </a:r>
          </a:p>
          <a:p>
            <a:pPr marL="342900" indent="-342900">
              <a:lnSpc>
                <a:spcPct val="107000"/>
              </a:lnSpc>
              <a:buFont typeface="Symbol" panose="05050102010706020507" pitchFamily="18" charset="2"/>
              <a:buChar char=""/>
            </a:pPr>
            <a:r>
              <a:rPr lang="sv-SE" kern="100" dirty="0">
                <a:cs typeface="Times New Roman"/>
              </a:rPr>
              <a:t>Anhörigstöd</a:t>
            </a:r>
          </a:p>
          <a:p>
            <a:pPr marL="342900" indent="-342900">
              <a:lnSpc>
                <a:spcPct val="107000"/>
              </a:lnSpc>
              <a:buFont typeface="Symbol" panose="05050102010706020507" pitchFamily="18" charset="2"/>
              <a:buChar char=""/>
            </a:pPr>
            <a:r>
              <a:rPr lang="sv-SE" kern="100" dirty="0">
                <a:cs typeface="Times New Roman"/>
              </a:rPr>
              <a:t>Lotsverksamheten</a:t>
            </a:r>
          </a:p>
          <a:p>
            <a:pPr marL="342900" indent="-342900">
              <a:lnSpc>
                <a:spcPct val="107000"/>
              </a:lnSpc>
              <a:buFont typeface="Symbol" panose="05050102010706020507" pitchFamily="18" charset="2"/>
              <a:buChar char=""/>
            </a:pPr>
            <a:r>
              <a:rPr lang="sv-SE" kern="100" dirty="0">
                <a:cs typeface="Times New Roman"/>
              </a:rPr>
              <a:t>Koordinatorer – startade under 2024</a:t>
            </a:r>
          </a:p>
          <a:p>
            <a:pPr marL="342900" indent="-342900">
              <a:lnSpc>
                <a:spcPct val="107000"/>
              </a:lnSpc>
              <a:buFont typeface="Symbol" panose="05050102010706020507" pitchFamily="18" charset="2"/>
              <a:buChar char=""/>
            </a:pPr>
            <a:r>
              <a:rPr lang="sv-SE" kern="100" dirty="0">
                <a:cs typeface="Times New Roman"/>
              </a:rPr>
              <a:t>Pilot under våren 2025 - metodstöd i hemmiljön till föräldrar med barn som har funktionsnedsättning</a:t>
            </a:r>
          </a:p>
          <a:p>
            <a:pPr marL="342900" indent="-342900">
              <a:lnSpc>
                <a:spcPct val="107000"/>
              </a:lnSpc>
              <a:buFont typeface="Symbol" panose="05050102010706020507" pitchFamily="18" charset="2"/>
              <a:buChar char=""/>
            </a:pPr>
            <a:r>
              <a:rPr lang="sv-SE" kern="100" dirty="0">
                <a:cs typeface="Times New Roman"/>
              </a:rPr>
              <a:t>Individanpassat stöd till arbete (IPS) och arbetsspecialister - stöd mot arbete och studier</a:t>
            </a:r>
            <a:endParaRPr lang="sv-SE" kern="100" dirty="0">
              <a:cs typeface="Arial"/>
            </a:endParaRPr>
          </a:p>
        </p:txBody>
      </p:sp>
    </p:spTree>
    <p:extLst>
      <p:ext uri="{BB962C8B-B14F-4D97-AF65-F5344CB8AC3E}">
        <p14:creationId xmlns:p14="http://schemas.microsoft.com/office/powerpoint/2010/main" val="311278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C45F02-1E05-B83F-28B3-DE9384739265}"/>
              </a:ext>
            </a:extLst>
          </p:cNvPr>
          <p:cNvSpPr>
            <a:spLocks noGrp="1"/>
          </p:cNvSpPr>
          <p:nvPr>
            <p:ph type="title"/>
          </p:nvPr>
        </p:nvSpPr>
        <p:spPr>
          <a:xfrm>
            <a:off x="628704" y="604509"/>
            <a:ext cx="9504124" cy="736959"/>
          </a:xfrm>
        </p:spPr>
        <p:txBody>
          <a:bodyPr>
            <a:noAutofit/>
          </a:bodyPr>
          <a:lstStyle/>
          <a:p>
            <a:r>
              <a:rPr lang="sv-SE" dirty="0"/>
              <a:t>Hur kan stödet utvecklas? Vad är verksamt?</a:t>
            </a:r>
          </a:p>
        </p:txBody>
      </p:sp>
      <p:sp>
        <p:nvSpPr>
          <p:cNvPr id="3" name="Platshållare för innehåll 2">
            <a:extLst>
              <a:ext uri="{FF2B5EF4-FFF2-40B4-BE49-F238E27FC236}">
                <a16:creationId xmlns:a16="http://schemas.microsoft.com/office/drawing/2014/main" id="{05A82EC6-C962-7045-1221-FDD7BBE11601}"/>
              </a:ext>
            </a:extLst>
          </p:cNvPr>
          <p:cNvSpPr>
            <a:spLocks noGrp="1"/>
          </p:cNvSpPr>
          <p:nvPr>
            <p:ph sz="half" idx="1"/>
          </p:nvPr>
        </p:nvSpPr>
        <p:spPr>
          <a:xfrm>
            <a:off x="823041" y="1652646"/>
            <a:ext cx="10265372" cy="4176710"/>
          </a:xfrm>
        </p:spPr>
        <p:txBody>
          <a:bodyPr vert="horz" lIns="0" tIns="0" rIns="0" bIns="0" rtlCol="0" anchor="t">
            <a:normAutofit/>
          </a:bodyPr>
          <a:lstStyle/>
          <a:p>
            <a:pPr marL="0" indent="0">
              <a:buNone/>
            </a:pPr>
            <a:r>
              <a:rPr lang="sv-SE" b="1" dirty="0">
                <a:effectLst/>
                <a:latin typeface="Aptos" panose="020B0004020202020204" pitchFamily="34" charset="0"/>
                <a:ea typeface="Aptos" panose="020B0004020202020204" pitchFamily="34" charset="0"/>
                <a:cs typeface="Aptos" panose="020B0004020202020204" pitchFamily="34" charset="0"/>
              </a:rPr>
              <a:t>Förslag att bilda en arbetsgrupp</a:t>
            </a:r>
          </a:p>
          <a:p>
            <a:r>
              <a:rPr lang="sv-SE">
                <a:effectLst/>
                <a:latin typeface="Aptos" panose="020B0004020202020204" pitchFamily="34" charset="0"/>
                <a:ea typeface="Aptos" panose="020B0004020202020204" pitchFamily="34" charset="0"/>
                <a:cs typeface="Aptos" panose="020B0004020202020204" pitchFamily="34" charset="0"/>
              </a:rPr>
              <a:t>Rådet </a:t>
            </a:r>
            <a:r>
              <a:rPr lang="sv-SE" dirty="0">
                <a:effectLst/>
                <a:latin typeface="Aptos" panose="020B0004020202020204" pitchFamily="34" charset="0"/>
                <a:ea typeface="Aptos" panose="020B0004020202020204" pitchFamily="34" charset="0"/>
                <a:cs typeface="Aptos" panose="020B0004020202020204" pitchFamily="34" charset="0"/>
              </a:rPr>
              <a:t>för funktionsstödsfrågor utser representanter till en arbetsgrupp</a:t>
            </a:r>
          </a:p>
          <a:p>
            <a:r>
              <a:rPr lang="sv-SE" dirty="0">
                <a:effectLst/>
                <a:latin typeface="Aptos" panose="020B0004020202020204" pitchFamily="34" charset="0"/>
                <a:ea typeface="Aptos" panose="020B0004020202020204" pitchFamily="34" charset="0"/>
                <a:cs typeface="Aptos" panose="020B0004020202020204" pitchFamily="34" charset="0"/>
              </a:rPr>
              <a:t>Arbetsgruppen utgörs av dessa representanter och personal från förvaltningen</a:t>
            </a:r>
          </a:p>
          <a:p>
            <a:r>
              <a:rPr lang="sv-SE" dirty="0">
                <a:effectLst/>
                <a:latin typeface="Aptos" panose="020B0004020202020204" pitchFamily="34" charset="0"/>
                <a:ea typeface="Aptos" panose="020B0004020202020204" pitchFamily="34" charset="0"/>
                <a:cs typeface="Aptos" panose="020B0004020202020204" pitchFamily="34" charset="0"/>
              </a:rPr>
              <a:t>Arbetsgruppen formas innan sommaruppehållet</a:t>
            </a:r>
          </a:p>
          <a:p>
            <a:r>
              <a:rPr lang="sv-SE" dirty="0">
                <a:effectLst/>
                <a:latin typeface="Aptos" panose="020B0004020202020204" pitchFamily="34" charset="0"/>
                <a:ea typeface="Aptos" panose="020B0004020202020204" pitchFamily="34" charset="0"/>
                <a:cs typeface="Aptos" panose="020B0004020202020204" pitchFamily="34" charset="0"/>
              </a:rPr>
              <a:t>Arbetet i gruppen sker under hösten 2025 kring frågeställningen:</a:t>
            </a:r>
          </a:p>
          <a:p>
            <a:pPr marL="0" indent="0">
              <a:buNone/>
            </a:pPr>
            <a:r>
              <a:rPr lang="sv-SE" sz="2200" i="1" dirty="0">
                <a:effectLst/>
                <a:latin typeface="Aptos" panose="020B0004020202020204" pitchFamily="34" charset="0"/>
                <a:ea typeface="Aptos" panose="020B0004020202020204" pitchFamily="34" charset="0"/>
                <a:cs typeface="Aptos" panose="020B0004020202020204" pitchFamily="34" charset="0"/>
              </a:rPr>
              <a:t>Vad är verksamt för familjer som har barn med funktionsnedsättning och unga vuxna</a:t>
            </a:r>
          </a:p>
          <a:p>
            <a:pPr marL="0" indent="0">
              <a:buNone/>
            </a:pPr>
            <a:endParaRPr lang="sv-SE" dirty="0">
              <a:effectLst/>
              <a:latin typeface="Aptos" panose="020B0004020202020204" pitchFamily="34" charset="0"/>
              <a:ea typeface="Aptos" panose="020B0004020202020204" pitchFamily="34" charset="0"/>
              <a:cs typeface="Aptos" panose="020B0004020202020204" pitchFamily="34" charset="0"/>
            </a:endParaRPr>
          </a:p>
          <a:p>
            <a:r>
              <a:rPr lang="sv-SE" dirty="0">
                <a:effectLst/>
                <a:latin typeface="Aptos" panose="020B0004020202020204" pitchFamily="34" charset="0"/>
                <a:ea typeface="Aptos" panose="020B0004020202020204" pitchFamily="34" charset="0"/>
                <a:cs typeface="Aptos" panose="020B0004020202020204" pitchFamily="34" charset="0"/>
              </a:rPr>
              <a:t>Arbetsgruppen får stöd av Demokrati och </a:t>
            </a:r>
            <a:r>
              <a:rPr lang="sv-SE" dirty="0" err="1">
                <a:effectLst/>
                <a:latin typeface="Aptos" panose="020B0004020202020204" pitchFamily="34" charset="0"/>
                <a:ea typeface="Aptos" panose="020B0004020202020204" pitchFamily="34" charset="0"/>
                <a:cs typeface="Aptos" panose="020B0004020202020204" pitchFamily="34" charset="0"/>
              </a:rPr>
              <a:t>medborgarservice</a:t>
            </a:r>
            <a:endParaRPr lang="sv-SE"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965029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p:txBody>
          <a:bodyPr/>
          <a:lstStyle/>
          <a:p>
            <a:r>
              <a:rPr lang="sv-SE" dirty="0"/>
              <a:t>Kort om vård av barn – tillfällig föräldrapenning</a:t>
            </a:r>
          </a:p>
        </p:txBody>
      </p:sp>
    </p:spTree>
    <p:extLst>
      <p:ext uri="{BB962C8B-B14F-4D97-AF65-F5344CB8AC3E}">
        <p14:creationId xmlns:p14="http://schemas.microsoft.com/office/powerpoint/2010/main" val="2378204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A7AE140-709B-4AE0-9073-DA6D4CF6BC40}"/>
              </a:ext>
            </a:extLst>
          </p:cNvPr>
          <p:cNvSpPr>
            <a:spLocks noGrp="1"/>
          </p:cNvSpPr>
          <p:nvPr>
            <p:ph type="title"/>
          </p:nvPr>
        </p:nvSpPr>
        <p:spPr>
          <a:xfrm>
            <a:off x="407988" y="404813"/>
            <a:ext cx="9170279" cy="736959"/>
          </a:xfrm>
        </p:spPr>
        <p:txBody>
          <a:bodyPr anchor="ctr">
            <a:normAutofit/>
          </a:bodyPr>
          <a:lstStyle/>
          <a:p>
            <a:r>
              <a:rPr lang="sv-SE" dirty="0"/>
              <a:t>Vård av barn</a:t>
            </a:r>
          </a:p>
        </p:txBody>
      </p:sp>
      <p:sp>
        <p:nvSpPr>
          <p:cNvPr id="6" name="textruta 5">
            <a:extLst>
              <a:ext uri="{FF2B5EF4-FFF2-40B4-BE49-F238E27FC236}">
                <a16:creationId xmlns:a16="http://schemas.microsoft.com/office/drawing/2014/main" id="{5E9D20B7-8CC3-941B-9B13-FDFE502E7922}"/>
              </a:ext>
            </a:extLst>
          </p:cNvPr>
          <p:cNvSpPr txBox="1"/>
          <p:nvPr/>
        </p:nvSpPr>
        <p:spPr>
          <a:xfrm>
            <a:off x="1168400" y="1767840"/>
            <a:ext cx="9692640" cy="1477328"/>
          </a:xfrm>
          <a:prstGeom prst="rect">
            <a:avLst/>
          </a:prstGeom>
          <a:noFill/>
        </p:spPr>
        <p:txBody>
          <a:bodyPr wrap="square" rtlCol="0">
            <a:spAutoFit/>
          </a:bodyPr>
          <a:lstStyle/>
          <a:p>
            <a:pPr marL="285750" indent="-285750">
              <a:buFont typeface="Arial" panose="020B0604020202020204" pitchFamily="34" charset="0"/>
              <a:buChar char="•"/>
            </a:pPr>
            <a:r>
              <a:rPr lang="sv-SE" dirty="0"/>
              <a:t>Vård av barn, det vill säga  tillfällig föräldrapenning motsvarade 0,9 % av den totala arbetstiden under 2024.</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Denna siffra har sett ungefär likadan ut sedan förvaltningens start, 0,9 % år 2021, 0,8 % år 2022, 0,8 % år 2023.</a:t>
            </a:r>
          </a:p>
        </p:txBody>
      </p:sp>
    </p:spTree>
    <p:extLst>
      <p:ext uri="{BB962C8B-B14F-4D97-AF65-F5344CB8AC3E}">
        <p14:creationId xmlns:p14="http://schemas.microsoft.com/office/powerpoint/2010/main" val="2017824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F202DA-348D-8DAC-5D5B-2C4EDEA02A99}"/>
              </a:ext>
            </a:extLst>
          </p:cNvPr>
          <p:cNvSpPr>
            <a:spLocks noGrp="1"/>
          </p:cNvSpPr>
          <p:nvPr>
            <p:ph type="title"/>
          </p:nvPr>
        </p:nvSpPr>
        <p:spPr>
          <a:xfrm>
            <a:off x="407988" y="404813"/>
            <a:ext cx="9170279" cy="736959"/>
          </a:xfrm>
        </p:spPr>
        <p:txBody>
          <a:bodyPr anchor="ctr">
            <a:normAutofit/>
          </a:bodyPr>
          <a:lstStyle/>
          <a:p>
            <a:r>
              <a:rPr lang="sv-SE" dirty="0"/>
              <a:t>Vård av barn fortsättning</a:t>
            </a:r>
          </a:p>
        </p:txBody>
      </p:sp>
      <p:sp>
        <p:nvSpPr>
          <p:cNvPr id="9" name="Content Placeholder 3">
            <a:extLst>
              <a:ext uri="{FF2B5EF4-FFF2-40B4-BE49-F238E27FC236}">
                <a16:creationId xmlns:a16="http://schemas.microsoft.com/office/drawing/2014/main" id="{54131C07-2981-F609-2021-9C1E04914DA9}"/>
              </a:ext>
            </a:extLst>
          </p:cNvPr>
          <p:cNvSpPr>
            <a:spLocks noGrp="1"/>
          </p:cNvSpPr>
          <p:nvPr>
            <p:ph sz="half" idx="2"/>
          </p:nvPr>
        </p:nvSpPr>
        <p:spPr>
          <a:xfrm>
            <a:off x="7802880" y="1798320"/>
            <a:ext cx="3769360" cy="3444240"/>
          </a:xfrm>
        </p:spPr>
        <p:txBody>
          <a:bodyPr/>
          <a:lstStyle/>
          <a:p>
            <a:r>
              <a:rPr lang="en-US" dirty="0" err="1"/>
              <a:t>Avdelning</a:t>
            </a:r>
            <a:r>
              <a:rPr lang="en-US" dirty="0"/>
              <a:t> Myndighet och </a:t>
            </a:r>
            <a:r>
              <a:rPr lang="en-US" dirty="0" err="1"/>
              <a:t>avdelning</a:t>
            </a:r>
            <a:r>
              <a:rPr lang="en-US" dirty="0"/>
              <a:t> </a:t>
            </a:r>
            <a:r>
              <a:rPr lang="en-US" dirty="0" err="1"/>
              <a:t>Daglig</a:t>
            </a:r>
            <a:r>
              <a:rPr lang="en-US" dirty="0"/>
              <a:t> </a:t>
            </a:r>
            <a:r>
              <a:rPr lang="en-US" dirty="0" err="1"/>
              <a:t>verksamhet</a:t>
            </a:r>
            <a:r>
              <a:rPr lang="en-US" dirty="0"/>
              <a:t> och </a:t>
            </a:r>
            <a:r>
              <a:rPr lang="en-US" dirty="0" err="1"/>
              <a:t>stöd</a:t>
            </a:r>
            <a:r>
              <a:rPr lang="en-US" dirty="0"/>
              <a:t> </a:t>
            </a:r>
            <a:r>
              <a:rPr lang="en-US" dirty="0" err="1"/>
              <a:t>har</a:t>
            </a:r>
            <a:r>
              <a:rPr lang="en-US" dirty="0"/>
              <a:t> under 2024 </a:t>
            </a:r>
            <a:r>
              <a:rPr lang="en-US" dirty="0" err="1"/>
              <a:t>en</a:t>
            </a:r>
            <a:r>
              <a:rPr lang="en-US" dirty="0"/>
              <a:t> </a:t>
            </a:r>
            <a:r>
              <a:rPr lang="en-US" dirty="0" err="1"/>
              <a:t>något</a:t>
            </a:r>
            <a:r>
              <a:rPr lang="en-US" dirty="0"/>
              <a:t> </a:t>
            </a:r>
            <a:r>
              <a:rPr lang="en-US" dirty="0" err="1"/>
              <a:t>högre</a:t>
            </a:r>
            <a:r>
              <a:rPr lang="en-US" dirty="0"/>
              <a:t> </a:t>
            </a:r>
            <a:r>
              <a:rPr lang="en-US" dirty="0" err="1"/>
              <a:t>andel</a:t>
            </a:r>
            <a:r>
              <a:rPr lang="en-US" dirty="0"/>
              <a:t> </a:t>
            </a:r>
            <a:r>
              <a:rPr lang="en-US" dirty="0" err="1"/>
              <a:t>vård</a:t>
            </a:r>
            <a:r>
              <a:rPr lang="en-US" dirty="0"/>
              <a:t> av barn </a:t>
            </a:r>
            <a:r>
              <a:rPr lang="en-US" dirty="0" err="1"/>
              <a:t>än</a:t>
            </a:r>
            <a:r>
              <a:rPr lang="en-US" dirty="0"/>
              <a:t> </a:t>
            </a:r>
            <a:r>
              <a:rPr lang="en-US" dirty="0" err="1"/>
              <a:t>övriga</a:t>
            </a:r>
            <a:r>
              <a:rPr lang="en-US" dirty="0"/>
              <a:t> </a:t>
            </a:r>
            <a:r>
              <a:rPr lang="en-US" dirty="0" err="1"/>
              <a:t>avdelningar</a:t>
            </a:r>
            <a:r>
              <a:rPr lang="en-US" dirty="0"/>
              <a:t>, 1 %, </a:t>
            </a:r>
            <a:r>
              <a:rPr lang="en-US" dirty="0" err="1"/>
              <a:t>respektive</a:t>
            </a:r>
            <a:r>
              <a:rPr lang="en-US" dirty="0"/>
              <a:t> 1,1 %.</a:t>
            </a:r>
          </a:p>
        </p:txBody>
      </p:sp>
      <p:graphicFrame>
        <p:nvGraphicFramePr>
          <p:cNvPr id="4" name="Platshållare för innehåll 3">
            <a:extLst>
              <a:ext uri="{FF2B5EF4-FFF2-40B4-BE49-F238E27FC236}">
                <a16:creationId xmlns:a16="http://schemas.microsoft.com/office/drawing/2014/main" id="{0F590A04-43F4-52E3-C9DD-28E0A1C932DF}"/>
              </a:ext>
            </a:extLst>
          </p:cNvPr>
          <p:cNvGraphicFramePr>
            <a:graphicFrameLocks noGrp="1"/>
          </p:cNvGraphicFramePr>
          <p:nvPr>
            <p:ph sz="half" idx="1"/>
            <p:extLst>
              <p:ext uri="{D42A27DB-BD31-4B8C-83A1-F6EECF244321}">
                <p14:modId xmlns:p14="http://schemas.microsoft.com/office/powerpoint/2010/main" val="1038030229"/>
              </p:ext>
            </p:extLst>
          </p:nvPr>
        </p:nvGraphicFramePr>
        <p:xfrm>
          <a:off x="714262" y="1645289"/>
          <a:ext cx="6743178" cy="4054472"/>
        </p:xfrm>
        <a:graphic>
          <a:graphicData uri="http://schemas.openxmlformats.org/drawingml/2006/table">
            <a:tbl>
              <a:tblPr firstRow="1" bandRow="1">
                <a:tableStyleId>{5C22544A-7EE6-4342-B048-85BDC9FD1C3A}</a:tableStyleId>
              </a:tblPr>
              <a:tblGrid>
                <a:gridCol w="4556008">
                  <a:extLst>
                    <a:ext uri="{9D8B030D-6E8A-4147-A177-3AD203B41FA5}">
                      <a16:colId xmlns:a16="http://schemas.microsoft.com/office/drawing/2014/main" val="223348643"/>
                    </a:ext>
                  </a:extLst>
                </a:gridCol>
                <a:gridCol w="2187170">
                  <a:extLst>
                    <a:ext uri="{9D8B030D-6E8A-4147-A177-3AD203B41FA5}">
                      <a16:colId xmlns:a16="http://schemas.microsoft.com/office/drawing/2014/main" val="3370401338"/>
                    </a:ext>
                  </a:extLst>
                </a:gridCol>
              </a:tblGrid>
              <a:tr h="1015428">
                <a:tc>
                  <a:txBody>
                    <a:bodyPr/>
                    <a:lstStyle/>
                    <a:p>
                      <a:pPr algn="l" fontAlgn="b"/>
                      <a:r>
                        <a:rPr lang="sv-SE" sz="2200" u="none" strike="noStrike" dirty="0">
                          <a:effectLst/>
                        </a:rPr>
                        <a:t>Ansvar</a:t>
                      </a:r>
                      <a:endParaRPr lang="sv-SE" sz="2200" b="1"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Tillfällig föräldrapenning</a:t>
                      </a:r>
                      <a:endParaRPr lang="sv-SE" sz="2200" b="1"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3587076853"/>
                  </a:ext>
                </a:extLst>
              </a:tr>
              <a:tr h="426168">
                <a:tc>
                  <a:txBody>
                    <a:bodyPr/>
                    <a:lstStyle/>
                    <a:p>
                      <a:pPr algn="l" fontAlgn="b"/>
                      <a:r>
                        <a:rPr lang="sv-SE" sz="2200" u="none" strike="noStrike" dirty="0">
                          <a:effectLst/>
                        </a:rPr>
                        <a:t>Nämnden för funktionsstöd</a:t>
                      </a:r>
                      <a:endParaRPr lang="sv-SE" sz="2200" b="0"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0,9</a:t>
                      </a:r>
                      <a:endParaRPr lang="sv-SE" sz="2200" b="0"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3080385521"/>
                  </a:ext>
                </a:extLst>
              </a:tr>
              <a:tr h="758679">
                <a:tc>
                  <a:txBody>
                    <a:bodyPr/>
                    <a:lstStyle/>
                    <a:p>
                      <a:pPr algn="l" fontAlgn="b"/>
                      <a:r>
                        <a:rPr lang="sv-SE" sz="2200" u="none" strike="noStrike" dirty="0">
                          <a:effectLst/>
                        </a:rPr>
                        <a:t>Förvaltningsgemensamt och stödfunktioner</a:t>
                      </a:r>
                      <a:endParaRPr lang="sv-SE" sz="2200" b="0"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0,7</a:t>
                      </a:r>
                      <a:endParaRPr lang="sv-SE" sz="2200" b="0"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125005042"/>
                  </a:ext>
                </a:extLst>
              </a:tr>
              <a:tr h="758679">
                <a:tc>
                  <a:txBody>
                    <a:bodyPr/>
                    <a:lstStyle/>
                    <a:p>
                      <a:pPr algn="l" fontAlgn="b"/>
                      <a:r>
                        <a:rPr lang="sv-SE" sz="2200" u="none" strike="noStrike" dirty="0">
                          <a:effectLst/>
                        </a:rPr>
                        <a:t>Myndighetsutövning socialpsykiatri</a:t>
                      </a:r>
                      <a:endParaRPr lang="sv-SE" sz="2200" b="0"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1,0</a:t>
                      </a:r>
                      <a:endParaRPr lang="sv-SE" sz="2200" b="0"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1128768757"/>
                  </a:ext>
                </a:extLst>
              </a:tr>
              <a:tr h="669350">
                <a:tc>
                  <a:txBody>
                    <a:bodyPr/>
                    <a:lstStyle/>
                    <a:p>
                      <a:pPr algn="l" fontAlgn="b"/>
                      <a:r>
                        <a:rPr lang="sv-SE" sz="2200" u="none" strike="noStrike" dirty="0">
                          <a:effectLst/>
                        </a:rPr>
                        <a:t>Bostad med särskild service</a:t>
                      </a:r>
                      <a:endParaRPr lang="sv-SE" sz="2200" b="0"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0,8</a:t>
                      </a:r>
                      <a:endParaRPr lang="sv-SE" sz="2200" b="0"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3002088776"/>
                  </a:ext>
                </a:extLst>
              </a:tr>
              <a:tr h="426168">
                <a:tc>
                  <a:txBody>
                    <a:bodyPr/>
                    <a:lstStyle/>
                    <a:p>
                      <a:pPr algn="l" fontAlgn="b"/>
                      <a:r>
                        <a:rPr lang="sv-SE" sz="2200" u="none" strike="noStrike" dirty="0">
                          <a:effectLst/>
                        </a:rPr>
                        <a:t>Daglig verksamhet/stöd</a:t>
                      </a:r>
                      <a:endParaRPr lang="sv-SE" sz="2200" b="0" i="0" u="none" strike="noStrike" dirty="0">
                        <a:solidFill>
                          <a:srgbClr val="000000"/>
                        </a:solidFill>
                        <a:effectLst/>
                        <a:latin typeface="Calibri" panose="020F0502020204030204" pitchFamily="34" charset="0"/>
                      </a:endParaRPr>
                    </a:p>
                  </a:txBody>
                  <a:tcPr marL="14203" marR="14203" marT="14203" marB="0" anchor="b"/>
                </a:tc>
                <a:tc>
                  <a:txBody>
                    <a:bodyPr/>
                    <a:lstStyle/>
                    <a:p>
                      <a:pPr algn="l" fontAlgn="b"/>
                      <a:r>
                        <a:rPr lang="sv-SE" sz="2200" u="none" strike="noStrike" dirty="0">
                          <a:effectLst/>
                        </a:rPr>
                        <a:t>1,1</a:t>
                      </a:r>
                      <a:endParaRPr lang="sv-SE" sz="2200" b="0" i="0" u="none" strike="noStrike" dirty="0">
                        <a:solidFill>
                          <a:srgbClr val="000000"/>
                        </a:solidFill>
                        <a:effectLst/>
                        <a:latin typeface="Calibri" panose="020F0502020204030204" pitchFamily="34" charset="0"/>
                      </a:endParaRPr>
                    </a:p>
                  </a:txBody>
                  <a:tcPr marL="14203" marR="14203" marT="14203" marB="0" anchor="b"/>
                </a:tc>
                <a:extLst>
                  <a:ext uri="{0D108BD9-81ED-4DB2-BD59-A6C34878D82A}">
                    <a16:rowId xmlns:a16="http://schemas.microsoft.com/office/drawing/2014/main" val="1405229402"/>
                  </a:ext>
                </a:extLst>
              </a:tr>
            </a:tbl>
          </a:graphicData>
        </a:graphic>
      </p:graphicFrame>
    </p:spTree>
    <p:extLst>
      <p:ext uri="{BB962C8B-B14F-4D97-AF65-F5344CB8AC3E}">
        <p14:creationId xmlns:p14="http://schemas.microsoft.com/office/powerpoint/2010/main" val="3662393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455A789-4472-AE48-E7BE-392779C14182}"/>
              </a:ext>
            </a:extLst>
          </p:cNvPr>
          <p:cNvSpPr>
            <a:spLocks noGrp="1"/>
          </p:cNvSpPr>
          <p:nvPr>
            <p:ph type="title"/>
          </p:nvPr>
        </p:nvSpPr>
        <p:spPr>
          <a:xfrm>
            <a:off x="407988" y="404813"/>
            <a:ext cx="9170279" cy="736959"/>
          </a:xfrm>
        </p:spPr>
        <p:txBody>
          <a:bodyPr/>
          <a:lstStyle/>
          <a:p>
            <a:r>
              <a:rPr lang="en-US"/>
              <a:t>Vård</a:t>
            </a:r>
            <a:r>
              <a:rPr lang="en-US" dirty="0"/>
              <a:t> av barn </a:t>
            </a:r>
            <a:r>
              <a:rPr lang="en-US" dirty="0" err="1"/>
              <a:t>fortsättning</a:t>
            </a:r>
            <a:endParaRPr lang="en-US" dirty="0"/>
          </a:p>
        </p:txBody>
      </p:sp>
      <p:sp>
        <p:nvSpPr>
          <p:cNvPr id="12" name="Content Placeholder 2">
            <a:extLst>
              <a:ext uri="{FF2B5EF4-FFF2-40B4-BE49-F238E27FC236}">
                <a16:creationId xmlns:a16="http://schemas.microsoft.com/office/drawing/2014/main" id="{B18BC1E8-1545-11C3-DCFB-C8955D4C1332}"/>
              </a:ext>
            </a:extLst>
          </p:cNvPr>
          <p:cNvSpPr>
            <a:spLocks noGrp="1"/>
          </p:cNvSpPr>
          <p:nvPr>
            <p:ph sz="half" idx="1"/>
          </p:nvPr>
        </p:nvSpPr>
        <p:spPr>
          <a:xfrm>
            <a:off x="407988" y="1736729"/>
            <a:ext cx="4458652" cy="1555111"/>
          </a:xfrm>
        </p:spPr>
        <p:txBody>
          <a:bodyPr/>
          <a:lstStyle/>
          <a:p>
            <a:pPr marL="0" indent="0">
              <a:buNone/>
            </a:pPr>
            <a:r>
              <a:rPr lang="en-US" dirty="0" err="1"/>
              <a:t>Andelen</a:t>
            </a:r>
            <a:r>
              <a:rPr lang="en-US" dirty="0"/>
              <a:t> </a:t>
            </a:r>
            <a:r>
              <a:rPr lang="en-US" dirty="0" err="1"/>
              <a:t>vård</a:t>
            </a:r>
            <a:r>
              <a:rPr lang="en-US" dirty="0"/>
              <a:t> av barn, </a:t>
            </a:r>
            <a:r>
              <a:rPr lang="en-US" dirty="0" err="1"/>
              <a:t>tillfällig</a:t>
            </a:r>
            <a:r>
              <a:rPr lang="en-US" dirty="0"/>
              <a:t> </a:t>
            </a:r>
            <a:r>
              <a:rPr lang="en-US" dirty="0" err="1"/>
              <a:t>föräldrapenning</a:t>
            </a:r>
            <a:r>
              <a:rPr lang="en-US" dirty="0"/>
              <a:t> </a:t>
            </a:r>
            <a:r>
              <a:rPr lang="en-US" dirty="0" err="1"/>
              <a:t>utmärker</a:t>
            </a:r>
            <a:r>
              <a:rPr lang="en-US" dirty="0"/>
              <a:t> sig </a:t>
            </a:r>
            <a:r>
              <a:rPr lang="en-US" dirty="0" err="1"/>
              <a:t>inte</a:t>
            </a:r>
            <a:r>
              <a:rPr lang="en-US" dirty="0"/>
              <a:t> i relation till </a:t>
            </a:r>
            <a:r>
              <a:rPr lang="en-US" dirty="0" err="1"/>
              <a:t>staden</a:t>
            </a:r>
            <a:r>
              <a:rPr lang="en-US" dirty="0"/>
              <a:t> </a:t>
            </a:r>
            <a:r>
              <a:rPr lang="en-US" dirty="0" err="1"/>
              <a:t>som</a:t>
            </a:r>
            <a:r>
              <a:rPr lang="en-US" dirty="0"/>
              <a:t> </a:t>
            </a:r>
            <a:r>
              <a:rPr lang="en-US" dirty="0" err="1"/>
              <a:t>helhet</a:t>
            </a:r>
            <a:r>
              <a:rPr lang="en-US" dirty="0"/>
              <a:t> </a:t>
            </a:r>
            <a:r>
              <a:rPr lang="en-US" dirty="0" err="1"/>
              <a:t>eller</a:t>
            </a:r>
            <a:r>
              <a:rPr lang="en-US" dirty="0"/>
              <a:t> till </a:t>
            </a:r>
            <a:r>
              <a:rPr lang="en-US" dirty="0" err="1"/>
              <a:t>övriga</a:t>
            </a:r>
            <a:r>
              <a:rPr lang="en-US" dirty="0"/>
              <a:t> </a:t>
            </a:r>
            <a:r>
              <a:rPr lang="en-US" dirty="0" err="1"/>
              <a:t>välfärdsförvaltningar</a:t>
            </a:r>
            <a:r>
              <a:rPr lang="en-US" dirty="0"/>
              <a:t>.</a:t>
            </a:r>
          </a:p>
        </p:txBody>
      </p:sp>
      <p:graphicFrame>
        <p:nvGraphicFramePr>
          <p:cNvPr id="5" name="Platshållare för innehåll 4">
            <a:extLst>
              <a:ext uri="{FF2B5EF4-FFF2-40B4-BE49-F238E27FC236}">
                <a16:creationId xmlns:a16="http://schemas.microsoft.com/office/drawing/2014/main" id="{F4B49245-D9F3-A5F8-AD23-C17C5EA28FE3}"/>
              </a:ext>
            </a:extLst>
          </p:cNvPr>
          <p:cNvGraphicFramePr>
            <a:graphicFrameLocks noGrp="1"/>
          </p:cNvGraphicFramePr>
          <p:nvPr>
            <p:ph sz="half" idx="2"/>
          </p:nvPr>
        </p:nvGraphicFramePr>
        <p:xfrm>
          <a:off x="5535970" y="1736729"/>
          <a:ext cx="6290270" cy="3559153"/>
        </p:xfrm>
        <a:graphic>
          <a:graphicData uri="http://schemas.openxmlformats.org/drawingml/2006/table">
            <a:tbl>
              <a:tblPr firstRow="1" bandRow="1">
                <a:tableStyleId>{5C22544A-7EE6-4342-B048-85BDC9FD1C3A}</a:tableStyleId>
              </a:tblPr>
              <a:tblGrid>
                <a:gridCol w="4425107">
                  <a:extLst>
                    <a:ext uri="{9D8B030D-6E8A-4147-A177-3AD203B41FA5}">
                      <a16:colId xmlns:a16="http://schemas.microsoft.com/office/drawing/2014/main" val="172913091"/>
                    </a:ext>
                  </a:extLst>
                </a:gridCol>
                <a:gridCol w="1865163">
                  <a:extLst>
                    <a:ext uri="{9D8B030D-6E8A-4147-A177-3AD203B41FA5}">
                      <a16:colId xmlns:a16="http://schemas.microsoft.com/office/drawing/2014/main" val="3787316976"/>
                    </a:ext>
                  </a:extLst>
                </a:gridCol>
              </a:tblGrid>
              <a:tr h="336672">
                <a:tc>
                  <a:txBody>
                    <a:bodyPr/>
                    <a:lstStyle/>
                    <a:p>
                      <a:pPr algn="l" fontAlgn="b"/>
                      <a:r>
                        <a:rPr lang="sv-SE" sz="1700" u="none" strike="noStrike">
                          <a:effectLst/>
                        </a:rPr>
                        <a:t>Urval ansvar</a:t>
                      </a:r>
                      <a:endParaRPr lang="sv-SE" sz="1700" b="1" i="0" u="none" strike="noStrike">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Tillfällig föräldrapenning</a:t>
                      </a:r>
                      <a:endParaRPr lang="sv-SE" sz="1700" b="1"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2233467919"/>
                  </a:ext>
                </a:extLst>
              </a:tr>
              <a:tr h="336672">
                <a:tc>
                  <a:txBody>
                    <a:bodyPr/>
                    <a:lstStyle/>
                    <a:p>
                      <a:pPr algn="l" fontAlgn="b"/>
                      <a:r>
                        <a:rPr lang="sv-SE" sz="1700" u="none" strike="noStrike">
                          <a:effectLst/>
                        </a:rPr>
                        <a:t>Göteborgs kommun 2024</a:t>
                      </a:r>
                      <a:endParaRPr lang="sv-SE" sz="1700" b="0" i="0" u="none" strike="noStrike">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0,9</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1260795721"/>
                  </a:ext>
                </a:extLst>
              </a:tr>
              <a:tr h="336672">
                <a:tc>
                  <a:txBody>
                    <a:bodyPr/>
                    <a:lstStyle/>
                    <a:p>
                      <a:pPr algn="l" fontAlgn="b"/>
                      <a:r>
                        <a:rPr lang="sv-SE" sz="1700" u="none" strike="noStrike" dirty="0">
                          <a:effectLst/>
                        </a:rPr>
                        <a:t>Äldre samt vård- och omsorgsnämnden</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0,9</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624082291"/>
                  </a:ext>
                </a:extLst>
              </a:tr>
              <a:tr h="336672">
                <a:tc>
                  <a:txBody>
                    <a:bodyPr/>
                    <a:lstStyle/>
                    <a:p>
                      <a:pPr algn="l" fontAlgn="b"/>
                      <a:r>
                        <a:rPr lang="sv-SE" sz="1700" u="none" strike="noStrike" dirty="0">
                          <a:effectLst/>
                        </a:rPr>
                        <a:t>Nämnden för funktionsstöd</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0,9</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3253617426"/>
                  </a:ext>
                </a:extLst>
              </a:tr>
              <a:tr h="336672">
                <a:tc>
                  <a:txBody>
                    <a:bodyPr/>
                    <a:lstStyle/>
                    <a:p>
                      <a:pPr algn="l" fontAlgn="b"/>
                      <a:r>
                        <a:rPr lang="sv-SE" sz="1700" u="none" strike="noStrike" dirty="0">
                          <a:effectLst/>
                        </a:rPr>
                        <a:t>Socialnämnd Nordost</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0,9</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3152350021"/>
                  </a:ext>
                </a:extLst>
              </a:tr>
              <a:tr h="336672">
                <a:tc>
                  <a:txBody>
                    <a:bodyPr/>
                    <a:lstStyle/>
                    <a:p>
                      <a:pPr algn="l" fontAlgn="b"/>
                      <a:r>
                        <a:rPr lang="sv-SE" sz="1700" u="none" strike="noStrike" dirty="0">
                          <a:effectLst/>
                        </a:rPr>
                        <a:t>Socialnämnd Centrum</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0,8</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3080048890"/>
                  </a:ext>
                </a:extLst>
              </a:tr>
              <a:tr h="336672">
                <a:tc>
                  <a:txBody>
                    <a:bodyPr/>
                    <a:lstStyle/>
                    <a:p>
                      <a:pPr algn="l" fontAlgn="b"/>
                      <a:r>
                        <a:rPr lang="sv-SE" sz="1700" u="none" strike="noStrike" dirty="0">
                          <a:effectLst/>
                        </a:rPr>
                        <a:t>Socialnämnd Sydväst</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0,8</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1743709161"/>
                  </a:ext>
                </a:extLst>
              </a:tr>
              <a:tr h="336672">
                <a:tc>
                  <a:txBody>
                    <a:bodyPr/>
                    <a:lstStyle/>
                    <a:p>
                      <a:pPr algn="l" fontAlgn="b"/>
                      <a:r>
                        <a:rPr lang="sv-SE" sz="1700" u="none" strike="noStrike" dirty="0">
                          <a:effectLst/>
                        </a:rPr>
                        <a:t>Socialnämnd Hisingen</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0,8</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3430167089"/>
                  </a:ext>
                </a:extLst>
              </a:tr>
              <a:tr h="336672">
                <a:tc>
                  <a:txBody>
                    <a:bodyPr/>
                    <a:lstStyle/>
                    <a:p>
                      <a:pPr algn="l" fontAlgn="b"/>
                      <a:r>
                        <a:rPr lang="sv-SE" sz="1700" u="none" strike="noStrike" dirty="0" err="1">
                          <a:effectLst/>
                        </a:rPr>
                        <a:t>Förskolenämnden</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1,2</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2582554606"/>
                  </a:ext>
                </a:extLst>
              </a:tr>
              <a:tr h="336672">
                <a:tc>
                  <a:txBody>
                    <a:bodyPr/>
                    <a:lstStyle/>
                    <a:p>
                      <a:pPr algn="l" fontAlgn="b"/>
                      <a:r>
                        <a:rPr lang="sv-SE" sz="1700" u="none" strike="noStrike" dirty="0">
                          <a:effectLst/>
                        </a:rPr>
                        <a:t>Grundskolenämnden</a:t>
                      </a:r>
                      <a:endParaRPr lang="sv-SE" sz="1700" b="0" i="0" u="none" strike="noStrike" dirty="0">
                        <a:solidFill>
                          <a:srgbClr val="000000"/>
                        </a:solidFill>
                        <a:effectLst/>
                        <a:latin typeface="Calibri" panose="020F0502020204030204" pitchFamily="34" charset="0"/>
                      </a:endParaRPr>
                    </a:p>
                  </a:txBody>
                  <a:tcPr marL="10945" marR="10945" marT="10945" marB="0" anchor="b"/>
                </a:tc>
                <a:tc>
                  <a:txBody>
                    <a:bodyPr/>
                    <a:lstStyle/>
                    <a:p>
                      <a:pPr algn="l" fontAlgn="b"/>
                      <a:r>
                        <a:rPr lang="sv-SE" sz="1700" u="none" strike="noStrike" dirty="0">
                          <a:effectLst/>
                        </a:rPr>
                        <a:t>0,8</a:t>
                      </a:r>
                      <a:endParaRPr lang="sv-SE" sz="1700" b="0" i="0" u="none" strike="noStrike" dirty="0">
                        <a:solidFill>
                          <a:srgbClr val="000000"/>
                        </a:solidFill>
                        <a:effectLst/>
                        <a:latin typeface="Calibri" panose="020F0502020204030204" pitchFamily="34" charset="0"/>
                      </a:endParaRPr>
                    </a:p>
                  </a:txBody>
                  <a:tcPr marL="10945" marR="10945" marT="10945" marB="0" anchor="b"/>
                </a:tc>
                <a:extLst>
                  <a:ext uri="{0D108BD9-81ED-4DB2-BD59-A6C34878D82A}">
                    <a16:rowId xmlns:a16="http://schemas.microsoft.com/office/drawing/2014/main" val="1412802122"/>
                  </a:ext>
                </a:extLst>
              </a:tr>
            </a:tbl>
          </a:graphicData>
        </a:graphic>
      </p:graphicFrame>
    </p:spTree>
    <p:extLst>
      <p:ext uri="{BB962C8B-B14F-4D97-AF65-F5344CB8AC3E}">
        <p14:creationId xmlns:p14="http://schemas.microsoft.com/office/powerpoint/2010/main" val="3230473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6</a:t>
            </a:r>
            <a:r>
              <a:rPr lang="sv-SE" sz="3000" b="1" dirty="0">
                <a:effectLst/>
                <a:ea typeface="MS PGothic" panose="020B0600070205080204" pitchFamily="34" charset="-128"/>
                <a:cs typeface="Arial" panose="020B0604020202020204" pitchFamily="34" charset="0"/>
              </a:rPr>
              <a:t>. Information från förvaltningen om uppdrag från nämnden</a:t>
            </a:r>
            <a:br>
              <a:rPr lang="sv-SE" sz="3200" b="1" dirty="0">
                <a:effectLst/>
                <a:ea typeface="MS PGothic" panose="020B0600070205080204" pitchFamily="34" charset="-128"/>
                <a:cs typeface="Arial" panose="020B0604020202020204" pitchFamily="34" charset="0"/>
              </a:rPr>
            </a:br>
            <a:br>
              <a:rPr lang="sv-SE" sz="3200" b="1" dirty="0">
                <a:effectLst/>
                <a:ea typeface="MS PGothic" panose="020B0600070205080204" pitchFamily="34" charset="-128"/>
                <a:cs typeface="Arial" panose="020B0604020202020204" pitchFamily="34" charset="0"/>
              </a:rPr>
            </a:b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253890655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58D54D-886B-4971-A9A3-2002F0A3572B}"/>
              </a:ext>
            </a:extLst>
          </p:cNvPr>
          <p:cNvSpPr>
            <a:spLocks noGrp="1"/>
          </p:cNvSpPr>
          <p:nvPr>
            <p:ph type="ctrTitle"/>
          </p:nvPr>
        </p:nvSpPr>
        <p:spPr>
          <a:xfrm>
            <a:off x="1528841" y="2410691"/>
            <a:ext cx="9818032" cy="1343947"/>
          </a:xfrm>
        </p:spPr>
        <p:txBody>
          <a:bodyPr/>
          <a:lstStyle/>
          <a:p>
            <a:pPr algn="l"/>
            <a:br>
              <a:rPr lang="sv-SE" sz="3200" b="1" dirty="0">
                <a:effectLst/>
                <a:ea typeface="MS PGothic" panose="020B0600070205080204" pitchFamily="34" charset="-128"/>
                <a:cs typeface="Arial" panose="020B0604020202020204" pitchFamily="34" charset="0"/>
              </a:rPr>
            </a:br>
            <a:r>
              <a:rPr lang="sv-SE" sz="3000" dirty="0">
                <a:ea typeface="MS PGothic" panose="020B0600070205080204" pitchFamily="34" charset="-128"/>
                <a:cs typeface="Arial" panose="020B0604020202020204" pitchFamily="34" charset="0"/>
              </a:rPr>
              <a:t>7</a:t>
            </a:r>
            <a:r>
              <a:rPr lang="sv-SE" sz="3000" b="1" dirty="0">
                <a:effectLst/>
                <a:ea typeface="MS PGothic" panose="020B0600070205080204" pitchFamily="34" charset="-128"/>
                <a:cs typeface="Arial" panose="020B0604020202020204" pitchFamily="34" charset="0"/>
              </a:rPr>
              <a:t>. </a:t>
            </a:r>
            <a:r>
              <a:rPr lang="sv-SE" sz="3000" dirty="0">
                <a:ea typeface="MS PGothic" panose="020B0600070205080204" pitchFamily="34" charset="-128"/>
                <a:cs typeface="Arial" panose="020B0604020202020204" pitchFamily="34" charset="0"/>
              </a:rPr>
              <a:t>Information och dialog om motivationsarbete och skyddsåtgärder</a:t>
            </a:r>
            <a:br>
              <a:rPr lang="sv-SE" sz="3200" b="1" dirty="0">
                <a:effectLst/>
                <a:ea typeface="MS PGothic" panose="020B0600070205080204" pitchFamily="34" charset="-128"/>
                <a:cs typeface="Arial" panose="020B0604020202020204" pitchFamily="34" charset="0"/>
              </a:rPr>
            </a:br>
            <a:br>
              <a:rPr lang="sv-SE" sz="1800" b="1" dirty="0">
                <a:solidFill>
                  <a:srgbClr val="0D0D0D"/>
                </a:solidFill>
                <a:effectLst/>
                <a:latin typeface="Arial" panose="020B0604020202020204" pitchFamily="34" charset="0"/>
                <a:ea typeface="MS PGothic" panose="020B0600070205080204" pitchFamily="34" charset="-128"/>
                <a:cs typeface="Arial" panose="020B0604020202020204" pitchFamily="34" charset="0"/>
              </a:rPr>
            </a:br>
            <a:endParaRPr lang="sv-SE" dirty="0"/>
          </a:p>
        </p:txBody>
      </p:sp>
    </p:spTree>
    <p:extLst>
      <p:ext uri="{BB962C8B-B14F-4D97-AF65-F5344CB8AC3E}">
        <p14:creationId xmlns:p14="http://schemas.microsoft.com/office/powerpoint/2010/main" val="231544445"/>
      </p:ext>
    </p:extLst>
  </p:cSld>
  <p:clrMapOvr>
    <a:masterClrMapping/>
  </p:clrMapOvr>
  <p:transition spd="slow">
    <p:push dir="u"/>
  </p:transition>
</p:sld>
</file>

<file path=ppt/theme/theme1.xml><?xml version="1.0" encoding="utf-8"?>
<a:theme xmlns:a="http://schemas.openxmlformats.org/drawingml/2006/main" name="Göteborgs Stad – Blå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265C060E-099B-415E-BA42-CFF4637A76E3}"/>
    </a:ext>
  </a:extLst>
</a:theme>
</file>

<file path=ppt/theme/theme2.xml><?xml version="1.0" encoding="utf-8"?>
<a:theme xmlns:a="http://schemas.openxmlformats.org/drawingml/2006/main" name="Göteborgs Stad – Mörk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PPT-mall_standard 16_9.potx" id="{1F7B1C5F-26C5-4C93-BDE3-F46E8B24FB4E}" vid="{A9D2CBB0-5483-42A5-902F-0D70D54E3042}"/>
    </a:ext>
  </a:extLst>
</a:theme>
</file>

<file path=ppt/theme/theme3.xml><?xml version="1.0" encoding="utf-8"?>
<a:theme xmlns:a="http://schemas.openxmlformats.org/drawingml/2006/main" name="Göteborgs Stad – Lil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PPT-mall_standard 16_9.potx" id="{1F7B1C5F-26C5-4C93-BDE3-F46E8B24FB4E}" vid="{3AE40A14-CD4E-4D76-9DDB-61813FBA9F57}"/>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3034</Words>
  <Application>Microsoft Office PowerPoint</Application>
  <PresentationFormat>Bredbild</PresentationFormat>
  <Paragraphs>320</Paragraphs>
  <Slides>38</Slides>
  <Notes>15</Notes>
  <HiddenSlides>0</HiddenSlides>
  <MMClips>0</MMClips>
  <ScaleCrop>false</ScaleCrop>
  <HeadingPairs>
    <vt:vector size="6" baseType="variant">
      <vt:variant>
        <vt:lpstr>Använt teckensnitt</vt:lpstr>
      </vt:variant>
      <vt:variant>
        <vt:i4>8</vt:i4>
      </vt:variant>
      <vt:variant>
        <vt:lpstr>Tema</vt:lpstr>
      </vt:variant>
      <vt:variant>
        <vt:i4>3</vt:i4>
      </vt:variant>
      <vt:variant>
        <vt:lpstr>Bildrubriker</vt:lpstr>
      </vt:variant>
      <vt:variant>
        <vt:i4>38</vt:i4>
      </vt:variant>
    </vt:vector>
  </HeadingPairs>
  <TitlesOfParts>
    <vt:vector size="49" baseType="lpstr">
      <vt:lpstr>MS PGothic</vt:lpstr>
      <vt:lpstr>Aptos</vt:lpstr>
      <vt:lpstr>Arial</vt:lpstr>
      <vt:lpstr>Arial Black</vt:lpstr>
      <vt:lpstr>Calibri</vt:lpstr>
      <vt:lpstr>Symbol</vt:lpstr>
      <vt:lpstr>Times New Roman</vt:lpstr>
      <vt:lpstr>Wingdings</vt:lpstr>
      <vt:lpstr>Göteborgs Stad – Blå dekor</vt:lpstr>
      <vt:lpstr>Göteborgs Stad – Mörkblå dekor</vt:lpstr>
      <vt:lpstr>Göteborgs Stad – Lila dekor</vt:lpstr>
      <vt:lpstr>Rådet för funktionsstödsfrågor</vt:lpstr>
      <vt:lpstr>4. Oklart från föregående möte</vt:lpstr>
      <vt:lpstr> 5. Återkoppling på frågor från organisationerna    </vt:lpstr>
      <vt:lpstr>Kort om vård av barn – tillfällig föräldrapenning</vt:lpstr>
      <vt:lpstr>Vård av barn</vt:lpstr>
      <vt:lpstr>Vård av barn fortsättning</vt:lpstr>
      <vt:lpstr>Vård av barn fortsättning</vt:lpstr>
      <vt:lpstr> 6. Information från förvaltningen om uppdrag från nämnden   </vt:lpstr>
      <vt:lpstr> 7. Information och dialog om motivationsarbete och skyddsåtgärder  </vt:lpstr>
      <vt:lpstr>”Aldrig tvinga, aldrig överge”</vt:lpstr>
      <vt:lpstr>Aldrig tvinga  </vt:lpstr>
      <vt:lpstr>PowerPoint-presentation</vt:lpstr>
      <vt:lpstr>PowerPoint-presentation</vt:lpstr>
      <vt:lpstr>PowerPoint-presentation</vt:lpstr>
      <vt:lpstr>Att arbeta med motivation när brukaren säger nej </vt:lpstr>
      <vt:lpstr>Kontakt</vt:lpstr>
      <vt:lpstr> 8. Paus – diskutera gärna om motivationsarbete och skyddsåtgärder eller andra ämnen eller frågor ni vill ta upp i rådet  </vt:lpstr>
      <vt:lpstr> 9. Information och dialog om inbjudan från Myndigheten för delaktighet till Göteborgs Stad om dialog om FN-kommitténs granskning och rekommendationer om funktionsstödsområdet </vt:lpstr>
      <vt:lpstr> 10. Information och dialog om kommunal hälso- och sjukvård </vt:lpstr>
      <vt:lpstr>Kommunal hälso- och sjukvård</vt:lpstr>
      <vt:lpstr>Regionens ansvar – Kommunens ansvar</vt:lpstr>
      <vt:lpstr>Fortsättning</vt:lpstr>
      <vt:lpstr>Vad är primärvård</vt:lpstr>
      <vt:lpstr>Organisering av hälso- och sjukvård</vt:lpstr>
      <vt:lpstr>Verksamhetschef hälso- och sjukvård</vt:lpstr>
      <vt:lpstr>MAS och MAR-organisation</vt:lpstr>
      <vt:lpstr>Kommunal primärvård</vt:lpstr>
      <vt:lpstr>Ansvarsområdeny, ett axplock </vt:lpstr>
      <vt:lpstr>Samarbete</vt:lpstr>
      <vt:lpstr>Nära vård</vt:lpstr>
      <vt:lpstr>Vad innebär god och nära vård</vt:lpstr>
      <vt:lpstr>Fortsättning nära vård</vt:lpstr>
      <vt:lpstr>Fortsättning</vt:lpstr>
      <vt:lpstr>Kontakt</vt:lpstr>
      <vt:lpstr> 11. Information om arbetsgrupper </vt:lpstr>
      <vt:lpstr>Arbetsgrupp kring stöd till familjer och unga vuxna med funktionsnedsättning – Vad är verksamt?</vt:lpstr>
      <vt:lpstr>Stöd till familjer och unga vuxna med funktionsnedsättning</vt:lpstr>
      <vt:lpstr>Hur kan stödet utvecklas? Vad är verksamt?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Julia Andersson</dc:creator>
  <cp:lastModifiedBy>Julia Andersson</cp:lastModifiedBy>
  <cp:revision>14</cp:revision>
  <dcterms:created xsi:type="dcterms:W3CDTF">2025-05-07T13:14:06Z</dcterms:created>
  <dcterms:modified xsi:type="dcterms:W3CDTF">2025-05-08T07:03:15Z</dcterms:modified>
</cp:coreProperties>
</file>