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9" r:id="rId5"/>
    <p:sldId id="1499" r:id="rId6"/>
    <p:sldId id="1498" r:id="rId7"/>
    <p:sldId id="341" r:id="rId8"/>
    <p:sldId id="1487" r:id="rId9"/>
    <p:sldId id="1488" r:id="rId10"/>
    <p:sldId id="1489" r:id="rId11"/>
    <p:sldId id="1490" r:id="rId12"/>
    <p:sldId id="1486" r:id="rId13"/>
    <p:sldId id="1500" r:id="rId14"/>
    <p:sldId id="1479" r:id="rId15"/>
    <p:sldId id="1483" r:id="rId16"/>
    <p:sldId id="340" r:id="rId17"/>
    <p:sldId id="1494" r:id="rId18"/>
    <p:sldId id="1497" r:id="rId19"/>
    <p:sldId id="1495" r:id="rId20"/>
    <p:sldId id="1496" r:id="rId21"/>
    <p:sldId id="339" r:id="rId22"/>
    <p:sldId id="371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A735114-084A-469C-8A99-9FD811B312AD}">
          <p14:sldIdLst>
            <p14:sldId id="259"/>
            <p14:sldId id="1499"/>
            <p14:sldId id="1498"/>
            <p14:sldId id="341"/>
            <p14:sldId id="1487"/>
            <p14:sldId id="1488"/>
            <p14:sldId id="1489"/>
            <p14:sldId id="1490"/>
            <p14:sldId id="1486"/>
            <p14:sldId id="1500"/>
          </p14:sldIdLst>
        </p14:section>
        <p14:section name="Från 17 mars" id="{AFD399B7-447E-4DA1-BD51-1CE7273EB2AF}">
          <p14:sldIdLst>
            <p14:sldId id="1479"/>
            <p14:sldId id="1483"/>
            <p14:sldId id="340"/>
            <p14:sldId id="1494"/>
            <p14:sldId id="1497"/>
            <p14:sldId id="1495"/>
            <p14:sldId id="1496"/>
            <p14:sldId id="339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5" autoAdjust="0"/>
    <p:restoredTop sz="55584" autoAdjust="0"/>
  </p:normalViewPr>
  <p:slideViewPr>
    <p:cSldViewPr snapToGrid="0">
      <p:cViewPr varScale="1">
        <p:scale>
          <a:sx n="53" d="100"/>
          <a:sy n="53" d="100"/>
        </p:scale>
        <p:origin x="13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8485-1FCD-4999-B5C8-53563BF1BFA3}" type="datetimeFigureOut">
              <a:rPr lang="sv-SE" smtClean="0"/>
              <a:t>2022-05-24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8333-B10E-4599-92C5-7423B07464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0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20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06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01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17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97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951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950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681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224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16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35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02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69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effectLst/>
              <a:latin typeface="Vialog LT Com" panose="020B050602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92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98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77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28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98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68333-B10E-4599-92C5-7423B074642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10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5E18DAE-0B54-4647-8E0D-CAADBF6B4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0622E-EF96-42ED-9C7A-1A6B3BEC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58368" y="6196648"/>
            <a:ext cx="568450" cy="249872"/>
          </a:xfrm>
        </p:spPr>
        <p:txBody>
          <a:bodyPr/>
          <a:lstStyle>
            <a:lvl1pPr algn="ctr">
              <a:defRPr sz="700" i="0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FB6338-9172-4358-8335-0E80B405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5918" y="6640448"/>
            <a:ext cx="216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9DA32D8-B01B-4755-B050-1E108145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6084000"/>
            <a:ext cx="1155525" cy="44475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CFDBB2-62C1-4506-8220-A05DF62A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2000" y="4518000"/>
            <a:ext cx="4305600" cy="255600"/>
          </a:xfrm>
        </p:spPr>
        <p:txBody>
          <a:bodyPr/>
          <a:lstStyle>
            <a:lvl1pPr algn="ctr">
              <a:defRPr sz="1300" i="1">
                <a:solidFill>
                  <a:srgbClr val="F6F6F6"/>
                </a:solidFill>
              </a:defRPr>
            </a:lvl1pPr>
          </a:lstStyle>
          <a:p>
            <a:r>
              <a:rPr lang="sv-SE"/>
              <a:t>Datum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DAA408-D4DB-4187-B733-A83C26CB0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064" y="3630168"/>
            <a:ext cx="4306824" cy="2926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cap="all" spc="110" baseline="0">
                <a:solidFill>
                  <a:srgbClr val="A24B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föredragshållare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27E55A-ABAA-4C1D-86A1-A5AC43D4F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2286000"/>
            <a:ext cx="10049256" cy="1143000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rgbClr val="F6F6F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698816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4B219E-3EB3-4D1B-B79E-D44887AD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C83A-4245-41DF-BB51-383C7A8FF211}" type="datetime1">
              <a:rPr lang="sv-SE" smtClean="0"/>
              <a:t>2022-05-24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E66183-F0F6-42F0-B915-C3CA29DF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4EDA5A-E517-4A15-AEFE-5224949C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4428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F86BF2F-F734-413E-857C-17714D2B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EECA-5EEB-4FFE-AC30-206CFD5515F6}" type="datetime1">
              <a:rPr lang="sv-SE" smtClean="0"/>
              <a:t>2022-05-24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1AB140-874B-415F-9EA6-415346D6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6357BF-344B-4860-A9C2-E01CAD71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74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1DAE02-9E73-4866-B52B-5C016C9DDFE0}"/>
              </a:ext>
            </a:extLst>
          </p:cNvPr>
          <p:cNvSpPr/>
          <p:nvPr userDrawn="1"/>
        </p:nvSpPr>
        <p:spPr>
          <a:xfrm>
            <a:off x="4818888" y="216600"/>
            <a:ext cx="7142400" cy="641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4DA-E81C-4FB4-AD3C-529D74ECE5C8}" type="datetime1">
              <a:rPr lang="sv-SE" smtClean="0"/>
              <a:t>2022-05-24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3792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792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888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3" descr="Image Library">
            <a:extLst>
              <a:ext uri="{FF2B5EF4-FFF2-40B4-BE49-F238E27FC236}">
                <a16:creationId xmlns:a16="http://schemas.microsoft.com/office/drawing/2014/main" id="{377047CA-4E86-4B55-9C7E-628BBC0D45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888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19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B0121-FF0A-427F-B88B-6596D87A9501}"/>
              </a:ext>
            </a:extLst>
          </p:cNvPr>
          <p:cNvSpPr/>
          <p:nvPr userDrawn="1"/>
        </p:nvSpPr>
        <p:spPr>
          <a:xfrm>
            <a:off x="248400" y="219600"/>
            <a:ext cx="7139952" cy="641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9792331-64A0-4406-9599-6541243DF588}"/>
              </a:ext>
            </a:extLst>
          </p:cNvPr>
          <p:cNvSpPr/>
          <p:nvPr/>
        </p:nvSpPr>
        <p:spPr>
          <a:xfrm>
            <a:off x="10533888" y="6084905"/>
            <a:ext cx="1490472" cy="5536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B232-A05C-4274-8621-C5691A9B9377}" type="datetime1">
              <a:rPr lang="sv-SE" smtClean="0"/>
              <a:t>2022-05-24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8352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792" y="1839600"/>
            <a:ext cx="6373368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466344"/>
            <a:ext cx="6373368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ED5B671-629E-4DB7-A603-E9B8A737B6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5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7" descr="Image Library">
            <a:extLst>
              <a:ext uri="{FF2B5EF4-FFF2-40B4-BE49-F238E27FC236}">
                <a16:creationId xmlns:a16="http://schemas.microsoft.com/office/drawing/2014/main" id="{6A54F672-5781-41AD-9294-4C3BB7332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8352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70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delad bild hög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2FFEC683-2EE0-4D0F-9422-7ED52E5A071A}"/>
              </a:ext>
            </a:extLst>
          </p:cNvPr>
          <p:cNvSpPr/>
          <p:nvPr userDrawn="1"/>
        </p:nvSpPr>
        <p:spPr>
          <a:xfrm>
            <a:off x="7352732" y="2843784"/>
            <a:ext cx="4607618" cy="37946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BBA4D9E-E375-4673-954D-0F425DC5DA41}"/>
              </a:ext>
            </a:extLst>
          </p:cNvPr>
          <p:cNvSpPr/>
          <p:nvPr userDrawn="1"/>
        </p:nvSpPr>
        <p:spPr>
          <a:xfrm>
            <a:off x="228600" y="219456"/>
            <a:ext cx="7146000" cy="641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A975-183F-456D-9276-C470CA4EF58B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FF71BED-06C4-436E-B8A8-5F51CC1CA2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1204" y="2990087"/>
            <a:ext cx="4097152" cy="2990087"/>
          </a:xfrm>
        </p:spPr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9208" y="218504"/>
            <a:ext cx="4581144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80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3" descr="Image Library">
            <a:extLst>
              <a:ext uri="{FF2B5EF4-FFF2-40B4-BE49-F238E27FC236}">
                <a16:creationId xmlns:a16="http://schemas.microsoft.com/office/drawing/2014/main" id="{D42D73E4-2B86-4C99-AC1C-CACA8F849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208" y="218504"/>
            <a:ext cx="4581144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83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delad bild vänst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CA90AD8-9AF5-4169-A8A9-0AAF3A4C0312}"/>
              </a:ext>
            </a:extLst>
          </p:cNvPr>
          <p:cNvSpPr/>
          <p:nvPr userDrawn="1"/>
        </p:nvSpPr>
        <p:spPr>
          <a:xfrm>
            <a:off x="231648" y="2843784"/>
            <a:ext cx="4579200" cy="3813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69D7C3D-C36C-428D-B3AC-3FC89F2EDFA0}"/>
              </a:ext>
            </a:extLst>
          </p:cNvPr>
          <p:cNvSpPr/>
          <p:nvPr userDrawn="1"/>
        </p:nvSpPr>
        <p:spPr>
          <a:xfrm>
            <a:off x="4809600" y="219600"/>
            <a:ext cx="7149601" cy="6418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ED66-529F-4E9D-9697-F0F6454D1417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3792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792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FF71BED-06C4-436E-B8A8-5F51CC1CA2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648" y="2990087"/>
            <a:ext cx="4578096" cy="3648457"/>
          </a:xfrm>
        </p:spPr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648" y="218504"/>
            <a:ext cx="4578096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3" descr="Image Library">
            <a:extLst>
              <a:ext uri="{FF2B5EF4-FFF2-40B4-BE49-F238E27FC236}">
                <a16:creationId xmlns:a16="http://schemas.microsoft.com/office/drawing/2014/main" id="{82CC7751-0E96-4B2C-A0B4-B3080D92B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" y="218504"/>
            <a:ext cx="4578096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48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7216DD1F-CFC6-4A83-AC6C-8E308409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400" y="466344"/>
            <a:ext cx="8056800" cy="100584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F6F6F6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A448872-7A45-4B22-A85E-6CDEEC76A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96312" y="2258569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6399A837-DEA2-4173-BC94-3033ECD45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6312" y="4139185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471C7C7-822F-479E-9765-F63AC0C9F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9392" y="2258569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277612F8-FC65-4D5E-A759-7A6C5CC80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392" y="2619758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83A1F66-E9B0-4086-923C-CC66D17CF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82" y="300261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4CC8E723-0F64-4BC6-8363-2D6BE824E3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9392" y="4139185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6" name="Platshållare för text 11">
            <a:extLst>
              <a:ext uri="{FF2B5EF4-FFF2-40B4-BE49-F238E27FC236}">
                <a16:creationId xmlns:a16="http://schemas.microsoft.com/office/drawing/2014/main" id="{9EAFEF12-CDFD-46BC-98D5-AA3C12D8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392" y="450037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FE925CEB-6B75-4504-B494-3260AD1A12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4082" y="4883230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C29C8D1-3456-4382-B7ED-0FFE52F67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6084000"/>
            <a:ext cx="1155525" cy="444752"/>
          </a:xfrm>
          <a:prstGeom prst="rect">
            <a:avLst/>
          </a:prstGeom>
        </p:spPr>
      </p:pic>
      <p:sp>
        <p:nvSpPr>
          <p:cNvPr id="18" name="Platshållare för text 3" descr="Image Library">
            <a:extLst>
              <a:ext uri="{FF2B5EF4-FFF2-40B4-BE49-F238E27FC236}">
                <a16:creationId xmlns:a16="http://schemas.microsoft.com/office/drawing/2014/main" id="{4463BA56-1287-4DE2-AB32-2C663CF4D1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6312" y="4139185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3" descr="Image Library">
            <a:extLst>
              <a:ext uri="{FF2B5EF4-FFF2-40B4-BE49-F238E27FC236}">
                <a16:creationId xmlns:a16="http://schemas.microsoft.com/office/drawing/2014/main" id="{93A327F9-0F5A-4F09-B3D4-A202F3095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96312" y="2258569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85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 descr="En bild som visar nät, föremål utomhus&#10;&#10;Automatiskt genererad beskrivning">
            <a:extLst>
              <a:ext uri="{FF2B5EF4-FFF2-40B4-BE49-F238E27FC236}">
                <a16:creationId xmlns:a16="http://schemas.microsoft.com/office/drawing/2014/main" id="{2625ADA4-578D-4AD9-8A03-CE5ADDBE7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3631D67-1C2F-43A1-B5D8-3792033BA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400" y="466344"/>
            <a:ext cx="8056800" cy="100584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484848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A448872-7A45-4B22-A85E-6CDEEC76A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96312" y="2258569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6399A837-DEA2-4173-BC94-3033ECD45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6312" y="4139185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471C7C7-822F-479E-9765-F63AC0C9F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9392" y="2258569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277612F8-FC65-4D5E-A759-7A6C5CC80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392" y="2619758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83A1F66-E9B0-4086-923C-CC66D17CF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82" y="300261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4CC8E723-0F64-4BC6-8363-2D6BE824E3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9392" y="4139185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6" name="Platshållare för text 11">
            <a:extLst>
              <a:ext uri="{FF2B5EF4-FFF2-40B4-BE49-F238E27FC236}">
                <a16:creationId xmlns:a16="http://schemas.microsoft.com/office/drawing/2014/main" id="{9EAFEF12-CDFD-46BC-98D5-AA3C12D8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392" y="450037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FE925CEB-6B75-4504-B494-3260AD1A12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4082" y="4883230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484848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4" name="Platshållare för text 3" descr="Image Library">
            <a:extLst>
              <a:ext uri="{FF2B5EF4-FFF2-40B4-BE49-F238E27FC236}">
                <a16:creationId xmlns:a16="http://schemas.microsoft.com/office/drawing/2014/main" id="{F0E1C4B8-C623-4BBF-AC29-0FEAE6D9A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6312" y="4139185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9" name="Platshållare för text 3" descr="Image Library">
            <a:extLst>
              <a:ext uri="{FF2B5EF4-FFF2-40B4-BE49-F238E27FC236}">
                <a16:creationId xmlns:a16="http://schemas.microsoft.com/office/drawing/2014/main" id="{E52E5C02-435E-4A69-87F7-9136C8B68C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96312" y="2258569"/>
            <a:ext cx="1435608" cy="143560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98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B0121-FF0A-427F-B88B-6596D87A9501}"/>
              </a:ext>
            </a:extLst>
          </p:cNvPr>
          <p:cNvSpPr/>
          <p:nvPr userDrawn="1"/>
        </p:nvSpPr>
        <p:spPr>
          <a:xfrm>
            <a:off x="248400" y="219600"/>
            <a:ext cx="7142400" cy="641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9792331-64A0-4406-9599-6541243DF588}"/>
              </a:ext>
            </a:extLst>
          </p:cNvPr>
          <p:cNvSpPr/>
          <p:nvPr/>
        </p:nvSpPr>
        <p:spPr>
          <a:xfrm>
            <a:off x="10533888" y="6084905"/>
            <a:ext cx="1490472" cy="5536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B232-A05C-4274-8621-C5691A9B9377}" type="datetime1">
              <a:rPr lang="sv-SE" smtClean="0"/>
              <a:t>2022-05-24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88352" y="218504"/>
            <a:ext cx="4572000" cy="6419088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792" y="1839600"/>
            <a:ext cx="6373368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466344"/>
            <a:ext cx="6373368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ED5B671-629E-4DB7-A603-E9B8A737B6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5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724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dela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2FFEC683-2EE0-4D0F-9422-7ED52E5A071A}"/>
              </a:ext>
            </a:extLst>
          </p:cNvPr>
          <p:cNvSpPr/>
          <p:nvPr userDrawn="1"/>
        </p:nvSpPr>
        <p:spPr>
          <a:xfrm>
            <a:off x="7370474" y="2844000"/>
            <a:ext cx="4589876" cy="379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BBA4D9E-E375-4673-954D-0F425DC5DA41}"/>
              </a:ext>
            </a:extLst>
          </p:cNvPr>
          <p:cNvSpPr/>
          <p:nvPr userDrawn="1"/>
        </p:nvSpPr>
        <p:spPr>
          <a:xfrm>
            <a:off x="228600" y="219456"/>
            <a:ext cx="7146000" cy="641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A975-183F-456D-9276-C470CA4EF58B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FF71BED-06C4-436E-B8A8-5F51CC1CA2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1204" y="2990087"/>
            <a:ext cx="4097152" cy="2990087"/>
          </a:xfrm>
        </p:spPr>
        <p:txBody>
          <a:bodyPr/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8C8400C7-20F2-4A7D-A148-CE09449AC2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9208" y="218504"/>
            <a:ext cx="4581144" cy="2625280"/>
          </a:xfrm>
        </p:spPr>
        <p:txBody>
          <a:bodyPr/>
          <a:lstStyle>
            <a:lvl1pPr marL="9360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80" y="1839600"/>
            <a:ext cx="6355080" cy="414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6355080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2017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nät, föremål utomhus&#10;&#10;Automatiskt genererad beskrivning">
            <a:extLst>
              <a:ext uri="{FF2B5EF4-FFF2-40B4-BE49-F238E27FC236}">
                <a16:creationId xmlns:a16="http://schemas.microsoft.com/office/drawing/2014/main" id="{F2DBE414-5649-453B-9AFE-3C5C2F867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0622E-EF96-42ED-9C7A-1A6B3BEC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58368" y="6196648"/>
            <a:ext cx="568450" cy="249872"/>
          </a:xfrm>
        </p:spPr>
        <p:txBody>
          <a:bodyPr/>
          <a:lstStyle>
            <a:lvl1pPr algn="ctr">
              <a:defRPr sz="700" i="0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FB6338-9172-4358-8335-0E80B405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5918" y="6640448"/>
            <a:ext cx="216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CFDBB2-62C1-4506-8220-A05DF62A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2000" y="4518000"/>
            <a:ext cx="4305600" cy="255600"/>
          </a:xfrm>
        </p:spPr>
        <p:txBody>
          <a:bodyPr/>
          <a:lstStyle>
            <a:lvl1pPr algn="ctr">
              <a:defRPr sz="1300" i="1">
                <a:solidFill>
                  <a:srgbClr val="484848"/>
                </a:solidFill>
              </a:defRPr>
            </a:lvl1pPr>
          </a:lstStyle>
          <a:p>
            <a:r>
              <a:rPr lang="sv-SE"/>
              <a:t>Datum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DAA408-D4DB-4187-B733-A83C26CB0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064" y="3630168"/>
            <a:ext cx="4306824" cy="2926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cap="all" spc="110" baseline="0">
                <a:solidFill>
                  <a:srgbClr val="A24B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föredragshållare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27E55A-ABAA-4C1D-86A1-A5AC43D4F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2286000"/>
            <a:ext cx="10049256" cy="1143000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rgbClr val="484848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00E18D4-798F-4642-ABD1-6F8371541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510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7216DD1F-CFC6-4A83-AC6C-8E308409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823741-DEE2-413D-9B16-977F1E330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400" y="466344"/>
            <a:ext cx="8056800" cy="100584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F6F6F6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A448872-7A45-4B22-A85E-6CDEEC76A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96312" y="2258569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6399A837-DEA2-4173-BC94-3033ECD45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96312" y="4139185"/>
            <a:ext cx="1435608" cy="1435608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471C7C7-822F-479E-9765-F63AC0C9F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9392" y="2258569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277612F8-FC65-4D5E-A759-7A6C5CC80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9392" y="2619758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83A1F66-E9B0-4086-923C-CC66D17CF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82" y="300261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4CC8E723-0F64-4BC6-8363-2D6BE824E3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9392" y="4139185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cap="all" baseline="0">
                <a:solidFill>
                  <a:srgbClr val="A24B45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6" name="Platshållare för text 11">
            <a:extLst>
              <a:ext uri="{FF2B5EF4-FFF2-40B4-BE49-F238E27FC236}">
                <a16:creationId xmlns:a16="http://schemas.microsoft.com/office/drawing/2014/main" id="{9EAFEF12-CDFD-46BC-98D5-AA3C12D80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392" y="4500374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/>
              <a:t>epost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FE925CEB-6B75-4504-B494-3260AD1A12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4082" y="4883230"/>
            <a:ext cx="3996000" cy="274319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cap="none" baseline="0">
                <a:solidFill>
                  <a:srgbClr val="F6F6F6"/>
                </a:solidFill>
              </a:defRPr>
            </a:lvl1pPr>
          </a:lstStyle>
          <a:p>
            <a:pPr lvl="0"/>
            <a:r>
              <a:rPr lang="sv-SE" dirty="0" err="1"/>
              <a:t>tel</a:t>
            </a:r>
            <a:endParaRPr lang="sv-SE" dirty="0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C29C8D1-3456-4382-B7ED-0FFE52F67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0" y="6084000"/>
            <a:ext cx="1155525" cy="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BC23E1-3589-4E19-A129-D50D0D97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9422-4518-4DFA-ABDB-AC05E4C5E9E0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9B676D-90AB-48EC-B35C-B2ACF97C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97173B-6C46-44F6-8C4B-313F4C04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9DC74-18E7-44F2-9FB4-3CB420BC16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832" y="1837945"/>
            <a:ext cx="8055864" cy="4398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47C51E-B3CF-4ECD-B481-8BC00BCE1C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832" y="466344"/>
            <a:ext cx="8055864" cy="1251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0714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1EF563E-3BC9-4775-B46A-3A933185C85B}"/>
              </a:ext>
            </a:extLst>
          </p:cNvPr>
          <p:cNvSpPr/>
          <p:nvPr userDrawn="1"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A3626-E33E-40A8-8E83-9FD053D7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0330-4D7C-4A21-976D-26F13ABFA8C4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F982B-0F2B-498A-8058-4A4CB7C4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90735-FA85-42F6-A8A8-FCE2AB8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CF55B6-BD67-42FA-BDCA-69544EA4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CF2920C-D6F1-43EC-AB93-693A9DBC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2935224"/>
            <a:ext cx="9930384" cy="630936"/>
          </a:xfrm>
        </p:spPr>
        <p:txBody>
          <a:bodyPr anchor="b">
            <a:normAutofit/>
          </a:bodyPr>
          <a:lstStyle>
            <a:lvl1pPr algn="ctr">
              <a:defRPr sz="3800" cap="all" baseline="0"/>
            </a:lvl1pPr>
          </a:lstStyle>
          <a:p>
            <a:r>
              <a:rPr lang="sv-SE" dirty="0"/>
              <a:t>avsnittssida</a:t>
            </a:r>
          </a:p>
        </p:txBody>
      </p:sp>
    </p:spTree>
    <p:extLst>
      <p:ext uri="{BB962C8B-B14F-4D97-AF65-F5344CB8AC3E}">
        <p14:creationId xmlns:p14="http://schemas.microsoft.com/office/powerpoint/2010/main" val="389220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 logg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F863E93-9045-4546-9E59-42F2D306B7C9}"/>
              </a:ext>
            </a:extLst>
          </p:cNvPr>
          <p:cNvSpPr/>
          <p:nvPr userDrawn="1"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A3626-E33E-40A8-8E83-9FD053D7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5CA2-7D14-4B08-9397-A688D2F6CC84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F982B-0F2B-498A-8058-4A4CB7C4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90735-FA85-42F6-A8A8-FCE2AB8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F2920C-D6F1-43EC-AB93-693A9DBC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2935224"/>
            <a:ext cx="9930384" cy="630936"/>
          </a:xfrm>
        </p:spPr>
        <p:txBody>
          <a:bodyPr anchor="b">
            <a:normAutofit/>
          </a:bodyPr>
          <a:lstStyle>
            <a:lvl1pPr algn="ctr">
              <a:defRPr sz="3800" cap="all" baseline="0"/>
            </a:lvl1pPr>
          </a:lstStyle>
          <a:p>
            <a:r>
              <a:rPr lang="sv-SE" dirty="0"/>
              <a:t>avsnittssida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96AD48-EF21-4DB9-87D4-3C72402B8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4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36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A98B6F1-16DF-478C-8087-DEEDD2C0B3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0400" y="219600"/>
            <a:ext cx="11721600" cy="64188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A3626-E33E-40A8-8E83-9FD053D7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2DC6-66EB-446D-9608-FD9DCD46C5CC}" type="datetime1">
              <a:rPr lang="sv-SE" smtClean="0"/>
              <a:t>2022-05-24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F982B-0F2B-498A-8058-4A4CB7C4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90735-FA85-42F6-A8A8-FCE2AB8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F2920C-D6F1-43EC-AB93-693A9DBCC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4712" y="2935224"/>
            <a:ext cx="9930384" cy="630936"/>
          </a:xfrm>
        </p:spPr>
        <p:txBody>
          <a:bodyPr anchor="b">
            <a:normAutofit/>
          </a:bodyPr>
          <a:lstStyle>
            <a:lvl1pPr algn="ctr">
              <a:defRPr sz="3800" cap="all" baseline="0"/>
            </a:lvl1pPr>
          </a:lstStyle>
          <a:p>
            <a:r>
              <a:rPr lang="sv-SE" dirty="0"/>
              <a:t>avsnittssida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96AD48-EF21-4DB9-87D4-3C72402B8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46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7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BB905AF-DD77-4800-B54E-6D7ADCB420A6}"/>
              </a:ext>
            </a:extLst>
          </p:cNvPr>
          <p:cNvSpPr/>
          <p:nvPr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953319-4A8D-43CE-B181-CBCB221E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3F75BF-B90A-42D4-89FC-1EC9D264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1861-5527-4FBC-A305-31642FD4FBC1}" type="datetime1">
              <a:rPr lang="sv-SE" smtClean="0"/>
              <a:t>2022-05-24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72F8CA-751D-49A7-8483-56BC5F81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1E0735-FE46-41ED-8F87-1FE457D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715AC-9FE0-4395-BBFB-C53B2E879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50408" y="1839600"/>
            <a:ext cx="4654296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63F3D-A1E4-4F96-A984-DC60646A5E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800" y="1839600"/>
            <a:ext cx="464443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AA4D3-FDF4-4CD0-A33D-8591A3EF0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466344"/>
            <a:ext cx="9564624" cy="125177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5443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7F276D-AEB3-49C8-BB45-9053D54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4B3C-6A12-4665-B368-C4474934D03F}" type="datetime1">
              <a:rPr lang="sv-SE" smtClean="0"/>
              <a:t>2022-05-24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F861C8-6936-400E-8AB3-7292389C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B64D70-DEB9-4DB5-85C2-4480CDB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CB16A2-0F30-4BD8-B58E-4AC05A5CA09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551200" y="2423160"/>
            <a:ext cx="46548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206DD7-3431-43C2-9034-7174366C5C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51200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5D2B4F-F8CB-4E71-8CCA-B12925D660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800" y="2423160"/>
            <a:ext cx="46440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7D3629-8A91-49DA-94DC-D666A8E36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B8834E-D0DA-424D-9263-155B2D8A0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00" y="468000"/>
            <a:ext cx="9565200" cy="1252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03434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2ED52C7F-F5A9-4AE6-B4C9-3A0DA8727E91}"/>
              </a:ext>
            </a:extLst>
          </p:cNvPr>
          <p:cNvSpPr/>
          <p:nvPr userDrawn="1"/>
        </p:nvSpPr>
        <p:spPr>
          <a:xfrm>
            <a:off x="228600" y="219456"/>
            <a:ext cx="11731752" cy="6419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7F276D-AEB3-49C8-BB45-9053D54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ECD5-DC8D-42B3-9900-5EDF5B097EE6}" type="datetime1">
              <a:rPr lang="sv-SE" smtClean="0"/>
              <a:t>2022-05-24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F861C8-6936-400E-8AB3-7292389C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B64D70-DEB9-4DB5-85C2-4480CDB9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CB16A2-0F30-4BD8-B58E-4AC05A5CA09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551200" y="2423160"/>
            <a:ext cx="46548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206DD7-3431-43C2-9034-7174366C5C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51200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5D2B4F-F8CB-4E71-8CCA-B12925D660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800" y="2423160"/>
            <a:ext cx="4644000" cy="37688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7D3629-8A91-49DA-94DC-D666A8E36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" y="1839600"/>
            <a:ext cx="4654800" cy="4646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B8834E-D0DA-424D-9263-155B2D8A0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00" y="468000"/>
            <a:ext cx="9565200" cy="1252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CBDAB474-0FFE-4367-8FFC-1C0AC4C9D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2800" y="6084000"/>
            <a:ext cx="1155600" cy="45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01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17DBCEC1-1428-4DCA-A58B-23B628668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85" y="6084905"/>
            <a:ext cx="1155525" cy="448909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5211E6-DB61-4A7A-8FE0-13485C6C8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8732" y="6639496"/>
            <a:ext cx="684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rgbClr val="AEAEAE"/>
                </a:solidFill>
              </a:defRPr>
            </a:lvl1pPr>
          </a:lstStyle>
          <a:p>
            <a:fld id="{6B16CA1D-060C-436E-9218-15C5CDC38C52}" type="datetime1">
              <a:rPr lang="sv-SE" smtClean="0"/>
              <a:t>2022-05-24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AF627-4936-4496-A026-5977D13FF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03442" y="6639496"/>
            <a:ext cx="216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rgbClr val="AEAEAE"/>
                </a:solidFill>
              </a:defRPr>
            </a:lvl1pPr>
          </a:lstStyle>
          <a:p>
            <a:fld id="{216322E5-7695-47AD-869F-946BBF2C826A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31852F8-0017-4FE1-BFB1-1655A8CC8C24}"/>
              </a:ext>
            </a:extLst>
          </p:cNvPr>
          <p:cNvSpPr txBox="1"/>
          <p:nvPr/>
        </p:nvSpPr>
        <p:spPr>
          <a:xfrm>
            <a:off x="5760336" y="6621286"/>
            <a:ext cx="216000" cy="18042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sv-SE" sz="700" cap="all" baseline="0" dirty="0">
                <a:solidFill>
                  <a:srgbClr val="AEAEAE"/>
                </a:solidFill>
              </a:rPr>
              <a:t>sida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BE3064-77F3-4D66-BF52-753444E6E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5464" y="6639496"/>
            <a:ext cx="4536000" cy="14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 cap="all" baseline="0">
                <a:solidFill>
                  <a:srgbClr val="AEAEAE"/>
                </a:solidFill>
              </a:defRPr>
            </a:lvl1pPr>
          </a:lstStyle>
          <a:p>
            <a:r>
              <a:rPr lang="sv-SE"/>
              <a:t>Utvärdering Ö-dialogen</a:t>
            </a:r>
            <a:br>
              <a:rPr lang="sv-SE"/>
            </a:br>
            <a:r>
              <a:rPr lang="sv-SE"/>
              <a:t>Demokrati och medborgarservice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1FB59FD-8F40-4BAF-9A0B-DD4F1533DAB4}"/>
              </a:ext>
            </a:extLst>
          </p:cNvPr>
          <p:cNvSpPr txBox="1"/>
          <p:nvPr/>
        </p:nvSpPr>
        <p:spPr>
          <a:xfrm>
            <a:off x="256032" y="6622638"/>
            <a:ext cx="504000" cy="14400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sv-SE" sz="700" cap="all" baseline="0" dirty="0">
                <a:solidFill>
                  <a:srgbClr val="AEAEAE"/>
                </a:solidFill>
              </a:rPr>
              <a:t>Ekan ©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DEC352-288F-4428-92C0-26F415B9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37945"/>
            <a:ext cx="10927080" cy="4105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2852834-CD79-4834-AA6F-A211BBD3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10927080" cy="125177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861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678" r:id="rId18"/>
    <p:sldLayoutId id="2147483680" r:id="rId19"/>
    <p:sldLayoutId id="2147483681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484848"/>
          </a:solidFill>
          <a:latin typeface="Akko Rounded Pro Medium" panose="020B0603060303060303" pitchFamily="34" charset="0"/>
          <a:ea typeface="+mj-ea"/>
          <a:cs typeface="+mj-cs"/>
        </a:defRPr>
      </a:lvl1pPr>
    </p:titleStyle>
    <p:bodyStyle>
      <a:lvl1pPr marL="324000" indent="-2304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84848"/>
          </a:solidFill>
          <a:latin typeface="+mn-lt"/>
          <a:ea typeface="+mn-ea"/>
          <a:cs typeface="+mn-cs"/>
        </a:defRPr>
      </a:lvl1pPr>
      <a:lvl2pPr marL="705600" indent="-277200" algn="l" defTabSz="914400" rtl="0" eaLnBrk="1" latinLnBrk="0" hangingPunct="1">
        <a:lnSpc>
          <a:spcPct val="100000"/>
        </a:lnSpc>
        <a:spcBef>
          <a:spcPts val="300"/>
        </a:spcBef>
        <a:buFont typeface="Vialog LT Pro" panose="020B0506020000020004" pitchFamily="34" charset="0"/>
        <a:buChar char="»"/>
        <a:defRPr sz="1600" kern="1200">
          <a:solidFill>
            <a:srgbClr val="484848"/>
          </a:solidFill>
          <a:latin typeface="+mn-lt"/>
          <a:ea typeface="+mn-ea"/>
          <a:cs typeface="+mn-cs"/>
        </a:defRPr>
      </a:lvl2pPr>
      <a:lvl3pPr marL="1036800" indent="-228600" algn="l" defTabSz="914400" rtl="0" eaLnBrk="1" latinLnBrk="0" hangingPunct="1">
        <a:lnSpc>
          <a:spcPct val="100000"/>
        </a:lnSpc>
        <a:spcBef>
          <a:spcPts val="150"/>
        </a:spcBef>
        <a:buFont typeface="Arial" panose="020B0604020202020204" pitchFamily="34" charset="0"/>
        <a:buChar char="•"/>
        <a:defRPr sz="1500" kern="1200">
          <a:solidFill>
            <a:srgbClr val="7B7B7B"/>
          </a:solidFill>
          <a:latin typeface="+mn-lt"/>
          <a:ea typeface="+mn-ea"/>
          <a:cs typeface="+mn-cs"/>
        </a:defRPr>
      </a:lvl3pPr>
      <a:lvl4pPr marL="1440000" indent="-194400" algn="l" defTabSz="914400" rtl="0" eaLnBrk="1" latinLnBrk="0" hangingPunct="1">
        <a:lnSpc>
          <a:spcPct val="100000"/>
        </a:lnSpc>
        <a:spcBef>
          <a:spcPts val="150"/>
        </a:spcBef>
        <a:buFont typeface="Vialog LT Pro" panose="020B0506020000020004" pitchFamily="34" charset="0"/>
        <a:buChar char="»"/>
        <a:defRPr sz="1500" kern="1200">
          <a:solidFill>
            <a:srgbClr val="7B7B7B"/>
          </a:solidFill>
          <a:latin typeface="+mn-lt"/>
          <a:ea typeface="+mn-ea"/>
          <a:cs typeface="+mn-cs"/>
        </a:defRPr>
      </a:lvl4pPr>
      <a:lvl5pPr marL="1803600" indent="-291600" algn="l" defTabSz="914400" rtl="0" eaLnBrk="1" latinLnBrk="0" hangingPunct="1">
        <a:lnSpc>
          <a:spcPct val="100000"/>
        </a:lnSpc>
        <a:spcBef>
          <a:spcPts val="150"/>
        </a:spcBef>
        <a:buFont typeface="Vialog LT Pro" panose="020B0506020000020004" pitchFamily="34" charset="0"/>
        <a:buChar char="–"/>
        <a:defRPr sz="1500" kern="1200">
          <a:solidFill>
            <a:srgbClr val="7B7B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file:///C:\Ekan%20Office\PowerPoint\Bildbank\1.%20Ekanbilder\Portr&#228;ttfoton\F&#228;rg\Ekan_Diana_Li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file:///C:\Ekan%20Office\PowerPoint\Bildbank\4.%20Generella%20bilder\Kommunikation%20&amp;%20dialog\mikrofoner%20kommunikation%20(liggande)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file:///C:\Ekan%20Office\PowerPoint\Bildbank\4.%20Generella%20bilder\Kommunikation%20&amp;%20dialog\fr&#229;getecken%20(st&#229;ende).jpg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5.png"/><Relationship Id="rId7" Type="http://schemas.openxmlformats.org/officeDocument/2006/relationships/image" Target="../media/image49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svg"/><Relationship Id="rId4" Type="http://schemas.openxmlformats.org/officeDocument/2006/relationships/image" Target="../media/image56.sv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C:\Ekan%20Office\PowerPoint\Bildbank\4.%20Generella%20bilder\&#214;vrigt\Ek%20tr&#228;d%20(liggande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file:///C:\Ekan%20Office\PowerPoint\Bildbank\4.%20Generella%20bilder\Kommunikation%20&amp;%20dialog\mikrofoner%20kommunikation%20(liggande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file:///C:\Ekan%20Office\PowerPoint\Bildbank\4.%20Generella%20bilder\Kommunikation%20&amp;%20dialog\fr&#229;getecken%20(st&#229;ende)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25.svg"/><Relationship Id="rId4" Type="http://schemas.openxmlformats.org/officeDocument/2006/relationships/image" Target="../media/image27.svg"/><Relationship Id="rId9" Type="http://schemas.openxmlformats.org/officeDocument/2006/relationships/image" Target="../media/image24.pn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62CDE48-0C25-4E30-B955-D713A1919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1600" dirty="0"/>
              <a:t>Diana Lim, Ekan management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3FDCEE4-FC4A-42AA-8246-73B64DB8A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400" dirty="0"/>
              <a:t>Utvärdering Ö-dialogen</a:t>
            </a:r>
            <a:br>
              <a:rPr lang="sv-SE" dirty="0"/>
            </a:br>
            <a:r>
              <a:rPr lang="sv-SE" sz="3600" dirty="0"/>
              <a:t>Demokrati och medborgarservice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DDC130A-2936-4631-A9D7-7B82050B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2022-05-12</a:t>
            </a:r>
          </a:p>
        </p:txBody>
      </p:sp>
    </p:spTree>
    <p:extLst>
      <p:ext uri="{BB962C8B-B14F-4D97-AF65-F5344CB8AC3E}">
        <p14:creationId xmlns:p14="http://schemas.microsoft.com/office/powerpoint/2010/main" val="154326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8B2E5-1F58-4C32-8979-C83E577E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5A69740-372F-49BA-944A-96A352DF5A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Diana Lim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0520BFF-EC5B-4C2E-BBA1-6781E3844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Diana.Lim@ekan.com	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67D12C-DF8C-483E-95E1-D1BDF831AE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076-769 84 82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DDFABA1F-202C-4A80-8F32-4BC4CE88A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" b="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79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62F96D4-F35F-4AA6-8323-BCB2A1A0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11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F18776-C148-4156-96C2-4B67B08D3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1204" y="2990087"/>
            <a:ext cx="4097152" cy="3526216"/>
          </a:xfrm>
        </p:spPr>
        <p:txBody>
          <a:bodyPr/>
          <a:lstStyle/>
          <a:p>
            <a:r>
              <a:rPr lang="sv-SE" dirty="0"/>
              <a:t>7 företrädare från öarna</a:t>
            </a:r>
          </a:p>
          <a:p>
            <a:pPr lvl="1"/>
            <a:r>
              <a:rPr lang="sv-SE" dirty="0"/>
              <a:t>Alla sex öar är representerade</a:t>
            </a:r>
          </a:p>
          <a:p>
            <a:r>
              <a:rPr lang="sv-SE" dirty="0"/>
              <a:t>5 politiker</a:t>
            </a:r>
          </a:p>
          <a:p>
            <a:pPr lvl="1"/>
            <a:r>
              <a:rPr lang="sv-SE" dirty="0"/>
              <a:t>Kommunstyrelsen</a:t>
            </a:r>
          </a:p>
          <a:p>
            <a:pPr lvl="1"/>
            <a:r>
              <a:rPr lang="sv-SE" dirty="0"/>
              <a:t>Nämnden för demokrati och medborgarservice</a:t>
            </a:r>
          </a:p>
          <a:p>
            <a:r>
              <a:rPr lang="sv-SE" dirty="0"/>
              <a:t>6 tjänstepersoner</a:t>
            </a:r>
          </a:p>
          <a:p>
            <a:pPr lvl="1"/>
            <a:r>
              <a:rPr lang="sv-SE" dirty="0"/>
              <a:t>Demokrati och medborgarservice</a:t>
            </a:r>
          </a:p>
          <a:p>
            <a:pPr lvl="1"/>
            <a:r>
              <a:rPr lang="sv-SE" dirty="0"/>
              <a:t>Västtrafik</a:t>
            </a:r>
          </a:p>
          <a:p>
            <a:pPr lvl="1"/>
            <a:r>
              <a:rPr lang="sv-SE" dirty="0"/>
              <a:t>Trafikkontoret</a:t>
            </a:r>
          </a:p>
          <a:p>
            <a:pPr lvl="1"/>
            <a:r>
              <a:rPr lang="sv-SE" dirty="0"/>
              <a:t>Socialförvaltning sydväst</a:t>
            </a:r>
          </a:p>
          <a:p>
            <a:pPr lvl="1"/>
            <a:r>
              <a:rPr lang="sv-SE" dirty="0"/>
              <a:t>Förskolevaltningen</a:t>
            </a:r>
          </a:p>
          <a:p>
            <a:endParaRPr lang="sv-SE" dirty="0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7F28DC8-116E-496A-B1CE-88B19BC095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910"/>
          <a:stretch>
            <a:fillRect/>
          </a:stretch>
        </p:blipFill>
        <p:spPr/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04D8F82-7E1B-46BC-8AEC-D90A96278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Totalt </a:t>
            </a:r>
            <a:r>
              <a:rPr lang="sv-SE" b="1" dirty="0"/>
              <a:t>18 intervjuer </a:t>
            </a:r>
            <a:r>
              <a:rPr lang="sv-SE" dirty="0"/>
              <a:t>genomfördes under januari-februari 2022</a:t>
            </a:r>
          </a:p>
          <a:p>
            <a:r>
              <a:rPr lang="sv-SE" dirty="0"/>
              <a:t>Enskilda intervjuer digitalt (teams eller telefon)</a:t>
            </a:r>
          </a:p>
          <a:p>
            <a:r>
              <a:rPr lang="sv-SE" dirty="0"/>
              <a:t>Intervjuerna genomfördes utifrån ett semi-strukturerat frågeformulär med definierade frågeområden och tillhörande frågor.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3537E13-675B-4422-B824-3C0DCF01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Intervjuer</a:t>
            </a:r>
          </a:p>
        </p:txBody>
      </p:sp>
      <p:sp>
        <p:nvSpPr>
          <p:cNvPr id="10" name="Platshållare för sidfot 2">
            <a:extLst>
              <a:ext uri="{FF2B5EF4-FFF2-40B4-BE49-F238E27FC236}">
                <a16:creationId xmlns:a16="http://schemas.microsoft.com/office/drawing/2014/main" id="{09FBD3E9-FB13-4559-B7DA-4F2FCF07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6163" y="6638925"/>
            <a:ext cx="4535487" cy="144463"/>
          </a:xfrm>
        </p:spPr>
        <p:txBody>
          <a:bodyPr/>
          <a:lstStyle/>
          <a:p>
            <a:r>
              <a:rPr lang="sv-SE" dirty="0"/>
              <a:t>Utvärdering ö-dialogen</a:t>
            </a:r>
          </a:p>
        </p:txBody>
      </p:sp>
    </p:spTree>
    <p:extLst>
      <p:ext uri="{BB962C8B-B14F-4D97-AF65-F5344CB8AC3E}">
        <p14:creationId xmlns:p14="http://schemas.microsoft.com/office/powerpoint/2010/main" val="282156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1C29A05-3533-491D-9F83-37EF7CBB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8B6BE6-F34E-48FC-9F35-EAC0DA9A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3A5B4A5-8566-4647-9464-82DD6D8A8789}"/>
              </a:ext>
            </a:extLst>
          </p:cNvPr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/>
        <p:txBody>
          <a:bodyPr/>
          <a:lstStyle/>
          <a:p>
            <a:pPr marL="332550" indent="-285750"/>
            <a:r>
              <a:rPr lang="sv-SE" dirty="0"/>
              <a:t>Ö-dialogens syfte</a:t>
            </a:r>
          </a:p>
          <a:p>
            <a:pPr marL="332550" indent="-285750"/>
            <a:r>
              <a:rPr lang="sv-SE" dirty="0"/>
              <a:t>Demokratiskt inflytande och delaktighet</a:t>
            </a:r>
          </a:p>
          <a:p>
            <a:pPr marL="332550" indent="-285750"/>
            <a:r>
              <a:rPr lang="sv-SE" dirty="0"/>
              <a:t>Ö-dialogens arbetsformer (representation och mötesform)</a:t>
            </a:r>
          </a:p>
          <a:p>
            <a:pPr marL="332550" indent="-285750"/>
            <a:r>
              <a:rPr lang="sv-SE" dirty="0"/>
              <a:t>Samverkan</a:t>
            </a:r>
          </a:p>
          <a:p>
            <a:pPr marL="332550" indent="-285750"/>
            <a:r>
              <a:rPr lang="sv-SE" dirty="0"/>
              <a:t>Utvecklingsmöjligheter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CCC51A1-D458-47EE-9D20-67813AD5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Intervjuerna utgick från fem frågeområden</a:t>
            </a:r>
          </a:p>
        </p:txBody>
      </p:sp>
      <p:pic>
        <p:nvPicPr>
          <p:cNvPr id="17" name="Platshållare för bild 16">
            <a:extLst>
              <a:ext uri="{FF2B5EF4-FFF2-40B4-BE49-F238E27FC236}">
                <a16:creationId xmlns:a16="http://schemas.microsoft.com/office/drawing/2014/main" id="{2CE0F4DE-C639-49B0-A841-F85440BE8F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r:link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 b="2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477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3CE6FF9-D633-40FA-B81F-2B01325A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0B9FD8-0DB1-48CD-8897-975AF8E7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A187D29-3DE9-4590-8355-321632F1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Ö-dialogens syfte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759007F-3759-4DB4-B79A-B94DA36C4914}"/>
              </a:ext>
            </a:extLst>
          </p:cNvPr>
          <p:cNvSpPr/>
          <p:nvPr/>
        </p:nvSpPr>
        <p:spPr>
          <a:xfrm>
            <a:off x="1965076" y="2082041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Sammantaget har respondenterna en samsyn av syftet med Ö-dialogen - även om det finns nyansskillnader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061C861-1F69-4583-A625-2F44891AC6F8}"/>
              </a:ext>
            </a:extLst>
          </p:cNvPr>
          <p:cNvSpPr/>
          <p:nvPr/>
        </p:nvSpPr>
        <p:spPr>
          <a:xfrm>
            <a:off x="1965076" y="3650537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Upplevelsen är att Ö-dialogen är till för alla som sitter med i dialogen, för skärgårdsbor, politiker, tjänstepersoner – även här finns nyansskillnader. </a:t>
            </a:r>
          </a:p>
        </p:txBody>
      </p:sp>
      <p:pic>
        <p:nvPicPr>
          <p:cNvPr id="11" name="Platshållare för innehåll 7" descr="Måltavla med hel fyllning">
            <a:extLst>
              <a:ext uri="{FF2B5EF4-FFF2-40B4-BE49-F238E27FC236}">
                <a16:creationId xmlns:a16="http://schemas.microsoft.com/office/drawing/2014/main" id="{FDCD2B31-44A3-4697-A785-75D3D849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4127" y="2250729"/>
            <a:ext cx="914400" cy="914400"/>
          </a:xfrm>
          <a:prstGeom prst="rect">
            <a:avLst/>
          </a:prstGeom>
        </p:spPr>
      </p:pic>
      <p:pic>
        <p:nvPicPr>
          <p:cNvPr id="12" name="Platshållare för innehåll 7" descr="Grupp med människor med hel fyllning">
            <a:extLst>
              <a:ext uri="{FF2B5EF4-FFF2-40B4-BE49-F238E27FC236}">
                <a16:creationId xmlns:a16="http://schemas.microsoft.com/office/drawing/2014/main" id="{EE246E76-5823-47D7-8323-5D49D767C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4127" y="37216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3CE6FF9-D633-40FA-B81F-2B01325A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0B9FD8-0DB1-48CD-8897-975AF8E7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A187D29-3DE9-4590-8355-321632F1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Demokratisk delaktighet och inflytande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759007F-3759-4DB4-B79A-B94DA36C4914}"/>
              </a:ext>
            </a:extLst>
          </p:cNvPr>
          <p:cNvSpPr/>
          <p:nvPr/>
        </p:nvSpPr>
        <p:spPr>
          <a:xfrm>
            <a:off x="1965076" y="2082041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God möjlighet att påverka och bli hörd under dialogerna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God möjlighet att påverka dagordning  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061C861-1F69-4583-A625-2F44891AC6F8}"/>
              </a:ext>
            </a:extLst>
          </p:cNvPr>
          <p:cNvSpPr/>
          <p:nvPr/>
        </p:nvSpPr>
        <p:spPr>
          <a:xfrm>
            <a:off x="1965076" y="3530801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Upplevelsen är att politiker lyssnar och tar in synpunkter och erfarenheter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Finns en känsla av att frågorna tar stopp och stannar hos KS-politiker</a:t>
            </a:r>
          </a:p>
        </p:txBody>
      </p:sp>
      <p:pic>
        <p:nvPicPr>
          <p:cNvPr id="11" name="Platshållare för innehåll 7" descr="Kommentar, gilla med hel fyllning">
            <a:extLst>
              <a:ext uri="{FF2B5EF4-FFF2-40B4-BE49-F238E27FC236}">
                <a16:creationId xmlns:a16="http://schemas.microsoft.com/office/drawing/2014/main" id="{FDCD2B31-44A3-4697-A785-75D3D849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4127" y="2250729"/>
            <a:ext cx="914400" cy="914400"/>
          </a:xfrm>
          <a:prstGeom prst="rect">
            <a:avLst/>
          </a:prstGeom>
        </p:spPr>
      </p:pic>
      <p:pic>
        <p:nvPicPr>
          <p:cNvPr id="12" name="Platshållare för innehåll 7" descr="Öra med hel fyllning">
            <a:extLst>
              <a:ext uri="{FF2B5EF4-FFF2-40B4-BE49-F238E27FC236}">
                <a16:creationId xmlns:a16="http://schemas.microsoft.com/office/drawing/2014/main" id="{EE246E76-5823-47D7-8323-5D49D767C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4127" y="3648666"/>
            <a:ext cx="914400" cy="914400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2876E138-06B5-4497-98E7-8A1064648518}"/>
              </a:ext>
            </a:extLst>
          </p:cNvPr>
          <p:cNvSpPr/>
          <p:nvPr/>
        </p:nvSpPr>
        <p:spPr>
          <a:xfrm>
            <a:off x="1965076" y="5085148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Tjänstepersoner och politiker upplever att invånarrepresentanterna har stor påverkan på stadens arbete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Konkreta förändringar har genomförts efter synpunkter från invånarrepresentanter</a:t>
            </a:r>
          </a:p>
        </p:txBody>
      </p:sp>
      <p:pic>
        <p:nvPicPr>
          <p:cNvPr id="13" name="Platshållare för innehåll 7" descr="Orsak och verkan med hel fyllning">
            <a:extLst>
              <a:ext uri="{FF2B5EF4-FFF2-40B4-BE49-F238E27FC236}">
                <a16:creationId xmlns:a16="http://schemas.microsoft.com/office/drawing/2014/main" id="{A49E0636-4E1B-4F33-AFC5-597A8FB05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4127" y="51924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623A209-C340-4F9E-B036-93F9CF13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79DBAB-8B23-47B2-AD6A-DB66DB07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64E9A0A-0032-4C43-9711-4D6E3E9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Ö-dialogens arbetsformer - Representation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6DD815F-768B-42F2-A343-B52F61676B2D}"/>
              </a:ext>
            </a:extLst>
          </p:cNvPr>
          <p:cNvSpPr/>
          <p:nvPr/>
        </p:nvSpPr>
        <p:spPr>
          <a:xfrm>
            <a:off x="1749076" y="3510240"/>
            <a:ext cx="8508732" cy="111926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Lagom storlek på gruppen vs. För många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Speglar invånarrepresentanterna öarnas synpunkter?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87DA1A63-B4F3-4D81-8FFA-02077D6BF614}"/>
              </a:ext>
            </a:extLst>
          </p:cNvPr>
          <p:cNvSpPr/>
          <p:nvPr/>
        </p:nvSpPr>
        <p:spPr>
          <a:xfrm>
            <a:off x="1749076" y="1944565"/>
            <a:ext cx="8508732" cy="136080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Val/rekrytering av invånarrepresentanter har skett på olika sätt – olika åsikter om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Det finns ingen beskrivning av ansvar och förväntningar på invånarrepresentanterna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Invånarrepresentanterna använder olika metoder för att förmedla information samt få in synpunkter </a:t>
            </a:r>
          </a:p>
        </p:txBody>
      </p:sp>
      <p:pic>
        <p:nvPicPr>
          <p:cNvPr id="15" name="Platshållare för innehåll 7" descr="Klocka med hel fyllning">
            <a:extLst>
              <a:ext uri="{FF2B5EF4-FFF2-40B4-BE49-F238E27FC236}">
                <a16:creationId xmlns:a16="http://schemas.microsoft.com/office/drawing/2014/main" id="{9D47B86E-BA5B-486E-8E33-EBA5DAAF6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2004" y="3683947"/>
            <a:ext cx="807522" cy="807522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A8C468AB-2B71-4611-B815-AD3C68DD859A}"/>
              </a:ext>
            </a:extLst>
          </p:cNvPr>
          <p:cNvSpPr/>
          <p:nvPr/>
        </p:nvSpPr>
        <p:spPr>
          <a:xfrm>
            <a:off x="1717866" y="4855940"/>
            <a:ext cx="8508732" cy="1119269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”Tung politisk representation”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Otydligt vilka som deltar (roll och syfte)</a:t>
            </a:r>
          </a:p>
        </p:txBody>
      </p:sp>
      <p:pic>
        <p:nvPicPr>
          <p:cNvPr id="17" name="Platshållare för innehåll 7" descr="Talare med hel fyllning">
            <a:extLst>
              <a:ext uri="{FF2B5EF4-FFF2-40B4-BE49-F238E27FC236}">
                <a16:creationId xmlns:a16="http://schemas.microsoft.com/office/drawing/2014/main" id="{223C885C-1303-43C4-83D8-76C07245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4225" y="5047923"/>
            <a:ext cx="735301" cy="735301"/>
          </a:xfrm>
          <a:prstGeom prst="rect">
            <a:avLst/>
          </a:prstGeom>
        </p:spPr>
      </p:pic>
      <p:pic>
        <p:nvPicPr>
          <p:cNvPr id="13" name="Platshållare för innehåll 7" descr="Grupp med människor med hel fyllning">
            <a:extLst>
              <a:ext uri="{FF2B5EF4-FFF2-40B4-BE49-F238E27FC236}">
                <a16:creationId xmlns:a16="http://schemas.microsoft.com/office/drawing/2014/main" id="{D2B9A55D-2563-4AAF-828A-2887661B1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45126" y="21677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623A209-C340-4F9E-B036-93F9CF13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79DBAB-8B23-47B2-AD6A-DB66DB07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64E9A0A-0032-4C43-9711-4D6E3E9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Ö-dialogens arbetsformer – Mötesform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0CB49E15-A232-4B41-ACC3-9CBBB02B85C7}"/>
              </a:ext>
            </a:extLst>
          </p:cNvPr>
          <p:cNvSpPr/>
          <p:nvPr/>
        </p:nvSpPr>
        <p:spPr>
          <a:xfrm>
            <a:off x="1749076" y="4119352"/>
            <a:ext cx="8508732" cy="914400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Stundvis dålig samtalston och jargong – inte konstruktivt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6DD815F-768B-42F2-A343-B52F61676B2D}"/>
              </a:ext>
            </a:extLst>
          </p:cNvPr>
          <p:cNvSpPr/>
          <p:nvPr/>
        </p:nvSpPr>
        <p:spPr>
          <a:xfrm>
            <a:off x="1749076" y="3116580"/>
            <a:ext cx="8508732" cy="914400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För lång tid mellan mötena, för många punkter på dagordning </a:t>
            </a:r>
          </a:p>
        </p:txBody>
      </p:sp>
      <p:pic>
        <p:nvPicPr>
          <p:cNvPr id="11" name="Platshållare för innehåll 7" descr="Förvirrat ansikte helt fyllt med hel fyllning">
            <a:extLst>
              <a:ext uri="{FF2B5EF4-FFF2-40B4-BE49-F238E27FC236}">
                <a16:creationId xmlns:a16="http://schemas.microsoft.com/office/drawing/2014/main" id="{1EBC06FF-C905-45BE-A1CF-0A796F035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005" y="4172790"/>
            <a:ext cx="807523" cy="807523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87DA1A63-B4F3-4D81-8FFA-02077D6BF614}"/>
              </a:ext>
            </a:extLst>
          </p:cNvPr>
          <p:cNvSpPr/>
          <p:nvPr/>
        </p:nvSpPr>
        <p:spPr>
          <a:xfrm>
            <a:off x="1749076" y="1944565"/>
            <a:ext cx="8508732" cy="1083643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Alla respondenter upplever att det fungerar bra med det digitala formatet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Digitalt, Fysiskt, Hybridmöten, Möten på plats i skärgården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”Vanliga” möten och temadialoger </a:t>
            </a:r>
          </a:p>
        </p:txBody>
      </p:sp>
      <p:pic>
        <p:nvPicPr>
          <p:cNvPr id="14" name="Platshållare för innehåll 7" descr="Onlinemöte med hel fyllning">
            <a:extLst>
              <a:ext uri="{FF2B5EF4-FFF2-40B4-BE49-F238E27FC236}">
                <a16:creationId xmlns:a16="http://schemas.microsoft.com/office/drawing/2014/main" id="{57BEAED1-BEA9-4EA5-9DBE-D6F7E100B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8127" y="1990003"/>
            <a:ext cx="914400" cy="914400"/>
          </a:xfrm>
          <a:prstGeom prst="rect">
            <a:avLst/>
          </a:prstGeom>
        </p:spPr>
      </p:pic>
      <p:pic>
        <p:nvPicPr>
          <p:cNvPr id="15" name="Platshållare för innehåll 7" descr="Klocka med hel fyllning">
            <a:extLst>
              <a:ext uri="{FF2B5EF4-FFF2-40B4-BE49-F238E27FC236}">
                <a16:creationId xmlns:a16="http://schemas.microsoft.com/office/drawing/2014/main" id="{9D47B86E-BA5B-486E-8E33-EBA5DAAF6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5005" y="3176286"/>
            <a:ext cx="807522" cy="807522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A8C468AB-2B71-4611-B815-AD3C68DD859A}"/>
              </a:ext>
            </a:extLst>
          </p:cNvPr>
          <p:cNvSpPr/>
          <p:nvPr/>
        </p:nvSpPr>
        <p:spPr>
          <a:xfrm>
            <a:off x="1749076" y="5139881"/>
            <a:ext cx="8508732" cy="1012391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Rätt frågor som diskuteras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Olika förslag på ytterligare frågor/områden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Skärgårdsspecifika frågor samt frågor som deltagarna kan påverka</a:t>
            </a:r>
          </a:p>
        </p:txBody>
      </p:sp>
      <p:pic>
        <p:nvPicPr>
          <p:cNvPr id="17" name="Platshållare för innehåll 7" descr="Chatt med hel fyllning">
            <a:extLst>
              <a:ext uri="{FF2B5EF4-FFF2-40B4-BE49-F238E27FC236}">
                <a16:creationId xmlns:a16="http://schemas.microsoft.com/office/drawing/2014/main" id="{223C885C-1303-43C4-83D8-76C07245C2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56255" y="5237687"/>
            <a:ext cx="735301" cy="7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3CE6FF9-D633-40FA-B81F-2B01325A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0B9FD8-0DB1-48CD-8897-975AF8E7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A187D29-3DE9-4590-8355-321632F1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759007F-3759-4DB4-B79A-B94DA36C4914}"/>
              </a:ext>
            </a:extLst>
          </p:cNvPr>
          <p:cNvSpPr/>
          <p:nvPr/>
        </p:nvSpPr>
        <p:spPr>
          <a:xfrm>
            <a:off x="1965076" y="2235266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Samverkan mellan nämnder och förvaltningar kring skärgårdsfrågor upplevs fungera bra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061C861-1F69-4583-A625-2F44891AC6F8}"/>
              </a:ext>
            </a:extLst>
          </p:cNvPr>
          <p:cNvSpPr/>
          <p:nvPr/>
        </p:nvSpPr>
        <p:spPr>
          <a:xfrm>
            <a:off x="1965076" y="4870574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Förslag på andra som bör sitta med/bli inbjudna: Göteborgs Stads Parkering, Länsstyrelsen, Polisen, Grundskolenämnden, Näringslivsperspektivet</a:t>
            </a:r>
          </a:p>
        </p:txBody>
      </p:sp>
      <p:pic>
        <p:nvPicPr>
          <p:cNvPr id="11" name="Platshållare för innehåll 7" descr="Handskakning med hel fyllning">
            <a:extLst>
              <a:ext uri="{FF2B5EF4-FFF2-40B4-BE49-F238E27FC236}">
                <a16:creationId xmlns:a16="http://schemas.microsoft.com/office/drawing/2014/main" id="{FDCD2B31-44A3-4697-A785-75D3D849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4127" y="2403954"/>
            <a:ext cx="914400" cy="914400"/>
          </a:xfrm>
          <a:prstGeom prst="rect">
            <a:avLst/>
          </a:prstGeom>
        </p:spPr>
      </p:pic>
      <p:pic>
        <p:nvPicPr>
          <p:cNvPr id="12" name="Platshållare för innehåll 7" descr="Användare med hel fyllning">
            <a:extLst>
              <a:ext uri="{FF2B5EF4-FFF2-40B4-BE49-F238E27FC236}">
                <a16:creationId xmlns:a16="http://schemas.microsoft.com/office/drawing/2014/main" id="{EE246E76-5823-47D7-8323-5D49D767C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4127" y="4941645"/>
            <a:ext cx="914400" cy="914400"/>
          </a:xfrm>
          <a:prstGeom prst="rect">
            <a:avLst/>
          </a:prstGeom>
        </p:spPr>
      </p:pic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35FD7CF-AB0D-459A-927B-98CEF735E1F1}"/>
              </a:ext>
            </a:extLst>
          </p:cNvPr>
          <p:cNvSpPr/>
          <p:nvPr/>
        </p:nvSpPr>
        <p:spPr>
          <a:xfrm>
            <a:off x="1965076" y="3546988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Processen med Ö-dialogen fungerar utmärkt! </a:t>
            </a:r>
          </a:p>
        </p:txBody>
      </p:sp>
      <p:pic>
        <p:nvPicPr>
          <p:cNvPr id="16" name="Platshållare för innehåll 7" descr="Stjärna med hel fyllning">
            <a:extLst>
              <a:ext uri="{FF2B5EF4-FFF2-40B4-BE49-F238E27FC236}">
                <a16:creationId xmlns:a16="http://schemas.microsoft.com/office/drawing/2014/main" id="{BC2DCD0E-A555-4975-B88A-BEA2DDBB7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4127" y="36969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33CE6FF9-D633-40FA-B81F-2B01325A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0B9FD8-0DB1-48CD-8897-975AF8E7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A187D29-3DE9-4590-8355-321632F1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Utvecklingsmöjligheter</a:t>
            </a:r>
            <a:br>
              <a:rPr lang="sv-SE"/>
            </a:br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759007F-3759-4DB4-B79A-B94DA36C4914}"/>
              </a:ext>
            </a:extLst>
          </p:cNvPr>
          <p:cNvSpPr/>
          <p:nvPr/>
        </p:nvSpPr>
        <p:spPr>
          <a:xfrm>
            <a:off x="1965076" y="1510062"/>
            <a:ext cx="8508732" cy="914401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Olika förslag för en mer konstruktiv dialog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A061C861-1F69-4583-A625-2F44891AC6F8}"/>
              </a:ext>
            </a:extLst>
          </p:cNvPr>
          <p:cNvSpPr/>
          <p:nvPr/>
        </p:nvSpPr>
        <p:spPr>
          <a:xfrm>
            <a:off x="1952478" y="4376313"/>
            <a:ext cx="8508732" cy="66896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Systematisk uppföljning av mötena ex. genom åtgärdslista </a:t>
            </a:r>
          </a:p>
        </p:txBody>
      </p:sp>
      <p:pic>
        <p:nvPicPr>
          <p:cNvPr id="12" name="Platshållare för innehåll 7" descr="Skrivplatta avbockat och kryssat med hel fyllning">
            <a:extLst>
              <a:ext uri="{FF2B5EF4-FFF2-40B4-BE49-F238E27FC236}">
                <a16:creationId xmlns:a16="http://schemas.microsoft.com/office/drawing/2014/main" id="{EE246E76-5823-47D7-8323-5D49D767C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5546" y="4390935"/>
            <a:ext cx="656370" cy="656370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5AE4BAF-873D-4D01-BE65-0CB6B5793726}"/>
              </a:ext>
            </a:extLst>
          </p:cNvPr>
          <p:cNvSpPr/>
          <p:nvPr/>
        </p:nvSpPr>
        <p:spPr>
          <a:xfrm>
            <a:off x="1952478" y="2606848"/>
            <a:ext cx="8508732" cy="73943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Förutsättningar för invånarrepresentanter att inhämta andra perspektiv och synpunkter samt förbereda frågor inför mötena</a:t>
            </a:r>
          </a:p>
        </p:txBody>
      </p:sp>
      <p:pic>
        <p:nvPicPr>
          <p:cNvPr id="13" name="Platshållare för innehåll 7" descr="Ladda upp med hel fyllning">
            <a:extLst>
              <a:ext uri="{FF2B5EF4-FFF2-40B4-BE49-F238E27FC236}">
                <a16:creationId xmlns:a16="http://schemas.microsoft.com/office/drawing/2014/main" id="{520C1A36-517B-4014-A896-236A203A4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5546" y="2625562"/>
            <a:ext cx="740383" cy="740383"/>
          </a:xfrm>
          <a:prstGeom prst="rect">
            <a:avLst/>
          </a:prstGeom>
        </p:spPr>
      </p:pic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A4D5D43F-040D-4CAB-AD98-EB68E73CE7E3}"/>
              </a:ext>
            </a:extLst>
          </p:cNvPr>
          <p:cNvSpPr/>
          <p:nvPr/>
        </p:nvSpPr>
        <p:spPr>
          <a:xfrm>
            <a:off x="1965076" y="3554825"/>
            <a:ext cx="8508732" cy="66896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Högre mötesfrekvens med färre antal punkter </a:t>
            </a:r>
          </a:p>
        </p:txBody>
      </p:sp>
      <p:pic>
        <p:nvPicPr>
          <p:cNvPr id="15" name="Platshållare för innehåll 7" descr="Chatt med hel fyllning">
            <a:extLst>
              <a:ext uri="{FF2B5EF4-FFF2-40B4-BE49-F238E27FC236}">
                <a16:creationId xmlns:a16="http://schemas.microsoft.com/office/drawing/2014/main" id="{F64E67F6-0AAD-4650-BFA6-E6B7145A3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0772" y="1543292"/>
            <a:ext cx="861109" cy="861109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B355F83B-BCA6-4FE0-8087-495CACFE35C9}"/>
              </a:ext>
            </a:extLst>
          </p:cNvPr>
          <p:cNvSpPr/>
          <p:nvPr/>
        </p:nvSpPr>
        <p:spPr>
          <a:xfrm>
            <a:off x="1965076" y="5239143"/>
            <a:ext cx="8508732" cy="914400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En formaliserad koppling till kommunstyrelsen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Sammanhållning av skärgårdsfrågor</a:t>
            </a:r>
          </a:p>
        </p:txBody>
      </p:sp>
      <p:pic>
        <p:nvPicPr>
          <p:cNvPr id="17" name="Platshållare för innehåll 7" descr="Cykel med människor med hel fyllning">
            <a:extLst>
              <a:ext uri="{FF2B5EF4-FFF2-40B4-BE49-F238E27FC236}">
                <a16:creationId xmlns:a16="http://schemas.microsoft.com/office/drawing/2014/main" id="{C971096E-8F97-44AD-BA4F-41A21DC86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54127" y="5234161"/>
            <a:ext cx="914400" cy="914400"/>
          </a:xfrm>
          <a:prstGeom prst="rect">
            <a:avLst/>
          </a:prstGeom>
        </p:spPr>
      </p:pic>
      <p:pic>
        <p:nvPicPr>
          <p:cNvPr id="19" name="Platshållare för innehåll 7" descr="Lista med hel fyllning">
            <a:extLst>
              <a:ext uri="{FF2B5EF4-FFF2-40B4-BE49-F238E27FC236}">
                <a16:creationId xmlns:a16="http://schemas.microsoft.com/office/drawing/2014/main" id="{9D56BF69-462A-4A5E-8E21-818A885A1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76842" y="3554825"/>
            <a:ext cx="668968" cy="6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3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0F202DA2-5DB5-4410-9A04-DB7A8D8173E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196850"/>
            <a:ext cx="11770360" cy="6423596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3676F73-EC0E-49FD-87A4-5E03BA60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19</a:t>
            </a:fld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F606E2A-5A96-4CD1-A569-C5C6C1F9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5CBF3EC3-D32E-4B72-84B2-7361E32F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170" y="2606262"/>
            <a:ext cx="3434588" cy="630936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dirty="0"/>
              <a:t>Tankar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B8E3FF9-6D82-4995-A30F-04E828B82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52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62F96D4-F35F-4AA6-8323-BCB2A1A0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2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F18776-C148-4156-96C2-4B67B08D3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1204" y="2990087"/>
            <a:ext cx="4097152" cy="3526216"/>
          </a:xfrm>
        </p:spPr>
        <p:txBody>
          <a:bodyPr/>
          <a:lstStyle/>
          <a:p>
            <a:r>
              <a:rPr lang="sv-SE" dirty="0"/>
              <a:t>7 företrädare från öarna</a:t>
            </a:r>
          </a:p>
          <a:p>
            <a:pPr lvl="1"/>
            <a:r>
              <a:rPr lang="sv-SE" dirty="0"/>
              <a:t>Alla sex öar är representerade</a:t>
            </a:r>
          </a:p>
          <a:p>
            <a:r>
              <a:rPr lang="sv-SE" dirty="0"/>
              <a:t>5 politiker</a:t>
            </a:r>
          </a:p>
          <a:p>
            <a:pPr lvl="1"/>
            <a:r>
              <a:rPr lang="sv-SE" dirty="0"/>
              <a:t>Kommunstyrelsen</a:t>
            </a:r>
          </a:p>
          <a:p>
            <a:pPr lvl="1"/>
            <a:r>
              <a:rPr lang="sv-SE" dirty="0"/>
              <a:t>Nämnden för demokrati och medborgarservice</a:t>
            </a:r>
          </a:p>
          <a:p>
            <a:r>
              <a:rPr lang="sv-SE" dirty="0"/>
              <a:t>6 tjänstepersoner</a:t>
            </a:r>
          </a:p>
          <a:p>
            <a:pPr lvl="1"/>
            <a:r>
              <a:rPr lang="sv-SE" dirty="0"/>
              <a:t>Demokrati och medborgarservice</a:t>
            </a:r>
          </a:p>
          <a:p>
            <a:pPr lvl="1"/>
            <a:r>
              <a:rPr lang="sv-SE" dirty="0"/>
              <a:t>Västtrafik</a:t>
            </a:r>
          </a:p>
          <a:p>
            <a:pPr lvl="1"/>
            <a:r>
              <a:rPr lang="sv-SE" dirty="0"/>
              <a:t>Trafikkontoret</a:t>
            </a:r>
          </a:p>
          <a:p>
            <a:pPr lvl="1"/>
            <a:r>
              <a:rPr lang="sv-SE" dirty="0"/>
              <a:t>Socialförvaltning sydväst</a:t>
            </a:r>
          </a:p>
          <a:p>
            <a:pPr lvl="1"/>
            <a:r>
              <a:rPr lang="sv-SE" dirty="0"/>
              <a:t>Förskolevaltningen</a:t>
            </a:r>
          </a:p>
          <a:p>
            <a:endParaRPr lang="sv-SE" dirty="0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7F28DC8-116E-496A-B1CE-88B19BC095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910"/>
          <a:stretch>
            <a:fillRect/>
          </a:stretch>
        </p:blipFill>
        <p:spPr/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04D8F82-7E1B-46BC-8AEC-D90A96278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Totalt </a:t>
            </a:r>
            <a:r>
              <a:rPr lang="sv-SE" b="1" dirty="0"/>
              <a:t>18 intervjuer </a:t>
            </a:r>
            <a:r>
              <a:rPr lang="sv-SE" dirty="0"/>
              <a:t>genomfördes under januari-februari 2022</a:t>
            </a:r>
          </a:p>
          <a:p>
            <a:r>
              <a:rPr lang="sv-SE" dirty="0"/>
              <a:t>Enskilda intervjuer digitalt (teams eller telefon)</a:t>
            </a:r>
          </a:p>
          <a:p>
            <a:r>
              <a:rPr lang="sv-SE" dirty="0"/>
              <a:t>Intervjuerna genomfördes utifrån ett semi-strukturerat frågeformulär med definierade frågeområden och tillhörande frågor.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3537E13-675B-4422-B824-3C0DCF01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Intervjuer</a:t>
            </a:r>
          </a:p>
        </p:txBody>
      </p:sp>
      <p:sp>
        <p:nvSpPr>
          <p:cNvPr id="10" name="Platshållare för sidfot 2">
            <a:extLst>
              <a:ext uri="{FF2B5EF4-FFF2-40B4-BE49-F238E27FC236}">
                <a16:creationId xmlns:a16="http://schemas.microsoft.com/office/drawing/2014/main" id="{09FBD3E9-FB13-4559-B7DA-4F2FCF07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6163" y="6638925"/>
            <a:ext cx="4535487" cy="144463"/>
          </a:xfrm>
        </p:spPr>
        <p:txBody>
          <a:bodyPr/>
          <a:lstStyle/>
          <a:p>
            <a:r>
              <a:rPr lang="sv-SE" dirty="0"/>
              <a:t>Utvärdering ö-dialogen</a:t>
            </a:r>
          </a:p>
        </p:txBody>
      </p:sp>
    </p:spTree>
    <p:extLst>
      <p:ext uri="{BB962C8B-B14F-4D97-AF65-F5344CB8AC3E}">
        <p14:creationId xmlns:p14="http://schemas.microsoft.com/office/powerpoint/2010/main" val="20774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1C29A05-3533-491D-9F83-37EF7CBB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8B6BE6-F34E-48FC-9F35-EAC0DA9A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3A5B4A5-8566-4647-9464-82DD6D8A8789}"/>
              </a:ext>
            </a:extLst>
          </p:cNvPr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/>
        <p:txBody>
          <a:bodyPr/>
          <a:lstStyle/>
          <a:p>
            <a:pPr marL="332550" indent="-285750"/>
            <a:r>
              <a:rPr lang="sv-SE" dirty="0"/>
              <a:t>Ö-dialogens syfte</a:t>
            </a:r>
          </a:p>
          <a:p>
            <a:pPr marL="332550" indent="-285750"/>
            <a:r>
              <a:rPr lang="sv-SE" dirty="0"/>
              <a:t>Demokratiskt inflytande och delaktighet</a:t>
            </a:r>
          </a:p>
          <a:p>
            <a:pPr marL="332550" indent="-285750"/>
            <a:r>
              <a:rPr lang="sv-SE" dirty="0"/>
              <a:t>Ö-dialogens arbetsformer (representation och mötesform)</a:t>
            </a:r>
          </a:p>
          <a:p>
            <a:pPr marL="332550" indent="-285750"/>
            <a:r>
              <a:rPr lang="sv-SE" dirty="0"/>
              <a:t>Samverkan</a:t>
            </a:r>
          </a:p>
          <a:p>
            <a:pPr marL="332550" indent="-285750"/>
            <a:r>
              <a:rPr lang="sv-SE" dirty="0"/>
              <a:t>Utvecklingsmöjligheter</a:t>
            </a: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CCC51A1-D458-47EE-9D20-67813AD5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Intervjuerna utgick från fem frågeområden</a:t>
            </a:r>
          </a:p>
        </p:txBody>
      </p:sp>
      <p:pic>
        <p:nvPicPr>
          <p:cNvPr id="17" name="Platshållare för bild 16">
            <a:extLst>
              <a:ext uri="{FF2B5EF4-FFF2-40B4-BE49-F238E27FC236}">
                <a16:creationId xmlns:a16="http://schemas.microsoft.com/office/drawing/2014/main" id="{2CE0F4DE-C639-49B0-A841-F85440BE8F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r:link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 b="2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5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7696B67-A54E-4CFC-B632-E43BC208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E62F30-89AF-496A-BBC3-5C5C7905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B1ED632-E4E4-4E29-93FF-D7943A59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Analys och slutsats</a:t>
            </a:r>
            <a:br>
              <a:rPr lang="sv-SE" dirty="0"/>
            </a:b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CE29340-4991-45DD-8EFB-C171E9383373}"/>
              </a:ext>
            </a:extLst>
          </p:cNvPr>
          <p:cNvSpPr txBox="1"/>
          <p:nvPr/>
        </p:nvSpPr>
        <p:spPr>
          <a:xfrm>
            <a:off x="640080" y="1298309"/>
            <a:ext cx="10911840" cy="41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sv-SE" b="1" dirty="0">
                <a:solidFill>
                  <a:schemeClr val="tx2"/>
                </a:solidFill>
                <a:latin typeface="Vialog LT Com" panose="020B0506020000020004" pitchFamily="34" charset="0"/>
                <a:cs typeface="Times New Roman" panose="02020603050405020304" pitchFamily="18" charset="0"/>
              </a:rPr>
              <a:t>Utifrån resultatet har utredningen identifierat fyra områden och slutsatser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A01A064-8D80-449F-B2A4-0A1BE3739A50}"/>
              </a:ext>
            </a:extLst>
          </p:cNvPr>
          <p:cNvSpPr/>
          <p:nvPr/>
        </p:nvSpPr>
        <p:spPr>
          <a:xfrm>
            <a:off x="2025816" y="2080705"/>
            <a:ext cx="8786209" cy="93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>
                <a:solidFill>
                  <a:schemeClr val="tx2"/>
                </a:solidFill>
              </a:rPr>
              <a:t>Uppskattat och välfungerande forum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4A1FB35-F5BB-4C57-86A3-EB83CCB08162}"/>
              </a:ext>
            </a:extLst>
          </p:cNvPr>
          <p:cNvSpPr/>
          <p:nvPr/>
        </p:nvSpPr>
        <p:spPr>
          <a:xfrm>
            <a:off x="2085808" y="4044380"/>
            <a:ext cx="9389110" cy="93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>
                <a:solidFill>
                  <a:schemeClr val="tx2"/>
                </a:solidFill>
              </a:rPr>
              <a:t>Kan finnas behov av gemensam bild och definition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DAB95E2-3D70-4081-8922-9DA7271EE083}"/>
              </a:ext>
            </a:extLst>
          </p:cNvPr>
          <p:cNvSpPr/>
          <p:nvPr/>
        </p:nvSpPr>
        <p:spPr>
          <a:xfrm>
            <a:off x="2043129" y="3068590"/>
            <a:ext cx="8263695" cy="93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>
                <a:solidFill>
                  <a:schemeClr val="tx2"/>
                </a:solidFill>
              </a:rPr>
              <a:t>Förbättringsarbete är ett ständigt arbete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53C4667-B8DA-4E74-BF97-06213007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797" y="4174621"/>
            <a:ext cx="910857" cy="777885"/>
          </a:xfrm>
          <a:prstGeom prst="rect">
            <a:avLst/>
          </a:prstGeom>
        </p:spPr>
      </p:pic>
      <p:pic>
        <p:nvPicPr>
          <p:cNvPr id="15" name="Bildobjekt 14" descr="Sparrpilar med hel fyllning">
            <a:extLst>
              <a:ext uri="{FF2B5EF4-FFF2-40B4-BE49-F238E27FC236}">
                <a16:creationId xmlns:a16="http://schemas.microsoft.com/office/drawing/2014/main" id="{BDBBCBB2-5B5B-4284-A410-D32ADD5D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5360" y="3185813"/>
            <a:ext cx="751290" cy="75129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C63FE75E-4F1F-4121-ADCF-B31DC5E46E6A}"/>
              </a:ext>
            </a:extLst>
          </p:cNvPr>
          <p:cNvSpPr/>
          <p:nvPr/>
        </p:nvSpPr>
        <p:spPr>
          <a:xfrm>
            <a:off x="2077221" y="5181488"/>
            <a:ext cx="9389110" cy="93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b="1" dirty="0">
                <a:solidFill>
                  <a:schemeClr val="tx2"/>
                </a:solidFill>
              </a:rPr>
              <a:t>(O)Tydlighet kring invånarrepresentation </a:t>
            </a:r>
          </a:p>
        </p:txBody>
      </p:sp>
      <p:pic>
        <p:nvPicPr>
          <p:cNvPr id="18" name="Platshållare för innehåll 7" descr="Frågor med hel fyllning">
            <a:extLst>
              <a:ext uri="{FF2B5EF4-FFF2-40B4-BE49-F238E27FC236}">
                <a16:creationId xmlns:a16="http://schemas.microsoft.com/office/drawing/2014/main" id="{ADE6019D-E4E2-4440-9505-149FF9234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3805" y="5156243"/>
            <a:ext cx="914400" cy="914400"/>
          </a:xfrm>
          <a:prstGeom prst="rect">
            <a:avLst/>
          </a:prstGeom>
        </p:spPr>
      </p:pic>
      <p:pic>
        <p:nvPicPr>
          <p:cNvPr id="17" name="Platshållare för innehåll 7" descr="Kommentar, gilla med hel fyllning">
            <a:extLst>
              <a:ext uri="{FF2B5EF4-FFF2-40B4-BE49-F238E27FC236}">
                <a16:creationId xmlns:a16="http://schemas.microsoft.com/office/drawing/2014/main" id="{9C994E3C-A27C-4A61-934E-1F50566C7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3805" y="21695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1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EB1CEB0-6B25-4AFD-B29B-E9595D52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46DD3C8-4674-4DF2-AC0A-B55808CF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2493900-8EB4-454C-9AD1-19EBACAC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>
                <a:solidFill>
                  <a:schemeClr val="tx2"/>
                </a:solidFill>
              </a:rPr>
              <a:t>Uppskattat och välfungerande forum</a:t>
            </a:r>
            <a:endParaRPr lang="sv-SE" dirty="0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4FA45B4D-F62A-4AA1-BC50-3FC62F1CCBE4}"/>
              </a:ext>
            </a:extLst>
          </p:cNvPr>
          <p:cNvSpPr/>
          <p:nvPr/>
        </p:nvSpPr>
        <p:spPr>
          <a:xfrm>
            <a:off x="1841634" y="2427428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Uppskattat och viktigt forum för alla inblandade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92E5400-EC0A-4E7D-A456-A8092784C9C0}"/>
              </a:ext>
            </a:extLst>
          </p:cNvPr>
          <p:cNvSpPr/>
          <p:nvPr/>
        </p:nvSpPr>
        <p:spPr>
          <a:xfrm>
            <a:off x="1841634" y="3995924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Demokrati och medborgarservice gör ett mycket bra jobb med stort engagemang </a:t>
            </a:r>
          </a:p>
        </p:txBody>
      </p:sp>
      <p:pic>
        <p:nvPicPr>
          <p:cNvPr id="12" name="Platshållare för innehåll 7" descr="Stjärna med hel fyllning">
            <a:extLst>
              <a:ext uri="{FF2B5EF4-FFF2-40B4-BE49-F238E27FC236}">
                <a16:creationId xmlns:a16="http://schemas.microsoft.com/office/drawing/2014/main" id="{465B243A-53C0-4090-A890-1AC88F1C8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0685" y="4145897"/>
            <a:ext cx="914400" cy="914400"/>
          </a:xfrm>
          <a:prstGeom prst="rect">
            <a:avLst/>
          </a:prstGeom>
        </p:spPr>
      </p:pic>
      <p:pic>
        <p:nvPicPr>
          <p:cNvPr id="13" name="Platshållare för innehåll 7" descr="Tummen upp med hel fyllning">
            <a:extLst>
              <a:ext uri="{FF2B5EF4-FFF2-40B4-BE49-F238E27FC236}">
                <a16:creationId xmlns:a16="http://schemas.microsoft.com/office/drawing/2014/main" id="{A98163F3-0420-4942-80DB-46FD76625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81572" y="2550018"/>
            <a:ext cx="914400" cy="914400"/>
          </a:xfrm>
          <a:prstGeom prst="rect">
            <a:avLst/>
          </a:prstGeom>
        </p:spPr>
      </p:pic>
      <p:pic>
        <p:nvPicPr>
          <p:cNvPr id="11" name="Platshållare för innehåll 7" descr="Kommentar, gilla med hel fyllning">
            <a:extLst>
              <a:ext uri="{FF2B5EF4-FFF2-40B4-BE49-F238E27FC236}">
                <a16:creationId xmlns:a16="http://schemas.microsoft.com/office/drawing/2014/main" id="{CA96AC55-817F-48CA-A90F-EF7EA4918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740788" y="401337"/>
            <a:ext cx="1074067" cy="10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1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4CB6241-4EB2-4015-A37D-70F5C9CC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5D63B23-C589-4D60-8B57-4284407E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71E62D7-20CC-424E-8D43-EEB1F692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Förbättringsarbete är ett ständigt arbete</a:t>
            </a:r>
            <a:endParaRPr lang="sv-SE" dirty="0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F0F80EDC-331C-488C-8DEF-233D3157A91E}"/>
              </a:ext>
            </a:extLst>
          </p:cNvPr>
          <p:cNvSpPr/>
          <p:nvPr/>
        </p:nvSpPr>
        <p:spPr>
          <a:xfrm>
            <a:off x="1841634" y="2422590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Många olika förbättringsförslag av engagerade respondenter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D9FB114C-D1F5-4E09-B962-AE47E5D99ED1}"/>
              </a:ext>
            </a:extLst>
          </p:cNvPr>
          <p:cNvSpPr/>
          <p:nvPr/>
        </p:nvSpPr>
        <p:spPr>
          <a:xfrm>
            <a:off x="1841634" y="3991086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Förbättringsförslag av olika dignitet – prioritering av förbättringsarbetet </a:t>
            </a:r>
            <a:endParaRPr lang="sv-S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latshållare för innehåll 7" descr="Gantt-schema med hel fyllning">
            <a:extLst>
              <a:ext uri="{FF2B5EF4-FFF2-40B4-BE49-F238E27FC236}">
                <a16:creationId xmlns:a16="http://schemas.microsoft.com/office/drawing/2014/main" id="{53672CE4-2A6B-4260-B18C-AD0855FD1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0685" y="4141059"/>
            <a:ext cx="914400" cy="914400"/>
          </a:xfrm>
          <a:prstGeom prst="rect">
            <a:avLst/>
          </a:prstGeom>
        </p:spPr>
      </p:pic>
      <p:pic>
        <p:nvPicPr>
          <p:cNvPr id="15" name="Platshållare för innehåll 7" descr="Glödlampa och kugghjul med hel fyllning">
            <a:extLst>
              <a:ext uri="{FF2B5EF4-FFF2-40B4-BE49-F238E27FC236}">
                <a16:creationId xmlns:a16="http://schemas.microsoft.com/office/drawing/2014/main" id="{DBD872F1-73C2-47CF-849D-98A957116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81572" y="2545180"/>
            <a:ext cx="914400" cy="914400"/>
          </a:xfrm>
          <a:prstGeom prst="rect">
            <a:avLst/>
          </a:prstGeom>
        </p:spPr>
      </p:pic>
      <p:pic>
        <p:nvPicPr>
          <p:cNvPr id="10" name="Bildobjekt 14" descr="Sparrpilar med hel fyllning">
            <a:extLst>
              <a:ext uri="{FF2B5EF4-FFF2-40B4-BE49-F238E27FC236}">
                <a16:creationId xmlns:a16="http://schemas.microsoft.com/office/drawing/2014/main" id="{217FAB0D-AB12-43D3-9C60-24410696A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955046" y="340942"/>
            <a:ext cx="751290" cy="7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D523D98-42A5-4150-BE94-0B97F80E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622F45B-8E6D-48B0-9E02-5B218957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6759E50-9D30-470B-988D-263B25EC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Behov av g</a:t>
            </a:r>
            <a:r>
              <a:rPr lang="sv-SE" sz="3200" b="1" dirty="0">
                <a:solidFill>
                  <a:schemeClr val="tx2"/>
                </a:solidFill>
              </a:rPr>
              <a:t>emensam bild och definition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011B8BB-58F7-4D38-B537-53E76B8C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8869" y="466344"/>
            <a:ext cx="910857" cy="777885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90702D1-75CA-465D-BF4C-422DC9539956}"/>
              </a:ext>
            </a:extLst>
          </p:cNvPr>
          <p:cNvSpPr/>
          <p:nvPr/>
        </p:nvSpPr>
        <p:spPr>
          <a:xfrm>
            <a:off x="1695972" y="2570576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Syftet är tydligt men det finns risk att innebörden är olika </a:t>
            </a:r>
          </a:p>
          <a:p>
            <a:r>
              <a:rPr lang="sv-SE" i="1" dirty="0">
                <a:solidFill>
                  <a:schemeClr val="accent1">
                    <a:lumMod val="50000"/>
                  </a:schemeClr>
                </a:solidFill>
              </a:rPr>
              <a:t>”Det är inte självklart vad ett tält är”</a:t>
            </a:r>
          </a:p>
        </p:txBody>
      </p:sp>
      <p:pic>
        <p:nvPicPr>
          <p:cNvPr id="10" name="Platshållare för innehåll 7" descr="Frågor med hel fyllning">
            <a:extLst>
              <a:ext uri="{FF2B5EF4-FFF2-40B4-BE49-F238E27FC236}">
                <a16:creationId xmlns:a16="http://schemas.microsoft.com/office/drawing/2014/main" id="{9772C710-7885-464C-B4AD-13CA7D3E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357" y="4418294"/>
            <a:ext cx="914400" cy="914400"/>
          </a:xfrm>
          <a:prstGeom prst="rect">
            <a:avLst/>
          </a:prstGeom>
        </p:spPr>
      </p:pic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7C29D320-BE13-409E-BAAA-299899200096}"/>
              </a:ext>
            </a:extLst>
          </p:cNvPr>
          <p:cNvSpPr/>
          <p:nvPr/>
        </p:nvSpPr>
        <p:spPr>
          <a:xfrm>
            <a:off x="1695972" y="4249606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Finns flera frågeställningar som kan vara betjänta av att tydliggöras</a:t>
            </a:r>
          </a:p>
        </p:txBody>
      </p:sp>
      <p:pic>
        <p:nvPicPr>
          <p:cNvPr id="16" name="Platshållare för innehåll 7" descr="Tanke med hel fyllning">
            <a:extLst>
              <a:ext uri="{FF2B5EF4-FFF2-40B4-BE49-F238E27FC236}">
                <a16:creationId xmlns:a16="http://schemas.microsoft.com/office/drawing/2014/main" id="{EA588E39-C1C5-4059-8D68-E761905FC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0357" y="2746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8DF1BB8-C5F1-457D-A9D5-322A3772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C229C5C-50B6-49EF-B7BF-382D3328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DD3B473-BFEC-471C-BF89-B43D5621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>
                <a:solidFill>
                  <a:schemeClr val="tx2"/>
                </a:solidFill>
              </a:rPr>
              <a:t>Tydlighet kring invånarrepresentation </a:t>
            </a:r>
            <a:endParaRPr lang="sv-SE" dirty="0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59457C6-8053-4594-BF6B-81C99BB30155}"/>
              </a:ext>
            </a:extLst>
          </p:cNvPr>
          <p:cNvSpPr/>
          <p:nvPr/>
        </p:nvSpPr>
        <p:spPr>
          <a:xfrm>
            <a:off x="1700142" y="3888105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Ansvar och förväntningar av att vara invånarrepresentant är otydligt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0A59538-0E96-4E9A-8CFF-9D081A87E47B}"/>
              </a:ext>
            </a:extLst>
          </p:cNvPr>
          <p:cNvSpPr/>
          <p:nvPr/>
        </p:nvSpPr>
        <p:spPr>
          <a:xfrm>
            <a:off x="1700142" y="2344007"/>
            <a:ext cx="8508732" cy="1251776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Ingen definierad rutin för val av invånarrepresentanter</a:t>
            </a:r>
          </a:p>
        </p:txBody>
      </p:sp>
      <p:pic>
        <p:nvPicPr>
          <p:cNvPr id="11" name="Platshållare för innehåll 7" descr="Grupp med människor med hel fyllning">
            <a:extLst>
              <a:ext uri="{FF2B5EF4-FFF2-40B4-BE49-F238E27FC236}">
                <a16:creationId xmlns:a16="http://schemas.microsoft.com/office/drawing/2014/main" id="{4935F133-9DC1-4BED-A238-2CD87BF53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9193" y="2493980"/>
            <a:ext cx="914400" cy="914400"/>
          </a:xfrm>
          <a:prstGeom prst="rect">
            <a:avLst/>
          </a:prstGeom>
        </p:spPr>
      </p:pic>
      <p:pic>
        <p:nvPicPr>
          <p:cNvPr id="12" name="Platshållare för innehåll 7" descr="Frågor med hel fyllning">
            <a:extLst>
              <a:ext uri="{FF2B5EF4-FFF2-40B4-BE49-F238E27FC236}">
                <a16:creationId xmlns:a16="http://schemas.microsoft.com/office/drawing/2014/main" id="{0C90D192-054E-4865-81BB-DA03C6AEE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0080" y="4010695"/>
            <a:ext cx="914400" cy="914400"/>
          </a:xfrm>
          <a:prstGeom prst="rect">
            <a:avLst/>
          </a:prstGeom>
        </p:spPr>
      </p:pic>
      <p:pic>
        <p:nvPicPr>
          <p:cNvPr id="15" name="Platshållare för innehåll 7" descr="Frågor med hel fyllning">
            <a:extLst>
              <a:ext uri="{FF2B5EF4-FFF2-40B4-BE49-F238E27FC236}">
                <a16:creationId xmlns:a16="http://schemas.microsoft.com/office/drawing/2014/main" id="{435517A2-642B-44BD-8C6F-EB7875C3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953750" y="3683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C5C6BAB-4667-422B-B4FB-64416BBA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2E5-7695-47AD-869F-946BBF2C826A}" type="slidenum">
              <a:rPr lang="sv-SE" smtClean="0"/>
              <a:t>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3D0A45-E5A4-4E3A-99B5-CB827F4D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Utvärdering ö-dialogen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55175F5-A92E-4CE7-8035-255AFA6BB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249" y="1442415"/>
            <a:ext cx="10075327" cy="757411"/>
          </a:xfrm>
        </p:spPr>
        <p:txBody>
          <a:bodyPr>
            <a:normAutofit/>
          </a:bodyPr>
          <a:lstStyle/>
          <a:p>
            <a:pPr marL="93600" indent="0">
              <a:lnSpc>
                <a:spcPct val="150000"/>
              </a:lnSpc>
              <a:buNone/>
            </a:pPr>
            <a:r>
              <a:rPr lang="sv-SE" sz="2400" dirty="0">
                <a:cs typeface="Times New Roman" panose="02020603050405020304" pitchFamily="18" charset="0"/>
              </a:rPr>
              <a:t>	Tydliggör Ö-dialogens omfattning</a:t>
            </a:r>
          </a:p>
          <a:p>
            <a:pPr marL="93600" indent="0">
              <a:lnSpc>
                <a:spcPct val="150000"/>
              </a:lnSpc>
              <a:buNone/>
            </a:pPr>
            <a:endParaRPr lang="sv-S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6500" indent="-342900">
              <a:buFont typeface="Arial" panose="020B0604020202020204" pitchFamily="34" charset="0"/>
              <a:buAutoNum type="arabicPeriod"/>
            </a:pPr>
            <a:endParaRPr lang="sv-SE" sz="2400" dirty="0">
              <a:effectLst/>
              <a:ea typeface="Vialog LT Com" panose="020B0506020000020004" pitchFamily="34" charset="0"/>
              <a:cs typeface="Times New Roman" panose="02020603050405020304" pitchFamily="18" charset="0"/>
            </a:endParaRPr>
          </a:p>
          <a:p>
            <a:pPr marL="436500" indent="-342900">
              <a:buAutoNum type="arabicPeriod"/>
            </a:pPr>
            <a:endParaRPr lang="sv-SE" sz="24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7521C68-51E5-4A3B-98FD-647FA5D0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Rekommendationer</a:t>
            </a:r>
            <a:br>
              <a:rPr lang="sv-SE" dirty="0"/>
            </a:br>
            <a:endParaRPr lang="sv-SE" dirty="0"/>
          </a:p>
        </p:txBody>
      </p:sp>
      <p:sp>
        <p:nvSpPr>
          <p:cNvPr id="29" name="Platshållare för innehåll 4">
            <a:extLst>
              <a:ext uri="{FF2B5EF4-FFF2-40B4-BE49-F238E27FC236}">
                <a16:creationId xmlns:a16="http://schemas.microsoft.com/office/drawing/2014/main" id="{96A7B646-8DED-4BAD-9A33-B23D7ACC3A1C}"/>
              </a:ext>
            </a:extLst>
          </p:cNvPr>
          <p:cNvSpPr txBox="1">
            <a:spLocks/>
          </p:cNvSpPr>
          <p:nvPr/>
        </p:nvSpPr>
        <p:spPr>
          <a:xfrm>
            <a:off x="431249" y="4996495"/>
            <a:ext cx="10075327" cy="8768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24000" indent="-230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1pPr>
            <a:lvl2pPr marL="705600" indent="-2772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Vialog LT Pro" panose="020B0506020000020004" pitchFamily="34" charset="0"/>
              <a:buChar char="»"/>
              <a:defRPr sz="16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2pPr>
            <a:lvl3pPr marL="1036800" indent="-228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3pPr>
            <a:lvl4pPr marL="1440000" indent="-1944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»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4pPr>
            <a:lvl5pPr marL="1803600" indent="-291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–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indent="0">
              <a:lnSpc>
                <a:spcPct val="150000"/>
              </a:lnSpc>
              <a:buNone/>
            </a:pPr>
            <a:r>
              <a:rPr lang="sv-SE" sz="2400" dirty="0">
                <a:cs typeface="Times New Roman" panose="02020603050405020304" pitchFamily="18" charset="0"/>
              </a:rPr>
              <a:t>	Ta tillvara på invånarrepresentanternas engagemang</a:t>
            </a:r>
          </a:p>
        </p:txBody>
      </p:sp>
      <p:sp>
        <p:nvSpPr>
          <p:cNvPr id="31" name="Platshållare för innehåll 4">
            <a:extLst>
              <a:ext uri="{FF2B5EF4-FFF2-40B4-BE49-F238E27FC236}">
                <a16:creationId xmlns:a16="http://schemas.microsoft.com/office/drawing/2014/main" id="{415B6255-82DB-4645-B306-7951BD2548F6}"/>
              </a:ext>
            </a:extLst>
          </p:cNvPr>
          <p:cNvSpPr txBox="1">
            <a:spLocks/>
          </p:cNvSpPr>
          <p:nvPr/>
        </p:nvSpPr>
        <p:spPr>
          <a:xfrm>
            <a:off x="431249" y="3579127"/>
            <a:ext cx="10075327" cy="7574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24000" indent="-230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1pPr>
            <a:lvl2pPr marL="705600" indent="-2772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Vialog LT Pro" panose="020B0506020000020004" pitchFamily="34" charset="0"/>
              <a:buChar char="»"/>
              <a:defRPr sz="16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2pPr>
            <a:lvl3pPr marL="1036800" indent="-228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3pPr>
            <a:lvl4pPr marL="1440000" indent="-1944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»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4pPr>
            <a:lvl5pPr marL="1803600" indent="-291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–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cs typeface="Times New Roman" panose="02020603050405020304" pitchFamily="18" charset="0"/>
              </a:rPr>
              <a:t>	Följ upp och säkra förankring på öarna</a:t>
            </a:r>
          </a:p>
          <a:p>
            <a:pPr marL="9360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v-SE" sz="2400" dirty="0"/>
          </a:p>
        </p:txBody>
      </p:sp>
      <p:sp>
        <p:nvSpPr>
          <p:cNvPr id="33" name="Platshållare för innehåll 4">
            <a:extLst>
              <a:ext uri="{FF2B5EF4-FFF2-40B4-BE49-F238E27FC236}">
                <a16:creationId xmlns:a16="http://schemas.microsoft.com/office/drawing/2014/main" id="{443713B6-7091-448E-A90D-E5F101FDD7AF}"/>
              </a:ext>
            </a:extLst>
          </p:cNvPr>
          <p:cNvSpPr txBox="1">
            <a:spLocks/>
          </p:cNvSpPr>
          <p:nvPr/>
        </p:nvSpPr>
        <p:spPr>
          <a:xfrm>
            <a:off x="431249" y="4296917"/>
            <a:ext cx="10075327" cy="7972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24000" indent="-230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1pPr>
            <a:lvl2pPr marL="705600" indent="-2772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Vialog LT Pro" panose="020B0506020000020004" pitchFamily="34" charset="0"/>
              <a:buChar char="»"/>
              <a:defRPr sz="16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2pPr>
            <a:lvl3pPr marL="1036800" indent="-228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3pPr>
            <a:lvl4pPr marL="1440000" indent="-1944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»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4pPr>
            <a:lvl5pPr marL="1803600" indent="-291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–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cs typeface="Times New Roman" panose="02020603050405020304" pitchFamily="18" charset="0"/>
              </a:rPr>
              <a:t>	Förbättra synlighet av Ö-dialogen</a:t>
            </a:r>
            <a:endParaRPr lang="sv-SE" sz="24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37" name="Platshållare för innehåll 4">
            <a:extLst>
              <a:ext uri="{FF2B5EF4-FFF2-40B4-BE49-F238E27FC236}">
                <a16:creationId xmlns:a16="http://schemas.microsoft.com/office/drawing/2014/main" id="{AD050F7B-BDE9-469E-964F-D6185E8138BC}"/>
              </a:ext>
            </a:extLst>
          </p:cNvPr>
          <p:cNvSpPr txBox="1">
            <a:spLocks/>
          </p:cNvSpPr>
          <p:nvPr/>
        </p:nvSpPr>
        <p:spPr>
          <a:xfrm>
            <a:off x="431249" y="2166486"/>
            <a:ext cx="11329502" cy="6777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24000" indent="-230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1pPr>
            <a:lvl2pPr marL="705600" indent="-2772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Vialog LT Pro" panose="020B0506020000020004" pitchFamily="34" charset="0"/>
              <a:buChar char="»"/>
              <a:defRPr sz="16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2pPr>
            <a:lvl3pPr marL="1036800" indent="-228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3pPr>
            <a:lvl4pPr marL="1440000" indent="-1944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»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4pPr>
            <a:lvl5pPr marL="1803600" indent="-291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–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cs typeface="Times New Roman" panose="02020603050405020304" pitchFamily="18" charset="0"/>
              </a:rPr>
              <a:t>	Se över och tydliggör ansökningsprocess och mandatperiod för invånarrepresentanter </a:t>
            </a:r>
          </a:p>
        </p:txBody>
      </p:sp>
      <p:sp>
        <p:nvSpPr>
          <p:cNvPr id="39" name="Platshållare för innehåll 4">
            <a:extLst>
              <a:ext uri="{FF2B5EF4-FFF2-40B4-BE49-F238E27FC236}">
                <a16:creationId xmlns:a16="http://schemas.microsoft.com/office/drawing/2014/main" id="{E87357FD-96F9-4BC5-99D6-3E712DA61A3F}"/>
              </a:ext>
            </a:extLst>
          </p:cNvPr>
          <p:cNvSpPr txBox="1">
            <a:spLocks/>
          </p:cNvSpPr>
          <p:nvPr/>
        </p:nvSpPr>
        <p:spPr>
          <a:xfrm>
            <a:off x="431249" y="2894022"/>
            <a:ext cx="10075327" cy="797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24000" indent="-2304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1pPr>
            <a:lvl2pPr marL="705600" indent="-2772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Vialog LT Pro" panose="020B0506020000020004" pitchFamily="34" charset="0"/>
              <a:buChar char="»"/>
              <a:defRPr sz="1600" kern="1200">
                <a:solidFill>
                  <a:srgbClr val="484848"/>
                </a:solidFill>
                <a:latin typeface="+mn-lt"/>
                <a:ea typeface="+mn-ea"/>
                <a:cs typeface="+mn-cs"/>
              </a:defRPr>
            </a:lvl2pPr>
            <a:lvl3pPr marL="1036800" indent="-228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3pPr>
            <a:lvl4pPr marL="1440000" indent="-1944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»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4pPr>
            <a:lvl5pPr marL="1803600" indent="-291600" algn="l" defTabSz="914400" rtl="0" eaLnBrk="1" latinLnBrk="0" hangingPunct="1">
              <a:lnSpc>
                <a:spcPct val="100000"/>
              </a:lnSpc>
              <a:spcBef>
                <a:spcPts val="150"/>
              </a:spcBef>
              <a:buFont typeface="Vialog LT Pro" panose="020B0506020000020004" pitchFamily="34" charset="0"/>
              <a:buChar char="–"/>
              <a:defRPr sz="1500" kern="1200">
                <a:solidFill>
                  <a:srgbClr val="7B7B7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>
                <a:cs typeface="Times New Roman" panose="02020603050405020304" pitchFamily="18" charset="0"/>
              </a:rPr>
              <a:t>	Tydliggör invånarrepresentanternas ansvar </a:t>
            </a:r>
            <a:endParaRPr lang="sv-SE" sz="2400" dirty="0"/>
          </a:p>
        </p:txBody>
      </p:sp>
      <p:pic>
        <p:nvPicPr>
          <p:cNvPr id="14" name="Bild 13" descr="Slutförd med hel fyllning">
            <a:extLst>
              <a:ext uri="{FF2B5EF4-FFF2-40B4-BE49-F238E27FC236}">
                <a16:creationId xmlns:a16="http://schemas.microsoft.com/office/drawing/2014/main" id="{4AB06D0B-08B9-4D79-8E88-D4CD9B40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107" y="3002270"/>
            <a:ext cx="478500" cy="478500"/>
          </a:xfrm>
          <a:prstGeom prst="rect">
            <a:avLst/>
          </a:prstGeom>
        </p:spPr>
      </p:pic>
      <p:pic>
        <p:nvPicPr>
          <p:cNvPr id="16" name="Bild 15" descr="Måltavla med hel fyllning">
            <a:extLst>
              <a:ext uri="{FF2B5EF4-FFF2-40B4-BE49-F238E27FC236}">
                <a16:creationId xmlns:a16="http://schemas.microsoft.com/office/drawing/2014/main" id="{D80161EA-3358-48DD-867B-CBC2EAF0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6107" y="1563289"/>
            <a:ext cx="478500" cy="478500"/>
          </a:xfrm>
          <a:prstGeom prst="rect">
            <a:avLst/>
          </a:prstGeom>
        </p:spPr>
      </p:pic>
      <p:pic>
        <p:nvPicPr>
          <p:cNvPr id="18" name="Bild 17" descr="Gruppkreativitet med hel fyllning">
            <a:extLst>
              <a:ext uri="{FF2B5EF4-FFF2-40B4-BE49-F238E27FC236}">
                <a16:creationId xmlns:a16="http://schemas.microsoft.com/office/drawing/2014/main" id="{02139EE5-BFD6-460F-81BE-63C55A9B8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2757" y="5062210"/>
            <a:ext cx="527614" cy="527614"/>
          </a:xfrm>
          <a:prstGeom prst="rect">
            <a:avLst/>
          </a:prstGeom>
        </p:spPr>
      </p:pic>
      <p:pic>
        <p:nvPicPr>
          <p:cNvPr id="20" name="Bild 19" descr="Grupp med människor med hel fyllning">
            <a:extLst>
              <a:ext uri="{FF2B5EF4-FFF2-40B4-BE49-F238E27FC236}">
                <a16:creationId xmlns:a16="http://schemas.microsoft.com/office/drawing/2014/main" id="{88DCA5E3-E161-4FCA-A137-9BE02B82A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2757" y="2269728"/>
            <a:ext cx="478500" cy="478500"/>
          </a:xfrm>
          <a:prstGeom prst="rect">
            <a:avLst/>
          </a:prstGeom>
        </p:spPr>
      </p:pic>
      <p:pic>
        <p:nvPicPr>
          <p:cNvPr id="22" name="Bild 21" descr="Information med hel fyllning">
            <a:extLst>
              <a:ext uri="{FF2B5EF4-FFF2-40B4-BE49-F238E27FC236}">
                <a16:creationId xmlns:a16="http://schemas.microsoft.com/office/drawing/2014/main" id="{83DAA8C1-6660-4C26-AEB7-ABDDFB974B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62757" y="4435548"/>
            <a:ext cx="478500" cy="478500"/>
          </a:xfrm>
          <a:prstGeom prst="rect">
            <a:avLst/>
          </a:prstGeom>
        </p:spPr>
      </p:pic>
      <p:pic>
        <p:nvPicPr>
          <p:cNvPr id="28" name="Bild 27" descr="Tropisk miljö med hel fyllning">
            <a:extLst>
              <a:ext uri="{FF2B5EF4-FFF2-40B4-BE49-F238E27FC236}">
                <a16:creationId xmlns:a16="http://schemas.microsoft.com/office/drawing/2014/main" id="{20D2C4DD-18EA-4369-A83C-DF22F44C12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76107" y="3707876"/>
            <a:ext cx="478500" cy="4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1" grpId="0"/>
      <p:bldP spid="33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LIB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LIB" val="True"/>
</p:tagLst>
</file>

<file path=ppt/theme/theme1.xml><?xml version="1.0" encoding="utf-8"?>
<a:theme xmlns:a="http://schemas.openxmlformats.org/drawingml/2006/main" name="Ekan management">
  <a:themeElements>
    <a:clrScheme name="Ekan management">
      <a:dk1>
        <a:srgbClr val="2C2021"/>
      </a:dk1>
      <a:lt1>
        <a:srgbClr val="F6F6F6"/>
      </a:lt1>
      <a:dk2>
        <a:srgbClr val="484848"/>
      </a:dk2>
      <a:lt2>
        <a:srgbClr val="C8C8C8"/>
      </a:lt2>
      <a:accent1>
        <a:srgbClr val="B9D5D4"/>
      </a:accent1>
      <a:accent2>
        <a:srgbClr val="E1B8B6"/>
      </a:accent2>
      <a:accent3>
        <a:srgbClr val="6EB6DA"/>
      </a:accent3>
      <a:accent4>
        <a:srgbClr val="157570"/>
      </a:accent4>
      <a:accent5>
        <a:srgbClr val="9C1611"/>
      </a:accent5>
      <a:accent6>
        <a:srgbClr val="FA9529"/>
      </a:accent6>
      <a:hlink>
        <a:srgbClr val="0563C1"/>
      </a:hlink>
      <a:folHlink>
        <a:srgbClr val="954F72"/>
      </a:folHlink>
    </a:clrScheme>
    <a:fontScheme name="Ekan management">
      <a:majorFont>
        <a:latin typeface="Akko Rounded Std Medium"/>
        <a:ea typeface=""/>
        <a:cs typeface=""/>
      </a:majorFont>
      <a:minorFont>
        <a:latin typeface="Vialog LT Co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893F60A8-65D6-488C-9647-385C3E465720}" vid="{1C0DCEA8-312E-4438-819B-67FEDD52BB3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 xmlns="f6d1be80-2bbe-4ab0-a71e-0b96ed9bead6">Administrativa</Kategori>
    <Siter xmlns="65dcef65-0f7b-4394-85e0-7947fba63d55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85BC103C6CC34E9AC6AE3919BE00EC" ma:contentTypeVersion="15" ma:contentTypeDescription="Skapa ett nytt dokument." ma:contentTypeScope="" ma:versionID="2ec82b2b69097fff7d9a4c69e7afba89">
  <xsd:schema xmlns:xsd="http://www.w3.org/2001/XMLSchema" xmlns:xs="http://www.w3.org/2001/XMLSchema" xmlns:p="http://schemas.microsoft.com/office/2006/metadata/properties" xmlns:ns2="f6d1be80-2bbe-4ab0-a71e-0b96ed9bead6" xmlns:ns3="3f0badba-5e70-4ebb-badb-e7f73af77e5f" xmlns:ns4="65dcef65-0f7b-4394-85e0-7947fba63d55" targetNamespace="http://schemas.microsoft.com/office/2006/metadata/properties" ma:root="true" ma:fieldsID="fd6727ca73febaff480c48e9f2f51179" ns2:_="" ns3:_="" ns4:_="">
    <xsd:import namespace="f6d1be80-2bbe-4ab0-a71e-0b96ed9bead6"/>
    <xsd:import namespace="3f0badba-5e70-4ebb-badb-e7f73af77e5f"/>
    <xsd:import namespace="65dcef65-0f7b-4394-85e0-7947fba63d55"/>
    <xsd:element name="properties">
      <xsd:complexType>
        <xsd:sequence>
          <xsd:element name="documentManagement">
            <xsd:complexType>
              <xsd:all>
                <xsd:element ref="ns2:Kategori"/>
                <xsd:element ref="ns3:SharedWithUsers" minOccurs="0"/>
                <xsd:element ref="ns3:SharedWithDetails" minOccurs="0"/>
                <xsd:element ref="ns4:Siter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1be80-2bbe-4ab0-a71e-0b96ed9bead6" elementFormDefault="qualified">
    <xsd:import namespace="http://schemas.microsoft.com/office/2006/documentManagement/types"/>
    <xsd:import namespace="http://schemas.microsoft.com/office/infopath/2007/PartnerControls"/>
    <xsd:element name="Kategori" ma:index="8" ma:displayName="Mallkategori" ma:default="Administrativa" ma:format="Dropdown" ma:internalName="Kategori">
      <xsd:simpleType>
        <xsd:restriction base="dms:Choice">
          <xsd:enumeration value="Administrativa"/>
          <xsd:enumeration value="Kompassen"/>
          <xsd:enumeration value="Sälj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badba-5e70-4ebb-badb-e7f73af77e5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cef65-0f7b-4394-85e0-7947fba63d55" elementFormDefault="qualified">
    <xsd:import namespace="http://schemas.microsoft.com/office/2006/documentManagement/types"/>
    <xsd:import namespace="http://schemas.microsoft.com/office/infopath/2007/PartnerControls"/>
    <xsd:element name="Siter" ma:index="11" nillable="true" ma:displayName="Siter" ma:default="uppdrag" ma:format="Dropdown" ma:internalName="Si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j"/>
                    <xsd:enumeration value="uppdrag"/>
                    <xsd:enumeration value="marknad"/>
                    <xsd:enumeration value="aolgao"/>
                    <xsd:enumeration value="internt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95A3C8-A0AE-42D4-82A6-43641ED75C0E}">
  <ds:schemaRefs>
    <ds:schemaRef ds:uri="http://schemas.microsoft.com/office/2006/documentManagement/types"/>
    <ds:schemaRef ds:uri="http://schemas.microsoft.com/office/infopath/2007/PartnerControls"/>
    <ds:schemaRef ds:uri="65dcef65-0f7b-4394-85e0-7947fba63d55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f6d1be80-2bbe-4ab0-a71e-0b96ed9bead6"/>
    <ds:schemaRef ds:uri="http://purl.org/dc/dcmitype/"/>
    <ds:schemaRef ds:uri="3f0badba-5e70-4ebb-badb-e7f73af77e5f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014D3D-FCBE-413E-95CF-0EDDA31A0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22B09-E3E9-4280-8862-BEE87F7D4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1be80-2bbe-4ab0-a71e-0b96ed9bead6"/>
    <ds:schemaRef ds:uri="3f0badba-5e70-4ebb-badb-e7f73af77e5f"/>
    <ds:schemaRef ds:uri="65dcef65-0f7b-4394-85e0-7947fba63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01. Ekan Management</Template>
  <TotalTime>0</TotalTime>
  <Words>749</Words>
  <Application>Microsoft Office PowerPoint</Application>
  <PresentationFormat>Bredbild</PresentationFormat>
  <Paragraphs>168</Paragraphs>
  <Slides>19</Slides>
  <Notes>19</Notes>
  <HiddenSlides>9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Akko Rounded Pro Medium</vt:lpstr>
      <vt:lpstr>Arial</vt:lpstr>
      <vt:lpstr>Calibri</vt:lpstr>
      <vt:lpstr>Vialog LT Com</vt:lpstr>
      <vt:lpstr>Vialog LT Pro</vt:lpstr>
      <vt:lpstr>Ekan management</vt:lpstr>
      <vt:lpstr>Utvärdering Ö-dialogen Demokrati och medborgarservice</vt:lpstr>
      <vt:lpstr>Intervjuer</vt:lpstr>
      <vt:lpstr>Intervjuerna utgick från fem frågeområden</vt:lpstr>
      <vt:lpstr>Analys och slutsats </vt:lpstr>
      <vt:lpstr>Uppskattat och välfungerande forum</vt:lpstr>
      <vt:lpstr>Förbättringsarbete är ett ständigt arbete</vt:lpstr>
      <vt:lpstr>Behov av gemensam bild och definition</vt:lpstr>
      <vt:lpstr>Tydlighet kring invånarrepresentation </vt:lpstr>
      <vt:lpstr>Rekommendationer </vt:lpstr>
      <vt:lpstr>Kontakt</vt:lpstr>
      <vt:lpstr>Intervjuer</vt:lpstr>
      <vt:lpstr>Intervjuerna utgick från fem frågeområden</vt:lpstr>
      <vt:lpstr>Ö-dialogens syfte</vt:lpstr>
      <vt:lpstr>Demokratisk delaktighet och inflytande</vt:lpstr>
      <vt:lpstr>Ö-dialogens arbetsformer - Representation</vt:lpstr>
      <vt:lpstr>Ö-dialogens arbetsformer – Mötesform</vt:lpstr>
      <vt:lpstr>Samverkan</vt:lpstr>
      <vt:lpstr>Utvecklingsmöjligheter </vt:lpstr>
      <vt:lpstr>Tankar</vt:lpstr>
    </vt:vector>
  </TitlesOfParts>
  <Company>Ekan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Ö-dialogen Demokrati och medborgarservice</dc:title>
  <dc:creator>Diana Lim</dc:creator>
  <cp:lastModifiedBy>Kristina Eberth</cp:lastModifiedBy>
  <cp:revision>10</cp:revision>
  <dcterms:created xsi:type="dcterms:W3CDTF">2022-03-01T09:39:20Z</dcterms:created>
  <dcterms:modified xsi:type="dcterms:W3CDTF">2022-05-24T10:30:28Z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0x0101006685BC103C6CC34E9AC6AE3919BE00EC</vt:lpwstr>
  </property>
</Properties>
</file>